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64" r:id="rId4"/>
    <p:sldId id="265" r:id="rId5"/>
    <p:sldId id="296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8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2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8.jpe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2.png"/><Relationship Id="rId3" Type="http://schemas.openxmlformats.org/officeDocument/2006/relationships/image" Target="../media/image5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25.jpe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10.jpeg"/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1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14.jpe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/>
          <p:nvPr/>
        </p:nvSpPr>
        <p:spPr>
          <a:xfrm>
            <a:off x="3838346" y="2338730"/>
            <a:ext cx="4569460" cy="1630679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ctr" rtl="0" eaLnBrk="0">
              <a:lnSpc>
                <a:spcPct val="97000"/>
              </a:lnSpc>
            </a:pPr>
            <a:r>
              <a:rPr sz="7000" kern="0" spc="-11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CSS</a:t>
            </a:r>
            <a:r>
              <a:rPr sz="7000" kern="0" spc="15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endParaRPr sz="7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5000"/>
              </a:lnSpc>
            </a:pPr>
            <a:endParaRPr sz="14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7320" algn="l" rtl="0" eaLnBrk="0">
              <a:lnSpc>
                <a:spcPct val="98000"/>
              </a:lnSpc>
            </a:pPr>
            <a:r>
              <a:rPr sz="2300" kern="0" spc="-30" dirty="0" err="1">
                <a:solidFill>
                  <a:srgbClr val="595959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</a:t>
            </a:r>
            <a:r>
              <a:rPr lang="zh-CN" altLang="en-US" sz="2300" kern="0" spc="-30" dirty="0">
                <a:solidFill>
                  <a:srgbClr val="595959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、浮动、</a:t>
            </a:r>
            <a:r>
              <a:rPr lang="en-US" altLang="zh-CN" sz="2300" kern="0" spc="-30">
                <a:solidFill>
                  <a:srgbClr val="595959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Position</a:t>
            </a:r>
            <a:endParaRPr sz="23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8621217" y="0"/>
            <a:ext cx="2025574" cy="1531924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3741089" y="462026"/>
            <a:ext cx="1167714" cy="126177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051318" y="948232"/>
            <a:ext cx="476325" cy="548373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11275771" y="1206131"/>
            <a:ext cx="187935" cy="216369"/>
          </a:xfrm>
          <a:prstGeom prst="rect">
            <a:avLst/>
          </a:prstGeom>
        </p:spPr>
      </p:pic>
      <p:sp>
        <p:nvSpPr>
          <p:cNvPr id="14" name="path 14"/>
          <p:cNvSpPr/>
          <p:nvPr/>
        </p:nvSpPr>
        <p:spPr>
          <a:xfrm>
            <a:off x="932688" y="662940"/>
            <a:ext cx="178308" cy="205739"/>
          </a:xfrm>
          <a:custGeom>
            <a:avLst/>
            <a:gdLst/>
            <a:ahLst/>
            <a:cxnLst/>
            <a:rect l="0" t="0" r="0" b="0"/>
            <a:pathLst>
              <a:path w="280" h="323">
                <a:moveTo>
                  <a:pt x="141" y="0"/>
                </a:moveTo>
                <a:lnTo>
                  <a:pt x="280" y="69"/>
                </a:lnTo>
                <a:lnTo>
                  <a:pt x="280" y="254"/>
                </a:lnTo>
                <a:lnTo>
                  <a:pt x="141" y="323"/>
                </a:lnTo>
                <a:lnTo>
                  <a:pt x="0" y="254"/>
                </a:lnTo>
                <a:lnTo>
                  <a:pt x="0" y="69"/>
                </a:lnTo>
                <a:lnTo>
                  <a:pt x="141" y="0"/>
                </a:lnTo>
              </a:path>
            </a:pathLst>
          </a:custGeom>
          <a:solidFill>
            <a:srgbClr val="AD2B26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354"/>
          <p:cNvSpPr/>
          <p:nvPr/>
        </p:nvSpPr>
        <p:spPr>
          <a:xfrm>
            <a:off x="798008" y="1742490"/>
            <a:ext cx="4643755" cy="294386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ts val="1855"/>
              </a:lnSpc>
              <a:tabLst>
                <a:tab pos="132080" algn="l"/>
              </a:tabLst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500" kern="0" spc="1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默认情况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2700" algn="l" rtl="0" eaLnBrk="0">
              <a:lnSpc>
                <a:spcPct val="95000"/>
              </a:lnSpc>
              <a:spcBef>
                <a:spcPts val="1235"/>
              </a:spcBef>
            </a:pPr>
            <a:r>
              <a:rPr sz="1400" kern="0" spc="-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盒子尺寸</a:t>
            </a:r>
            <a:r>
              <a:rPr sz="1400" kern="0" spc="2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=  内容尺寸</a:t>
            </a:r>
            <a:r>
              <a:rPr sz="1400" kern="0" spc="2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+</a:t>
            </a:r>
            <a:r>
              <a:rPr sz="1400" kern="0" spc="2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border</a:t>
            </a:r>
            <a:r>
              <a:rPr sz="1400" kern="0" spc="2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尺寸</a:t>
            </a:r>
            <a:r>
              <a:rPr sz="1400" kern="0" spc="2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+  内边距尺寸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6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7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94000"/>
              </a:lnSpc>
              <a:spcBef>
                <a:spcPts val="460"/>
              </a:spcBef>
              <a:tabLst>
                <a:tab pos="132080" algn="l"/>
              </a:tabLst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500" kern="0" spc="1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结论：</a:t>
            </a:r>
            <a:r>
              <a:rPr sz="1500" kern="0" spc="-2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给盒子加</a:t>
            </a:r>
            <a:r>
              <a:rPr sz="1500" kern="0" spc="3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border</a:t>
            </a:r>
            <a:r>
              <a:rPr sz="1500" kern="0" spc="3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/</a:t>
            </a:r>
            <a:r>
              <a:rPr sz="1500" kern="0" spc="3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padding</a:t>
            </a:r>
            <a:r>
              <a:rPr sz="1500" kern="0" spc="3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会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撑大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ts val="1850"/>
              </a:lnSpc>
              <a:spcBef>
                <a:spcPts val="455"/>
              </a:spcBef>
              <a:tabLst>
                <a:tab pos="132080" algn="l"/>
              </a:tabLst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500" kern="0" spc="1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解决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379730" algn="l" rtl="0" eaLnBrk="0">
              <a:lnSpc>
                <a:spcPct val="95000"/>
              </a:lnSpc>
              <a:spcBef>
                <a:spcPts val="1185"/>
              </a:spcBef>
              <a:tabLst>
                <a:tab pos="497840" algn="l"/>
              </a:tabLst>
            </a:pPr>
            <a:r>
              <a:rPr sz="14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400" kern="0" spc="14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</a:t>
            </a:r>
            <a:r>
              <a:rPr sz="1400" kern="0" spc="-3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手动做减法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，减掉</a:t>
            </a:r>
            <a:r>
              <a:rPr sz="1400" kern="0" spc="27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border</a:t>
            </a:r>
            <a:r>
              <a:rPr sz="1400" kern="0" spc="28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/</a:t>
            </a:r>
            <a:r>
              <a:rPr sz="1400" kern="0" spc="27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padding</a:t>
            </a:r>
            <a:r>
              <a:rPr sz="1400" kern="0" spc="41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的尺寸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4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379730" algn="l" rtl="0" eaLnBrk="0">
              <a:lnSpc>
                <a:spcPct val="95000"/>
              </a:lnSpc>
              <a:tabLst>
                <a:tab pos="497840" algn="l"/>
              </a:tabLst>
            </a:pPr>
            <a:r>
              <a:rPr sz="1400" kern="0" spc="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	</a:t>
            </a:r>
            <a:r>
              <a:rPr sz="1400" kern="0" spc="3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</a:t>
            </a:r>
            <a:r>
              <a:rPr sz="1400" kern="0" spc="-20" dirty="0">
                <a:solidFill>
                  <a:srgbClr val="0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內减模式：</a:t>
            </a:r>
            <a:r>
              <a:rPr sz="1400" kern="0" spc="-2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box-sizing</a:t>
            </a:r>
            <a:r>
              <a:rPr sz="1400" kern="0" spc="-1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:</a:t>
            </a:r>
            <a:r>
              <a:rPr sz="1400" kern="0" spc="2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400" kern="0" spc="-3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border-box</a:t>
            </a:r>
            <a:endParaRPr sz="14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356" name="picture 3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1177991" y="4470883"/>
            <a:ext cx="118123" cy="197705"/>
          </a:xfrm>
          <a:prstGeom prst="rect">
            <a:avLst/>
          </a:prstGeom>
        </p:spPr>
      </p:pic>
      <p:pic>
        <p:nvPicPr>
          <p:cNvPr id="358" name="picture 35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1177991" y="4108298"/>
            <a:ext cx="118123" cy="197705"/>
          </a:xfrm>
          <a:prstGeom prst="rect">
            <a:avLst/>
          </a:prstGeom>
        </p:spPr>
      </p:pic>
      <p:pic>
        <p:nvPicPr>
          <p:cNvPr id="360" name="picture 36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16777" y="3741891"/>
            <a:ext cx="113920" cy="190670"/>
          </a:xfrm>
          <a:prstGeom prst="rect">
            <a:avLst/>
          </a:prstGeom>
        </p:spPr>
      </p:pic>
      <p:pic>
        <p:nvPicPr>
          <p:cNvPr id="362" name="picture 3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16777" y="2913851"/>
            <a:ext cx="113920" cy="190670"/>
          </a:xfrm>
          <a:prstGeom prst="rect">
            <a:avLst/>
          </a:prstGeom>
        </p:spPr>
      </p:pic>
      <p:pic>
        <p:nvPicPr>
          <p:cNvPr id="364" name="picture 3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816777" y="1774661"/>
            <a:ext cx="113920" cy="190670"/>
          </a:xfrm>
          <a:prstGeom prst="rect">
            <a:avLst/>
          </a:prstGeom>
        </p:spPr>
      </p:pic>
      <p:pic>
        <p:nvPicPr>
          <p:cNvPr id="366" name="picture 3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708648" y="1589531"/>
            <a:ext cx="2407919" cy="2040636"/>
          </a:xfrm>
          <a:prstGeom prst="rect">
            <a:avLst/>
          </a:prstGeom>
        </p:spPr>
      </p:pic>
      <p:sp>
        <p:nvSpPr>
          <p:cNvPr id="368" name="rect 368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70" name="textbox 370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72" name="picture 3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374" name="textbox 374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78" name="textbox 378"/>
          <p:cNvSpPr/>
          <p:nvPr/>
        </p:nvSpPr>
        <p:spPr>
          <a:xfrm>
            <a:off x="798025" y="1106998"/>
            <a:ext cx="2302510" cy="30353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000" kern="0" spc="-10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 尺寸计算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42" name="group 42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380" name="path 380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82" name="path 382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84" name="picture 3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rect 386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88" name="textbox 388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90" name="picture 39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pic>
        <p:nvPicPr>
          <p:cNvPr id="392" name="picture 3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00405" y="3345815"/>
            <a:ext cx="8140065" cy="3082290"/>
          </a:xfrm>
          <a:prstGeom prst="rect">
            <a:avLst/>
          </a:prstGeom>
        </p:spPr>
      </p:pic>
      <p:sp>
        <p:nvSpPr>
          <p:cNvPr id="394" name="textbox 394"/>
          <p:cNvSpPr/>
          <p:nvPr/>
        </p:nvSpPr>
        <p:spPr>
          <a:xfrm>
            <a:off x="793471" y="1109404"/>
            <a:ext cx="5409565" cy="213296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7145" algn="l" rtl="0" eaLnBrk="0">
              <a:lnSpc>
                <a:spcPct val="90000"/>
              </a:lnSpc>
            </a:pPr>
            <a:r>
              <a:rPr sz="2000" kern="0" spc="-11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 外边距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0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6000"/>
              </a:lnSpc>
              <a:spcBef>
                <a:spcPts val="460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</a:t>
            </a:r>
            <a:r>
              <a:rPr sz="1500" kern="0" spc="-1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：拉开两个盒子之间的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距离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4605" algn="l" rtl="0" eaLnBrk="0">
              <a:lnSpc>
                <a:spcPct val="93000"/>
              </a:lnSpc>
              <a:spcBef>
                <a:spcPts val="1555"/>
              </a:spcBef>
            </a:pPr>
            <a:r>
              <a:rPr sz="1500" kern="0" spc="2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属性名：</a:t>
            </a:r>
            <a:r>
              <a:rPr sz="1500" kern="0" spc="-3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margin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3335" algn="l" rtl="0" eaLnBrk="0">
              <a:lnSpc>
                <a:spcPct val="93000"/>
              </a:lnSpc>
              <a:spcBef>
                <a:spcPts val="1585"/>
              </a:spcBef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提示</a:t>
            </a:r>
            <a:r>
              <a:rPr sz="1500" kern="0" spc="-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：与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padding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属性值写法</a:t>
            </a:r>
            <a:r>
              <a:rPr sz="1500" kern="0" spc="-2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、含义相同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5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215"/>
              </a:lnSpc>
              <a:spcBef>
                <a:spcPts val="5"/>
              </a:spcBef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技巧</a:t>
            </a:r>
            <a:r>
              <a:rPr sz="1500" kern="0" spc="-1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版心居中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– 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左右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margin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值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为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auto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（盒子要有宽度）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aphicFrame>
        <p:nvGraphicFramePr>
          <p:cNvPr id="396" name="table 396"/>
          <p:cNvGraphicFramePr>
            <a:graphicFrameLocks noGrp="1"/>
          </p:cNvGraphicFramePr>
          <p:nvPr/>
        </p:nvGraphicFramePr>
        <p:xfrm>
          <a:off x="8838514" y="3425190"/>
          <a:ext cx="3244850" cy="1601470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244850"/>
              </a:tblGrid>
              <a:tr h="1601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4140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400" kern="0" spc="-8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div</a:t>
                      </a:r>
                      <a:r>
                        <a:rPr sz="1400" kern="0" spc="3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8450" algn="l" rtl="0" eaLnBrk="0">
                        <a:lnSpc>
                          <a:spcPts val="176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margin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0</a:t>
                      </a:r>
                      <a:r>
                        <a:rPr sz="1300" kern="0" spc="15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auto;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4005" algn="l" rtl="0" eaLnBrk="0">
                        <a:lnSpc>
                          <a:spcPts val="1760"/>
                        </a:lnSpc>
                        <a:spcBef>
                          <a:spcPts val="1515"/>
                        </a:spcBef>
                      </a:pPr>
                      <a:r>
                        <a:rPr sz="1400" kern="0" spc="-7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width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400" kern="0" spc="-7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100</a:t>
                      </a:r>
                      <a:r>
                        <a:rPr sz="1400" kern="0" spc="-8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0</a:t>
                      </a: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height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ct val="100000"/>
                        </a:lnSpc>
                      </a:pPr>
                      <a:r>
                        <a:rPr sz="1400" kern="0" spc="-7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background-color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pink;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398" name="textbox 398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44" name="group 44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402" name="path 402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04" name="path 404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406" name="picture 4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8" name="table 408"/>
          <p:cNvGraphicFramePr>
            <a:graphicFrameLocks noGrp="1"/>
          </p:cNvGraphicFramePr>
          <p:nvPr/>
        </p:nvGraphicFramePr>
        <p:xfrm>
          <a:off x="8068526" y="4100982"/>
          <a:ext cx="3996690" cy="2463165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996690"/>
              </a:tblGrid>
              <a:tr h="246316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91440" algn="l" rtl="0" eaLnBrk="0">
                        <a:lnSpc>
                          <a:spcPts val="1730"/>
                        </a:lnSpc>
                        <a:spcBef>
                          <a:spcPts val="0"/>
                        </a:spcBef>
                      </a:pP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/*</a:t>
                      </a:r>
                      <a:r>
                        <a:rPr sz="1400" kern="0" spc="37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清除默认内外边距</a:t>
                      </a:r>
                      <a:r>
                        <a:rPr sz="1400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*/</a:t>
                      </a:r>
                      <a:endParaRPr sz="14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  <a:p>
                      <a:pPr marL="109220" algn="l" rtl="0" eaLnBrk="0">
                        <a:lnSpc>
                          <a:spcPts val="1710"/>
                        </a:lnSpc>
                      </a:pPr>
                      <a:r>
                        <a:rPr sz="1300" kern="0" spc="-5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*</a:t>
                      </a:r>
                      <a:r>
                        <a:rPr sz="1300" kern="0" spc="10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5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8450" algn="l" rtl="0" eaLnBrk="0">
                        <a:lnSpc>
                          <a:spcPts val="168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margin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0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0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box-sizing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border-box;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91440" algn="l" rtl="0" eaLnBrk="0">
                        <a:lnSpc>
                          <a:spcPts val="1730"/>
                        </a:lnSpc>
                        <a:spcBef>
                          <a:spcPts val="1515"/>
                        </a:spcBef>
                      </a:pP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/*</a:t>
                      </a:r>
                      <a:r>
                        <a:rPr sz="1400" kern="0" spc="37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清除列表项目符号</a:t>
                      </a:r>
                      <a:r>
                        <a:rPr sz="1400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*/</a:t>
                      </a:r>
                      <a:endParaRPr sz="14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  <a:p>
                      <a:pPr marL="109855" algn="l" rtl="0" eaLnBrk="0">
                        <a:lnSpc>
                          <a:spcPts val="1710"/>
                        </a:lnSpc>
                      </a:pPr>
                      <a:r>
                        <a:rPr sz="1300" kern="0" spc="-4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li</a:t>
                      </a:r>
                      <a:r>
                        <a:rPr sz="1300" kern="0" spc="10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5435" algn="l" rtl="0" eaLnBrk="0">
                        <a:lnSpc>
                          <a:spcPts val="168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list-style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non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e;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pic>
        <p:nvPicPr>
          <p:cNvPr id="410" name="picture 4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49743" y="2310861"/>
            <a:ext cx="6211534" cy="1479776"/>
          </a:xfrm>
          <a:prstGeom prst="rect">
            <a:avLst/>
          </a:prstGeom>
        </p:spPr>
      </p:pic>
      <p:pic>
        <p:nvPicPr>
          <p:cNvPr id="412" name="picture 4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756125" y="4121107"/>
            <a:ext cx="5063374" cy="1253346"/>
          </a:xfrm>
          <a:prstGeom prst="rect">
            <a:avLst/>
          </a:prstGeom>
        </p:spPr>
      </p:pic>
      <p:sp>
        <p:nvSpPr>
          <p:cNvPr id="414" name="rect 414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16" name="textbox 41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18" name="picture 4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420" name="textbox 420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22" name="picture 4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749895" y="4106417"/>
            <a:ext cx="1751128" cy="973307"/>
          </a:xfrm>
          <a:prstGeom prst="rect">
            <a:avLst/>
          </a:prstGeom>
        </p:spPr>
      </p:pic>
      <p:sp>
        <p:nvSpPr>
          <p:cNvPr id="426" name="textbox 426"/>
          <p:cNvSpPr/>
          <p:nvPr/>
        </p:nvSpPr>
        <p:spPr>
          <a:xfrm>
            <a:off x="797927" y="1747403"/>
            <a:ext cx="4251960" cy="23749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清除标签默认的样式</a:t>
            </a:r>
            <a:r>
              <a:rPr sz="1500" kern="0" spc="-2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-3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比如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：默认的内外边距。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428" name="textbox 428"/>
          <p:cNvSpPr/>
          <p:nvPr/>
        </p:nvSpPr>
        <p:spPr>
          <a:xfrm>
            <a:off x="1317579" y="5573641"/>
            <a:ext cx="4077970" cy="2393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京东</a:t>
            </a:r>
            <a:r>
              <a:rPr sz="1500" kern="0" spc="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                  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                           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淘宝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430" name="textbox 430"/>
          <p:cNvSpPr/>
          <p:nvPr/>
        </p:nvSpPr>
        <p:spPr>
          <a:xfrm>
            <a:off x="799044" y="1107622"/>
            <a:ext cx="1536700" cy="301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000" kern="0" spc="-2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清除默认样式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46" name="group 46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432" name="path 432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34" name="path 434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436" name="picture 4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box 438"/>
          <p:cNvSpPr/>
          <p:nvPr/>
        </p:nvSpPr>
        <p:spPr>
          <a:xfrm>
            <a:off x="793673" y="1108640"/>
            <a:ext cx="3649345" cy="170815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90000"/>
              </a:lnSpc>
            </a:pPr>
            <a:r>
              <a:rPr sz="2000" kern="0" spc="-10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 元素溢出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3970" indent="-1270" algn="l" rtl="0" eaLnBrk="0">
              <a:lnSpc>
                <a:spcPct val="172000"/>
              </a:lnSpc>
              <a:spcBef>
                <a:spcPts val="1625"/>
              </a:spcBef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</a:t>
            </a:r>
            <a:r>
              <a:rPr sz="1500" kern="0" spc="-1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：控制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溢出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元素的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内容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的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显示方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式</a:t>
            </a:r>
            <a:r>
              <a:rPr sz="1500" kern="0" spc="-2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。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2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属性名：</a:t>
            </a:r>
            <a:r>
              <a:rPr sz="1500" kern="0" spc="-3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overflow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1000"/>
              </a:lnSpc>
            </a:pP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9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93000"/>
              </a:lnSpc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属性值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440" name="picture 4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60476" y="3040380"/>
            <a:ext cx="4180332" cy="1409700"/>
          </a:xfrm>
          <a:prstGeom prst="rect">
            <a:avLst/>
          </a:prstGeom>
        </p:spPr>
      </p:pic>
      <p:sp>
        <p:nvSpPr>
          <p:cNvPr id="442" name="rect 442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44" name="textbox 444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46" name="picture 4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448" name="textbox 448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48" name="group 48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452" name="path 452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54" name="path 454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456" name="picture 4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8" name="table 458"/>
          <p:cNvGraphicFramePr>
            <a:graphicFrameLocks noGrp="1"/>
          </p:cNvGraphicFramePr>
          <p:nvPr/>
        </p:nvGraphicFramePr>
        <p:xfrm>
          <a:off x="3902380" y="2748026"/>
          <a:ext cx="3996689" cy="1601470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996689"/>
              </a:tblGrid>
              <a:tr h="1601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28905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300" kern="0" spc="-6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.one</a:t>
                      </a:r>
                      <a:r>
                        <a:rPr sz="1300" kern="0" spc="9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6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8450" algn="l" rtl="0" eaLnBrk="0">
                        <a:lnSpc>
                          <a:spcPts val="168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margin-bottom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50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28905" algn="l" rtl="0" eaLnBrk="0">
                        <a:lnSpc>
                          <a:spcPts val="1760"/>
                        </a:lnSpc>
                        <a:spcBef>
                          <a:spcPts val="1515"/>
                        </a:spcBef>
                      </a:pPr>
                      <a:r>
                        <a:rPr sz="1300" kern="0" spc="-6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.two</a:t>
                      </a:r>
                      <a:r>
                        <a:rPr sz="1300" kern="0" spc="9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6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8450" algn="l" rtl="0" eaLnBrk="0">
                        <a:lnSpc>
                          <a:spcPts val="168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margin-top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460" name="textbox 460"/>
          <p:cNvSpPr/>
          <p:nvPr/>
        </p:nvSpPr>
        <p:spPr>
          <a:xfrm>
            <a:off x="795496" y="1107113"/>
            <a:ext cx="4469765" cy="129540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ct val="91000"/>
              </a:lnSpc>
            </a:pPr>
            <a:r>
              <a:rPr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外边距问题 – 合并现象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indent="1905" algn="l" rtl="0" eaLnBrk="0">
              <a:lnSpc>
                <a:spcPct val="167000"/>
              </a:lnSpc>
              <a:spcBef>
                <a:spcPts val="0"/>
              </a:spcBef>
            </a:pP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场景：</a:t>
            </a:r>
            <a:r>
              <a:rPr sz="1500" kern="0" spc="-3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垂直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排列的</a:t>
            </a:r>
            <a:r>
              <a:rPr sz="1500" kern="0" spc="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兄弟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元素</a:t>
            </a:r>
            <a:r>
              <a:rPr sz="1500" kern="0" spc="-2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上下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margin</a:t>
            </a:r>
            <a:r>
              <a:rPr sz="1500" kern="0" spc="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会合并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现象</a:t>
            </a:r>
            <a:r>
              <a:rPr sz="1500" kern="0" spc="-1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：取两个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margin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中的</a:t>
            </a:r>
            <a:r>
              <a:rPr sz="1500" kern="0" spc="9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较大值</a:t>
            </a:r>
            <a:r>
              <a:rPr sz="1500" kern="0" spc="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生效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462" name="picture 4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957403" y="2760413"/>
            <a:ext cx="1269031" cy="2715111"/>
          </a:xfrm>
          <a:prstGeom prst="rect">
            <a:avLst/>
          </a:prstGeom>
        </p:spPr>
      </p:pic>
      <p:sp>
        <p:nvSpPr>
          <p:cNvPr id="464" name="rect 464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66" name="textbox 46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68" name="picture 4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470" name="textbox 470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50" name="group 50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474" name="path 47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476" name="path 47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478" name="picture 4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rect 480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482" name="textbox 482"/>
          <p:cNvSpPr/>
          <p:nvPr/>
        </p:nvSpPr>
        <p:spPr>
          <a:xfrm>
            <a:off x="-12700" y="5891858"/>
            <a:ext cx="12217400" cy="9918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9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25500" algn="l" rtl="0" eaLnBrk="0">
              <a:lnSpc>
                <a:spcPct val="93000"/>
              </a:lnSpc>
            </a:pP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父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级设置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border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-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top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4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4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  <a:spcBef>
                <a:spcPts val="5"/>
              </a:spcBef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484" name="picture 4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pic>
        <p:nvPicPr>
          <p:cNvPr id="486" name="picture 48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5647944" y="2750820"/>
            <a:ext cx="2538984" cy="2860548"/>
          </a:xfrm>
          <a:prstGeom prst="rect">
            <a:avLst/>
          </a:prstGeom>
        </p:spPr>
      </p:pic>
      <p:sp>
        <p:nvSpPr>
          <p:cNvPr id="488" name="textbox 488"/>
          <p:cNvSpPr/>
          <p:nvPr/>
        </p:nvSpPr>
        <p:spPr>
          <a:xfrm>
            <a:off x="795496" y="1108640"/>
            <a:ext cx="5396865" cy="12966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ct val="90000"/>
              </a:lnSpc>
            </a:pPr>
            <a:r>
              <a:rPr sz="2000" kern="0" spc="-9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外边距问题 – 塌陷问题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3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7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indent="1905" algn="l" rtl="0" eaLnBrk="0">
              <a:lnSpc>
                <a:spcPct val="171000"/>
              </a:lnSpc>
              <a:spcBef>
                <a:spcPts val="0"/>
              </a:spcBef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场景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父子级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的标签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子级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的添加 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上外边距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会产生</a:t>
            </a:r>
            <a:r>
              <a:rPr sz="1500" kern="0" spc="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塌陷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问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题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现象：</a:t>
            </a:r>
            <a:r>
              <a:rPr sz="1500" kern="0" spc="-3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导致父级一起向下移动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aphicFrame>
        <p:nvGraphicFramePr>
          <p:cNvPr id="490" name="table 490"/>
          <p:cNvGraphicFramePr>
            <a:graphicFrameLocks noGrp="1"/>
          </p:cNvGraphicFramePr>
          <p:nvPr/>
        </p:nvGraphicFramePr>
        <p:xfrm>
          <a:off x="767359" y="2747314"/>
          <a:ext cx="3996690" cy="1386204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996690"/>
              </a:tblGrid>
              <a:tr h="1386204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28905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300" kern="0" spc="-6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.son</a:t>
                      </a:r>
                      <a:r>
                        <a:rPr sz="1300" kern="0" spc="9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6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8450" algn="l" rtl="0" eaLnBrk="0">
                        <a:lnSpc>
                          <a:spcPts val="168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margin-top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1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50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4005" algn="l" rtl="0" eaLnBrk="0">
                        <a:lnSpc>
                          <a:spcPct val="100000"/>
                        </a:lnSpc>
                      </a:pPr>
                      <a:r>
                        <a:rPr sz="1400" kern="0" spc="-7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width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400" kern="0" spc="-7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100</a:t>
                      </a: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height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100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background-color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orange;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492" name="textbox 492"/>
          <p:cNvSpPr/>
          <p:nvPr/>
        </p:nvSpPr>
        <p:spPr>
          <a:xfrm>
            <a:off x="794484" y="4647975"/>
            <a:ext cx="3651250" cy="10680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解决方法：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8415" algn="l" rtl="0" eaLnBrk="0">
              <a:lnSpc>
                <a:spcPct val="93000"/>
              </a:lnSpc>
              <a:spcBef>
                <a:spcPts val="1565"/>
              </a:spcBef>
            </a:pPr>
            <a:r>
              <a:rPr sz="1500" kern="0" spc="21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2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21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取消子级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margin</a:t>
            </a:r>
            <a:r>
              <a:rPr sz="1500" kern="0" spc="-2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21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，父</a:t>
            </a:r>
            <a:r>
              <a:rPr sz="1500" kern="0" spc="2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级设置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padding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2000"/>
              </a:lnSpc>
            </a:pP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ct val="93000"/>
              </a:lnSpc>
              <a:spcBef>
                <a:spcPts val="5"/>
              </a:spcBef>
            </a:pPr>
            <a:r>
              <a:rPr sz="1500" kern="0" spc="22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20" dirty="0">
                <a:solidFill>
                  <a:srgbClr val="C00000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22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父</a:t>
            </a:r>
            <a:r>
              <a:rPr sz="1500" kern="0" spc="2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级设置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overflow</a:t>
            </a:r>
            <a:r>
              <a:rPr sz="1500" kern="0" spc="22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: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hidden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494" name="textbox 494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52" name="group 52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498" name="path 498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500" name="path 500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502" name="picture 5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18915" y="2607945"/>
            <a:ext cx="49009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>
                <a:gradFill>
                  <a:gsLst>
                    <a:gs pos="0">
                      <a:schemeClr val="accent5">
                        <a:lumMod val="50000"/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    </a:t>
            </a:r>
            <a:r>
              <a:rPr lang="zh-CN" altLang="en-US" sz="6000">
                <a:gradFill>
                  <a:gsLst>
                    <a:gs pos="0">
                      <a:schemeClr val="accent5">
                        <a:lumMod val="50000"/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谢谢观看</a:t>
            </a:r>
            <a:endParaRPr lang="zh-CN" altLang="en-US" sz="6000">
              <a:gradFill>
                <a:gsLst>
                  <a:gs pos="0">
                    <a:schemeClr val="accent5">
                      <a:lumMod val="50000"/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table 188"/>
          <p:cNvGraphicFramePr>
            <a:graphicFrameLocks noGrp="1"/>
          </p:cNvGraphicFramePr>
          <p:nvPr/>
        </p:nvGraphicFramePr>
        <p:xfrm>
          <a:off x="-1" y="278471"/>
          <a:ext cx="11644630" cy="452946"/>
        </p:xfrm>
        <a:graphic>
          <a:graphicData uri="http://schemas.openxmlformats.org/drawingml/2006/table">
            <a:tbl>
              <a:tblPr/>
              <a:tblGrid>
                <a:gridCol w="2451735"/>
                <a:gridCol w="9192895"/>
              </a:tblGrid>
              <a:tr h="3937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00000"/>
                        </a:lnSpc>
                      </a:pPr>
                      <a:endParaRPr sz="10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eaLnBrk="0">
                        <a:lnSpc>
                          <a:spcPts val="2730"/>
                        </a:lnSpc>
                      </a:pPr>
                      <a:r>
                        <a:rPr sz="2000" kern="0" spc="-20" dirty="0">
                          <a:solidFill>
                            <a:srgbClr val="49504F">
                              <a:alpha val="100000"/>
                            </a:srgbClr>
                          </a:solidFill>
                          <a:latin typeface="华文楷体" panose="02010600040101010101" charset="-122"/>
                          <a:ea typeface="华文楷体" panose="02010600040101010101" charset="-122"/>
                          <a:cs typeface="华文楷体" panose="02010600040101010101" charset="-122"/>
                        </a:rPr>
                        <a:t>《软件开发能力基础训练》</a:t>
                      </a:r>
                      <a:endParaRPr sz="2000" dirty="0">
                        <a:latin typeface="华文楷体" panose="02010600040101010101" charset="-122"/>
                        <a:ea typeface="华文楷体" panose="02010600040101010101" charset="-122"/>
                        <a:cs typeface="华文楷体" panose="02010600040101010101" charset="-122"/>
                      </a:endParaRPr>
                    </a:p>
                  </a:txBody>
                  <a:tcPr marL="0" marR="0" marT="1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rtl="0" eaLnBrk="0">
                        <a:lnSpc>
                          <a:spcPts val="485"/>
                        </a:lnSpc>
                      </a:pPr>
                      <a:endParaRPr sz="4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90" name="rect 190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192" name="textbox 192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194" name="picture 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 rot="21600000">
            <a:off x="3596640" y="2337816"/>
            <a:ext cx="1411223" cy="1319783"/>
            <a:chOff x="0" y="0"/>
            <a:chExt cx="1411223" cy="1319783"/>
          </a:xfrm>
        </p:grpSpPr>
        <p:grpSp>
          <p:nvGrpSpPr>
            <p:cNvPr id="26" name="group 26"/>
            <p:cNvGrpSpPr/>
            <p:nvPr/>
          </p:nvGrpSpPr>
          <p:grpSpPr>
            <a:xfrm rot="21600000">
              <a:off x="0" y="0"/>
              <a:ext cx="1411223" cy="1319783"/>
              <a:chOff x="0" y="0"/>
              <a:chExt cx="1411223" cy="1319783"/>
            </a:xfrm>
          </p:grpSpPr>
          <p:sp>
            <p:nvSpPr>
              <p:cNvPr id="196" name="path 196"/>
              <p:cNvSpPr/>
              <p:nvPr/>
            </p:nvSpPr>
            <p:spPr>
              <a:xfrm>
                <a:off x="274319" y="0"/>
                <a:ext cx="1136903" cy="1319783"/>
              </a:xfrm>
              <a:custGeom>
                <a:avLst/>
                <a:gdLst/>
                <a:ahLst/>
                <a:cxnLst/>
                <a:rect l="0" t="0" r="0" b="0"/>
                <a:pathLst>
                  <a:path w="1790" h="2078">
                    <a:moveTo>
                      <a:pt x="895" y="0"/>
                    </a:moveTo>
                    <a:lnTo>
                      <a:pt x="1790" y="448"/>
                    </a:lnTo>
                    <a:lnTo>
                      <a:pt x="1790" y="1629"/>
                    </a:lnTo>
                    <a:lnTo>
                      <a:pt x="895" y="2078"/>
                    </a:lnTo>
                    <a:lnTo>
                      <a:pt x="0" y="1629"/>
                    </a:lnTo>
                    <a:lnTo>
                      <a:pt x="0" y="448"/>
                    </a:lnTo>
                    <a:lnTo>
                      <a:pt x="895" y="0"/>
                    </a:lnTo>
                  </a:path>
                </a:pathLst>
              </a:custGeom>
              <a:solidFill>
                <a:srgbClr val="AD2B26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path 198"/>
              <p:cNvSpPr/>
              <p:nvPr/>
            </p:nvSpPr>
            <p:spPr>
              <a:xfrm>
                <a:off x="0" y="890015"/>
                <a:ext cx="370331" cy="429767"/>
              </a:xfrm>
              <a:custGeom>
                <a:avLst/>
                <a:gdLst/>
                <a:ahLst/>
                <a:cxnLst/>
                <a:rect l="0" t="0" r="0" b="0"/>
                <a:pathLst>
                  <a:path w="583" h="676">
                    <a:moveTo>
                      <a:pt x="290" y="0"/>
                    </a:moveTo>
                    <a:lnTo>
                      <a:pt x="583" y="146"/>
                    </a:lnTo>
                    <a:lnTo>
                      <a:pt x="583" y="530"/>
                    </a:lnTo>
                    <a:lnTo>
                      <a:pt x="290" y="676"/>
                    </a:lnTo>
                    <a:lnTo>
                      <a:pt x="0" y="530"/>
                    </a:lnTo>
                    <a:lnTo>
                      <a:pt x="0" y="146"/>
                    </a:lnTo>
                    <a:lnTo>
                      <a:pt x="290" y="0"/>
                    </a:lnTo>
                  </a:path>
                </a:pathLst>
              </a:custGeom>
              <a:solidFill>
                <a:srgbClr val="D9D9D9">
                  <a:alpha val="100000"/>
                </a:srgbClr>
              </a:solidFill>
              <a:ln w="0" cap="flat">
                <a:noFill/>
                <a:prstDash val="solid"/>
                <a:miter lim="0"/>
              </a:ln>
            </p:spPr>
            <p:txBody>
              <a:bodyPr rtlCol="0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00" name="textbox 200"/>
            <p:cNvSpPr/>
            <p:nvPr/>
          </p:nvSpPr>
          <p:spPr>
            <a:xfrm>
              <a:off x="-12700" y="-12700"/>
              <a:ext cx="1437005" cy="1457325"/>
            </a:xfrm>
            <a:prstGeom prst="rect">
              <a:avLst/>
            </a:prstGeom>
            <a:noFill/>
            <a:ln w="0" cap="flat">
              <a:noFill/>
              <a:prstDash val="solid"/>
              <a:miter lim="0"/>
            </a:ln>
          </p:spPr>
          <p:txBody>
            <a:bodyPr vert="horz" wrap="square" lIns="0" tIns="0" rIns="0" bIns="0"/>
            <a:lstStyle/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117000"/>
                </a:lnSpc>
              </a:pPr>
              <a:endParaRPr sz="10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algn="l" rtl="0" eaLnBrk="0">
                <a:lnSpc>
                  <a:spcPct val="8000"/>
                </a:lnSpc>
              </a:pPr>
              <a:endParaRPr sz="100" dirty="0">
                <a:latin typeface="Arial" panose="020B0604020202020204"/>
                <a:ea typeface="Arial" panose="020B0604020202020204"/>
                <a:cs typeface="Arial" panose="020B0604020202020204"/>
              </a:endParaRPr>
            </a:p>
            <a:p>
              <a:pPr marL="762635" algn="l" rtl="0" eaLnBrk="0">
                <a:lnSpc>
                  <a:spcPct val="78000"/>
                </a:lnSpc>
              </a:pPr>
              <a:r>
                <a:rPr lang="en-US" sz="3900" b="1" kern="0" spc="-30" dirty="0">
                  <a:solidFill>
                    <a:srgbClr val="FFFFFF">
                      <a:alpha val="100000"/>
                    </a:srgbClr>
                  </a:solidFill>
                  <a:latin typeface="PingFang SC" panose="020B0400000000000000" charset="-122"/>
                  <a:ea typeface="PingFang SC" panose="020B0400000000000000" charset="-122"/>
                  <a:cs typeface="PingFang SC" panose="020B0400000000000000" charset="-122"/>
                </a:rPr>
                <a:t>1</a:t>
              </a:r>
              <a:endParaRPr sz="3900" dirty="0"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endParaRPr>
            </a:p>
          </p:txBody>
        </p:sp>
      </p:grpSp>
      <p:sp>
        <p:nvSpPr>
          <p:cNvPr id="204" name="textbox 204"/>
          <p:cNvSpPr/>
          <p:nvPr/>
        </p:nvSpPr>
        <p:spPr>
          <a:xfrm>
            <a:off x="5330271" y="2833129"/>
            <a:ext cx="1632585" cy="48831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7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3200" kern="0" spc="-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</a:t>
            </a:r>
            <a:endParaRPr sz="32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28" name="group 28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206" name="path 206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08" name="path 208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10" name="picture 2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 212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4" name="textbox 214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16" name="picture 2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pic>
        <p:nvPicPr>
          <p:cNvPr id="218" name="picture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017799" y="2072570"/>
            <a:ext cx="8304521" cy="4584953"/>
          </a:xfrm>
          <a:prstGeom prst="rect">
            <a:avLst/>
          </a:prstGeom>
        </p:spPr>
      </p:pic>
      <p:sp>
        <p:nvSpPr>
          <p:cNvPr id="220" name="textbox 220"/>
          <p:cNvSpPr/>
          <p:nvPr/>
        </p:nvSpPr>
        <p:spPr>
          <a:xfrm>
            <a:off x="793673" y="1108131"/>
            <a:ext cx="3239770" cy="8769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91000"/>
              </a:lnSpc>
            </a:pPr>
            <a:r>
              <a:rPr sz="2000" kern="0" spc="-12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 组成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  <a:spcBef>
                <a:spcPts val="0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：布局网页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，摆放盒子和内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容。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222" name="textbox 222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0" name="group 30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226" name="path 226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8" name="path 228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30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 212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14" name="textbox 214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16" name="picture 2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pic>
        <p:nvPicPr>
          <p:cNvPr id="218" name="picture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2017799" y="2072570"/>
            <a:ext cx="8304521" cy="4584953"/>
          </a:xfrm>
          <a:prstGeom prst="rect">
            <a:avLst/>
          </a:prstGeom>
        </p:spPr>
      </p:pic>
      <p:sp>
        <p:nvSpPr>
          <p:cNvPr id="220" name="textbox 220"/>
          <p:cNvSpPr/>
          <p:nvPr/>
        </p:nvSpPr>
        <p:spPr>
          <a:xfrm>
            <a:off x="793673" y="1108131"/>
            <a:ext cx="3239770" cy="8769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6510" algn="l" rtl="0" eaLnBrk="0">
              <a:lnSpc>
                <a:spcPct val="91000"/>
              </a:lnSpc>
            </a:pPr>
            <a:r>
              <a:rPr sz="2000" kern="0" spc="-12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 组成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0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  <a:spcBef>
                <a:spcPts val="0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：布局网页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，摆放盒子和内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容。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222" name="textbox 222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0" name="group 30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226" name="path 226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28" name="path 228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30" name="picture 2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box 232"/>
          <p:cNvSpPr/>
          <p:nvPr/>
        </p:nvSpPr>
        <p:spPr>
          <a:xfrm>
            <a:off x="794078" y="1750037"/>
            <a:ext cx="4762500" cy="19062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4000"/>
              </a:lnSpc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盒子模型重要组成部分：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8415" algn="l" rtl="0" eaLnBrk="0">
              <a:lnSpc>
                <a:spcPct val="93000"/>
              </a:lnSpc>
              <a:spcBef>
                <a:spcPts val="1570"/>
              </a:spcBef>
            </a:pPr>
            <a:r>
              <a:rPr sz="1500" kern="0" spc="3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    </a:t>
            </a:r>
            <a:r>
              <a:rPr sz="1500" kern="0" spc="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内容区域 –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width</a:t>
            </a:r>
            <a:r>
              <a:rPr sz="1500" kern="0" spc="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&amp;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height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8415" algn="l" rtl="0" eaLnBrk="0">
              <a:lnSpc>
                <a:spcPts val="2215"/>
              </a:lnSpc>
              <a:spcBef>
                <a:spcPts val="1140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内边距 –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padding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（出现在内容与盒子边缘之间）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marL="18415" algn="l" rtl="0" eaLnBrk="0">
              <a:lnSpc>
                <a:spcPct val="92000"/>
              </a:lnSpc>
              <a:spcBef>
                <a:spcPts val="1505"/>
              </a:spcBef>
            </a:pPr>
            <a:r>
              <a:rPr sz="1500" kern="0" spc="1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边框线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1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–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border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6000"/>
              </a:lnSpc>
            </a:pPr>
            <a:endParaRPr sz="9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8415" algn="l" rtl="0" eaLnBrk="0">
              <a:lnSpc>
                <a:spcPts val="2215"/>
              </a:lnSpc>
              <a:spcBef>
                <a:spcPts val="0"/>
              </a:spcBef>
            </a:pP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Arial" panose="020B0604020202020204"/>
                <a:ea typeface="Arial" panose="020B0604020202020204"/>
                <a:cs typeface="Arial" panose="020B0604020202020204"/>
              </a:rPr>
              <a:t>•   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外边距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–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margin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（出现在盒子外面）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aphicFrame>
        <p:nvGraphicFramePr>
          <p:cNvPr id="234" name="table 234"/>
          <p:cNvGraphicFramePr>
            <a:graphicFrameLocks noGrp="1"/>
          </p:cNvGraphicFramePr>
          <p:nvPr/>
        </p:nvGraphicFramePr>
        <p:xfrm>
          <a:off x="707072" y="4118483"/>
          <a:ext cx="3996690" cy="2032000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996690"/>
              </a:tblGrid>
              <a:tr h="203200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4140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400" kern="0" spc="-8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div</a:t>
                      </a:r>
                      <a:r>
                        <a:rPr sz="1400" kern="0" spc="3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8450" algn="l" rtl="0" eaLnBrk="0">
                        <a:lnSpc>
                          <a:spcPts val="168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margin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1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50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border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5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10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solid</a:t>
                      </a:r>
                      <a:r>
                        <a:rPr sz="13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brown</a:t>
                      </a:r>
                      <a:r>
                        <a:rPr sz="1300" kern="0" spc="-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76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4005" algn="l" rtl="0" eaLnBrk="0">
                        <a:lnSpc>
                          <a:spcPts val="1760"/>
                        </a:lnSpc>
                        <a:spcBef>
                          <a:spcPts val="1515"/>
                        </a:spcBef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width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16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height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ct val="100000"/>
                        </a:lnSpc>
                      </a:pPr>
                      <a:r>
                        <a:rPr sz="1400" kern="0" spc="-7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background-color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pink;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pic>
        <p:nvPicPr>
          <p:cNvPr id="236" name="picture 2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5608320" y="4122419"/>
            <a:ext cx="2918460" cy="2318004"/>
          </a:xfrm>
          <a:prstGeom prst="rect">
            <a:avLst/>
          </a:prstGeom>
        </p:spPr>
      </p:pic>
      <p:pic>
        <p:nvPicPr>
          <p:cNvPr id="238" name="picture 2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8563356" y="1519428"/>
            <a:ext cx="2343912" cy="2318003"/>
          </a:xfrm>
          <a:prstGeom prst="rect">
            <a:avLst/>
          </a:prstGeom>
        </p:spPr>
      </p:pic>
      <p:sp>
        <p:nvSpPr>
          <p:cNvPr id="240" name="rect 240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42" name="textbox 242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44" name="picture 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pic>
        <p:nvPicPr>
          <p:cNvPr id="246" name="picture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1600000">
            <a:off x="6341363" y="1921764"/>
            <a:ext cx="1629156" cy="1629156"/>
          </a:xfrm>
          <a:prstGeom prst="rect">
            <a:avLst/>
          </a:prstGeom>
        </p:spPr>
      </p:pic>
      <p:sp>
        <p:nvSpPr>
          <p:cNvPr id="248" name="textbox 248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52" name="textbox 252"/>
          <p:cNvSpPr/>
          <p:nvPr/>
        </p:nvSpPr>
        <p:spPr>
          <a:xfrm>
            <a:off x="798025" y="1108131"/>
            <a:ext cx="1794510" cy="3016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7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000" kern="0" spc="-12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 组成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32" name="group 32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254" name="path 25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56" name="path 25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58" name="picture 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extbox 260"/>
          <p:cNvSpPr/>
          <p:nvPr/>
        </p:nvSpPr>
        <p:spPr>
          <a:xfrm>
            <a:off x="795496" y="1109404"/>
            <a:ext cx="4671060" cy="17094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4605" algn="l" rtl="0" eaLnBrk="0">
              <a:lnSpc>
                <a:spcPct val="90000"/>
              </a:lnSpc>
            </a:pPr>
            <a:r>
              <a:rPr sz="2000" kern="0" spc="-11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 边框线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65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ts val="2215"/>
              </a:lnSpc>
              <a:spcBef>
                <a:spcPts val="455"/>
              </a:spcBef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属性名：</a:t>
            </a:r>
            <a:r>
              <a:rPr sz="1500" kern="0" spc="-3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border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（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bd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）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30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24765" indent="-12065" algn="l" rtl="0" eaLnBrk="0">
              <a:lnSpc>
                <a:spcPct val="166000"/>
              </a:lnSpc>
              <a:spcBef>
                <a:spcPts val="5"/>
              </a:spcBef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属性值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：边框线粗细</a:t>
            </a:r>
            <a:r>
              <a:rPr sz="1500" kern="0" spc="4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线条样式</a:t>
            </a:r>
            <a:r>
              <a:rPr sz="1500" kern="0" spc="40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颜色（</a:t>
            </a:r>
            <a:r>
              <a:rPr sz="1500" kern="0" spc="-1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不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区分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顺序）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常用线条样式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aphicFrame>
        <p:nvGraphicFramePr>
          <p:cNvPr id="262" name="table 262"/>
          <p:cNvGraphicFramePr>
            <a:graphicFrameLocks noGrp="1"/>
          </p:cNvGraphicFramePr>
          <p:nvPr/>
        </p:nvGraphicFramePr>
        <p:xfrm>
          <a:off x="756513" y="4871821"/>
          <a:ext cx="3996690" cy="1601470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996690"/>
              </a:tblGrid>
              <a:tr h="160147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4140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400" kern="0" spc="-8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div</a:t>
                      </a:r>
                      <a:r>
                        <a:rPr sz="1400" kern="0" spc="3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76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border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5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10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solid</a:t>
                      </a:r>
                      <a:r>
                        <a:rPr sz="13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brown</a:t>
                      </a:r>
                      <a:r>
                        <a:rPr sz="1300" kern="0" spc="-4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4005" algn="l" rtl="0" eaLnBrk="0">
                        <a:lnSpc>
                          <a:spcPts val="1760"/>
                        </a:lnSpc>
                        <a:spcBef>
                          <a:spcPts val="1515"/>
                        </a:spcBef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width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16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height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ct val="100000"/>
                        </a:lnSpc>
                      </a:pPr>
                      <a:r>
                        <a:rPr sz="1400" kern="0" spc="-7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background-color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pink;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264" name="rect 264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66" name="textbox 266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68" name="picture 26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pic>
        <p:nvPicPr>
          <p:cNvPr id="270" name="picture 2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60476" y="2985515"/>
            <a:ext cx="2167128" cy="1491996"/>
          </a:xfrm>
          <a:prstGeom prst="rect">
            <a:avLst/>
          </a:prstGeom>
        </p:spPr>
      </p:pic>
      <p:sp>
        <p:nvSpPr>
          <p:cNvPr id="272" name="textbox 272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34" name="group 34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276" name="path 276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278" name="path 278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280" name="picture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box 282"/>
          <p:cNvSpPr/>
          <p:nvPr/>
        </p:nvSpPr>
        <p:spPr>
          <a:xfrm>
            <a:off x="756513" y="3135300"/>
            <a:ext cx="3997325" cy="2254885"/>
          </a:xfrm>
          <a:prstGeom prst="rect">
            <a:avLst/>
          </a:prstGeom>
          <a:solidFill>
            <a:srgbClr val="FFFFE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18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4140" algn="l" rtl="0" eaLnBrk="0">
              <a:lnSpc>
                <a:spcPts val="1760"/>
              </a:lnSpc>
              <a:spcBef>
                <a:spcPts val="0"/>
              </a:spcBef>
            </a:pPr>
            <a:r>
              <a:rPr sz="1400" kern="0" spc="-80" dirty="0">
                <a:solidFill>
                  <a:srgbClr val="268BD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div</a:t>
            </a:r>
            <a:r>
              <a:rPr sz="1400" kern="0" spc="30" dirty="0">
                <a:solidFill>
                  <a:srgbClr val="268BD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400" kern="0" spc="-8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{</a:t>
            </a:r>
            <a:endParaRPr sz="14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304165" algn="l" rtl="0" eaLnBrk="0">
              <a:lnSpc>
                <a:spcPts val="1680"/>
              </a:lnSpc>
            </a:pPr>
            <a:r>
              <a:rPr sz="1300" kern="0" spc="-2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border-top</a:t>
            </a:r>
            <a:r>
              <a:rPr sz="1300" kern="0" spc="-2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: </a:t>
            </a:r>
            <a:r>
              <a:rPr sz="1300" kern="0" spc="-20" dirty="0">
                <a:solidFill>
                  <a:srgbClr val="D3368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2</a:t>
            </a:r>
            <a:r>
              <a:rPr sz="1300" kern="0" spc="-2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px</a:t>
            </a:r>
            <a:r>
              <a:rPr sz="1300" kern="0" spc="10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300" kern="0" spc="-2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s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olid</a:t>
            </a:r>
            <a:r>
              <a:rPr sz="1300" kern="0" spc="12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red;</a:t>
            </a:r>
            <a:endParaRPr sz="13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304165" algn="l" rtl="0" eaLnBrk="0">
              <a:lnSpc>
                <a:spcPts val="1680"/>
              </a:lnSpc>
            </a:pPr>
            <a:r>
              <a:rPr sz="1300" kern="0" spc="-2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border-right</a:t>
            </a:r>
            <a:r>
              <a:rPr sz="1300" kern="0" spc="-2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: </a:t>
            </a:r>
            <a:r>
              <a:rPr sz="1300" kern="0" spc="-20" dirty="0">
                <a:solidFill>
                  <a:srgbClr val="D3368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3</a:t>
            </a:r>
            <a:r>
              <a:rPr sz="1300" kern="0" spc="-2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px </a:t>
            </a:r>
            <a:r>
              <a:rPr sz="1300" kern="0" spc="-2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dashed</a:t>
            </a:r>
            <a:r>
              <a:rPr sz="1300" kern="0" spc="4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300" kern="0" spc="-2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gr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een;</a:t>
            </a:r>
            <a:endParaRPr sz="13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304165" algn="l" rtl="0" eaLnBrk="0">
              <a:lnSpc>
                <a:spcPts val="1680"/>
              </a:lnSpc>
            </a:pPr>
            <a:r>
              <a:rPr sz="1300" kern="0" spc="-2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border-bottom</a:t>
            </a:r>
            <a:r>
              <a:rPr sz="1300" kern="0" spc="-2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: </a:t>
            </a:r>
            <a:r>
              <a:rPr sz="1300" kern="0" spc="-20" dirty="0">
                <a:solidFill>
                  <a:srgbClr val="D3368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4</a:t>
            </a:r>
            <a:r>
              <a:rPr sz="1300" kern="0" spc="-2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px </a:t>
            </a:r>
            <a:r>
              <a:rPr sz="1300" kern="0" spc="-2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dot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ted</a:t>
            </a:r>
            <a:r>
              <a:rPr sz="1300" kern="0" spc="8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blue;</a:t>
            </a:r>
            <a:endParaRPr sz="13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304165" algn="l" rtl="0" eaLnBrk="0">
              <a:lnSpc>
                <a:spcPts val="1760"/>
              </a:lnSpc>
            </a:pPr>
            <a:r>
              <a:rPr sz="1300" kern="0" spc="-2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border-left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: </a:t>
            </a:r>
            <a:r>
              <a:rPr sz="1300" kern="0" spc="-30" dirty="0">
                <a:solidFill>
                  <a:srgbClr val="D3368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5</a:t>
            </a:r>
            <a:r>
              <a:rPr sz="1300" kern="0" spc="-3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px</a:t>
            </a:r>
            <a:r>
              <a:rPr sz="1300" kern="0" spc="11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solid</a:t>
            </a:r>
            <a:r>
              <a:rPr sz="1300" kern="0" spc="4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orange;</a:t>
            </a:r>
            <a:endParaRPr sz="13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294005" algn="l" rtl="0" eaLnBrk="0">
              <a:lnSpc>
                <a:spcPts val="1760"/>
              </a:lnSpc>
              <a:spcBef>
                <a:spcPts val="1515"/>
              </a:spcBef>
            </a:pPr>
            <a:r>
              <a:rPr sz="1300" kern="0" spc="-3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width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:</a:t>
            </a:r>
            <a:r>
              <a:rPr sz="1300" kern="0" spc="16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300" kern="0" spc="-30" dirty="0">
                <a:solidFill>
                  <a:srgbClr val="D3368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200</a:t>
            </a:r>
            <a:r>
              <a:rPr sz="1300" kern="0" spc="-3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px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;</a:t>
            </a:r>
            <a:endParaRPr sz="13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304165" algn="l" rtl="0" eaLnBrk="0">
              <a:lnSpc>
                <a:spcPts val="1680"/>
              </a:lnSpc>
            </a:pPr>
            <a:r>
              <a:rPr sz="1300" kern="0" spc="-3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height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:</a:t>
            </a:r>
            <a:r>
              <a:rPr sz="1300" kern="0" spc="9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 </a:t>
            </a:r>
            <a:r>
              <a:rPr sz="1300" kern="0" spc="-30" dirty="0">
                <a:solidFill>
                  <a:srgbClr val="D33682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200</a:t>
            </a:r>
            <a:r>
              <a:rPr sz="1300" kern="0" spc="-3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px</a:t>
            </a:r>
            <a:r>
              <a:rPr sz="1300" kern="0" spc="-3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;</a:t>
            </a:r>
            <a:endParaRPr sz="13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304165" algn="l" rtl="0" eaLnBrk="0">
              <a:lnSpc>
                <a:spcPct val="100000"/>
              </a:lnSpc>
            </a:pPr>
            <a:r>
              <a:rPr sz="1400" kern="0" spc="-70" dirty="0">
                <a:solidFill>
                  <a:srgbClr val="859900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background-color</a:t>
            </a:r>
            <a:r>
              <a:rPr sz="1400" kern="0" spc="-7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: pink;</a:t>
            </a:r>
            <a:endParaRPr sz="1400" dirty="0">
              <a:latin typeface="Menlo" panose="020B0609030804020204"/>
              <a:ea typeface="Menlo" panose="020B0609030804020204"/>
              <a:cs typeface="Menlo" panose="020B0609030804020204"/>
            </a:endParaRPr>
          </a:p>
          <a:p>
            <a:pPr marL="114935" algn="l" rtl="0" eaLnBrk="0">
              <a:lnSpc>
                <a:spcPts val="1760"/>
              </a:lnSpc>
            </a:pPr>
            <a:r>
              <a:rPr sz="1400" kern="0" spc="-20" dirty="0">
                <a:solidFill>
                  <a:srgbClr val="657B83">
                    <a:alpha val="100000"/>
                  </a:srgbClr>
                </a:solidFill>
                <a:latin typeface="Menlo" panose="020B0609030804020204"/>
                <a:ea typeface="Menlo" panose="020B0609030804020204"/>
                <a:cs typeface="Menlo" panose="020B0609030804020204"/>
              </a:rPr>
              <a:t>}</a:t>
            </a:r>
            <a:endParaRPr sz="1400" dirty="0">
              <a:latin typeface="Menlo" panose="020B0609030804020204"/>
              <a:ea typeface="Menlo" panose="020B0609030804020204"/>
              <a:cs typeface="Menlo" panose="020B0609030804020204"/>
            </a:endParaRPr>
          </a:p>
        </p:txBody>
      </p:sp>
      <p:sp>
        <p:nvSpPr>
          <p:cNvPr id="284" name="textbox 284"/>
          <p:cNvSpPr/>
          <p:nvPr/>
        </p:nvSpPr>
        <p:spPr>
          <a:xfrm>
            <a:off x="795496" y="1747606"/>
            <a:ext cx="5683885" cy="110617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2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5875" algn="l" rtl="0" eaLnBrk="0">
              <a:lnSpc>
                <a:spcPct val="95000"/>
              </a:lnSpc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设置单方向边框线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14000"/>
              </a:lnSpc>
            </a:pPr>
            <a:endParaRPr sz="6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166000"/>
              </a:lnSpc>
              <a:spcBef>
                <a:spcPts val="5"/>
              </a:spcBef>
            </a:pP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属性名：</a:t>
            </a:r>
            <a:r>
              <a:rPr sz="1500" kern="0" spc="-3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border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-方位名词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（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bd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+方位名词首字母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，例如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</a:t>
            </a:r>
            <a:r>
              <a:rPr sz="1500" kern="0" spc="-3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bdl</a:t>
            </a:r>
            <a:r>
              <a:rPr sz="1500" kern="0" spc="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）</a:t>
            </a: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属性值</a:t>
            </a:r>
            <a:r>
              <a:rPr sz="1500" kern="0" spc="-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：边框线粗细</a:t>
            </a:r>
            <a:r>
              <a:rPr sz="1500" kern="0" spc="42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线条样式</a:t>
            </a:r>
            <a:r>
              <a:rPr sz="1500" kern="0" spc="40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颜色（</a:t>
            </a:r>
            <a:r>
              <a:rPr sz="1500" kern="0" spc="-1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不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区分</a:t>
            </a:r>
            <a:r>
              <a:rPr sz="1500" kern="0" spc="4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顺序）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pic>
        <p:nvPicPr>
          <p:cNvPr id="286" name="picture 28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7443566" y="2032090"/>
            <a:ext cx="2198007" cy="2061203"/>
          </a:xfrm>
          <a:prstGeom prst="rect">
            <a:avLst/>
          </a:prstGeom>
        </p:spPr>
      </p:pic>
      <p:sp>
        <p:nvSpPr>
          <p:cNvPr id="288" name="rect 288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290" name="textbox 290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292" name="picture 2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sp>
        <p:nvSpPr>
          <p:cNvPr id="294" name="textbox 294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98" name="textbox 298"/>
          <p:cNvSpPr/>
          <p:nvPr/>
        </p:nvSpPr>
        <p:spPr>
          <a:xfrm>
            <a:off x="798025" y="1109404"/>
            <a:ext cx="2048510" cy="3003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2000" kern="0" spc="-11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 边框线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36" name="group 36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300" name="path 300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02" name="path 302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04" name="picture 3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6" name="table 306"/>
          <p:cNvGraphicFramePr>
            <a:graphicFrameLocks noGrp="1"/>
          </p:cNvGraphicFramePr>
          <p:nvPr/>
        </p:nvGraphicFramePr>
        <p:xfrm>
          <a:off x="756513" y="2648737"/>
          <a:ext cx="3996690" cy="3109595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996690"/>
              </a:tblGrid>
              <a:tr h="3109595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4140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400" kern="0" spc="-8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div</a:t>
                      </a:r>
                      <a:r>
                        <a:rPr sz="1400" kern="0" spc="30" dirty="0">
                          <a:solidFill>
                            <a:srgbClr val="268BD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{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87020" algn="l" rtl="0" eaLnBrk="0">
                        <a:lnSpc>
                          <a:spcPct val="98000"/>
                        </a:lnSpc>
                        <a:spcBef>
                          <a:spcPts val="5"/>
                        </a:spcBef>
                      </a:pPr>
                      <a:r>
                        <a:rPr sz="1400" i="1" kern="0" spc="5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/*</a:t>
                      </a:r>
                      <a:r>
                        <a:rPr sz="1400" kern="0" spc="45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5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四个方向</a:t>
                      </a:r>
                      <a:r>
                        <a:rPr sz="1400" kern="0" spc="5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5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内边距相同</a:t>
                      </a:r>
                      <a:r>
                        <a:rPr sz="1400" kern="0" spc="5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5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*/</a:t>
                      </a:r>
                      <a:endParaRPr sz="14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  <a:p>
                      <a:pPr marL="304165" algn="l" rtl="0" eaLnBrk="0">
                        <a:lnSpc>
                          <a:spcPts val="179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30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87020" algn="l" rtl="0" eaLnBrk="0">
                        <a:lnSpc>
                          <a:spcPts val="1730"/>
                        </a:lnSpc>
                        <a:spcBef>
                          <a:spcPts val="1515"/>
                        </a:spcBef>
                      </a:pP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/*</a:t>
                      </a:r>
                      <a:r>
                        <a:rPr sz="1400" kern="0" spc="32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4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单独设置一个方</a:t>
                      </a:r>
                      <a:r>
                        <a:rPr sz="1400" i="1" kern="0" spc="3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向内边距</a:t>
                      </a:r>
                      <a:r>
                        <a:rPr sz="1400" kern="0" spc="3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 </a:t>
                      </a:r>
                      <a:r>
                        <a:rPr sz="1400" i="1" kern="0" spc="30" dirty="0">
                          <a:solidFill>
                            <a:srgbClr val="93A1A1">
                              <a:alpha val="100000"/>
                            </a:srgbClr>
                          </a:solidFill>
                          <a:latin typeface="PingFang SC" panose="020B0400000000000000" charset="-122"/>
                          <a:ea typeface="PingFang SC" panose="020B0400000000000000" charset="-122"/>
                          <a:cs typeface="PingFang SC" panose="020B0400000000000000" charset="-122"/>
                        </a:rPr>
                        <a:t>*/</a:t>
                      </a:r>
                      <a:endParaRPr sz="1400" dirty="0">
                        <a:latin typeface="PingFang SC" panose="020B0400000000000000" charset="-122"/>
                        <a:ea typeface="PingFang SC" panose="020B0400000000000000" charset="-122"/>
                        <a:cs typeface="PingFang SC" panose="020B0400000000000000" charset="-122"/>
                      </a:endParaRPr>
                    </a:p>
                    <a:p>
                      <a:pPr marL="304165" algn="l" rtl="0" eaLnBrk="0">
                        <a:lnSpc>
                          <a:spcPts val="171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padding-top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10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padding-right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ct val="100000"/>
                        </a:lnSpc>
                      </a:pP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padding-bottom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400" kern="0" spc="-8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40</a:t>
                      </a: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76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padding-left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80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294005" algn="l" rtl="0" eaLnBrk="0">
                        <a:lnSpc>
                          <a:spcPts val="1760"/>
                        </a:lnSpc>
                        <a:spcBef>
                          <a:spcPts val="1515"/>
                        </a:spcBef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width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16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ts val="1680"/>
                        </a:lnSpc>
                      </a:pP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height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</a:t>
                      </a:r>
                      <a:r>
                        <a:rPr sz="1300" kern="0" spc="9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 </a:t>
                      </a:r>
                      <a:r>
                        <a:rPr sz="1300" kern="0" spc="-3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200</a:t>
                      </a:r>
                      <a:r>
                        <a:rPr sz="1300" kern="0" spc="-3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304165" algn="l" rtl="0" eaLnBrk="0">
                        <a:lnSpc>
                          <a:spcPct val="100000"/>
                        </a:lnSpc>
                      </a:pPr>
                      <a:r>
                        <a:rPr sz="1400" kern="0" spc="-7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background-color</a:t>
                      </a:r>
                      <a:r>
                        <a:rPr sz="1400" kern="0" spc="-7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pink;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14935" algn="l" rtl="0" eaLnBrk="0">
                        <a:lnSpc>
                          <a:spcPts val="1760"/>
                        </a:lnSpc>
                      </a:pPr>
                      <a:r>
                        <a:rPr sz="14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}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308" name="rect 308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10" name="textbox 310"/>
          <p:cNvSpPr/>
          <p:nvPr/>
        </p:nvSpPr>
        <p:spPr>
          <a:xfrm>
            <a:off x="-12700" y="6569672"/>
            <a:ext cx="12217400" cy="31432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125000"/>
              </a:lnSpc>
            </a:pPr>
            <a:endParaRPr sz="2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12" name="picture 3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pic>
        <p:nvPicPr>
          <p:cNvPr id="314" name="picture 3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4789615" y="1672349"/>
            <a:ext cx="4628577" cy="544410"/>
          </a:xfrm>
          <a:prstGeom prst="rect">
            <a:avLst/>
          </a:prstGeom>
        </p:spPr>
      </p:pic>
      <p:sp>
        <p:nvSpPr>
          <p:cNvPr id="316" name="textbox 316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18" name="textbox 318"/>
          <p:cNvSpPr/>
          <p:nvPr/>
        </p:nvSpPr>
        <p:spPr>
          <a:xfrm>
            <a:off x="793673" y="1746795"/>
            <a:ext cx="3857625" cy="655320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5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5000"/>
              </a:lnSpc>
            </a:pP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作用：</a:t>
            </a:r>
            <a:r>
              <a:rPr sz="1500" kern="0" spc="-3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设置 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内容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与 </a:t>
            </a:r>
            <a:r>
              <a:rPr sz="1500" kern="0" spc="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盒子边缘 </a:t>
            </a:r>
            <a:r>
              <a:rPr sz="1500" kern="0" spc="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之间的距离。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00000"/>
              </a:lnSpc>
            </a:pPr>
            <a:endParaRPr sz="1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3970" algn="l" rtl="0" eaLnBrk="0">
              <a:lnSpc>
                <a:spcPct val="93000"/>
              </a:lnSpc>
            </a:pPr>
            <a:r>
              <a:rPr sz="1500" kern="0" spc="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属性名：</a:t>
            </a:r>
            <a:r>
              <a:rPr sz="1500" kern="0" spc="-33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padding</a:t>
            </a:r>
            <a:r>
              <a:rPr sz="1500" kern="0" spc="1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16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/ </a:t>
            </a:r>
            <a:r>
              <a:rPr sz="1500" kern="0" spc="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padding</a:t>
            </a:r>
            <a:r>
              <a:rPr sz="1500" kern="0" spc="16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-方位名</a:t>
            </a:r>
            <a:r>
              <a:rPr sz="1500" kern="0" spc="15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词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322" name="textbox 322"/>
          <p:cNvSpPr/>
          <p:nvPr/>
        </p:nvSpPr>
        <p:spPr>
          <a:xfrm>
            <a:off x="798025" y="1109404"/>
            <a:ext cx="2048510" cy="30035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6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0000"/>
              </a:lnSpc>
            </a:pPr>
            <a:r>
              <a:rPr sz="2000" kern="0" spc="-13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</a:t>
            </a:r>
            <a:r>
              <a:rPr sz="2000" kern="0" spc="10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2000" kern="0" spc="-13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内边距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38" name="group 38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324" name="path 324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26" name="path 326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28" name="picture 3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 330"/>
          <p:cNvSpPr/>
          <p:nvPr/>
        </p:nvSpPr>
        <p:spPr>
          <a:xfrm>
            <a:off x="9813036" y="6582372"/>
            <a:ext cx="2378964" cy="275627"/>
          </a:xfrm>
          <a:prstGeom prst="rect">
            <a:avLst/>
          </a:prstGeom>
          <a:solidFill>
            <a:srgbClr val="B60004">
              <a:alpha val="100000"/>
            </a:srgbClr>
          </a:solidFill>
          <a:ln w="0" cap="flat">
            <a:noFill/>
            <a:prstDash val="solid"/>
            <a:miter lim="0"/>
          </a:ln>
        </p:spPr>
        <p:txBody>
          <a:bodyPr rtlCol="0"/>
          <a:lstStyle/>
          <a:p>
            <a:pPr algn="ctr"/>
            <a:endParaRPr lang="zh-CN" altLang="en-US"/>
          </a:p>
        </p:txBody>
      </p:sp>
      <p:sp>
        <p:nvSpPr>
          <p:cNvPr id="332" name="textbox 332"/>
          <p:cNvSpPr/>
          <p:nvPr/>
        </p:nvSpPr>
        <p:spPr>
          <a:xfrm>
            <a:off x="-12700" y="5473381"/>
            <a:ext cx="12217400" cy="141033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0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818515" algn="l" rtl="0" eaLnBrk="0">
              <a:lnSpc>
                <a:spcPct val="93000"/>
              </a:lnSpc>
            </a:pP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技巧</a:t>
            </a:r>
            <a:r>
              <a:rPr sz="1500" kern="0" spc="-1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8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：从上开始</a:t>
            </a:r>
            <a:r>
              <a:rPr sz="1500" kern="0" spc="8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顺时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针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赋值</a:t>
            </a:r>
            <a:r>
              <a:rPr sz="1500" kern="0" spc="-25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，当前方向没有数值则与</a:t>
            </a:r>
            <a:r>
              <a:rPr sz="1500" kern="0" spc="70" dirty="0">
                <a:solidFill>
                  <a:srgbClr val="C00000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对面</a:t>
            </a:r>
            <a:r>
              <a:rPr sz="1500" kern="0" spc="7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取值相同。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  <a:p>
            <a:pPr algn="l" rtl="0" eaLnBrk="0">
              <a:lnSpc>
                <a:spcPct val="111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12000"/>
              </a:lnSpc>
            </a:pPr>
            <a:endParaRPr sz="10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l" rtl="0" eaLnBrk="0">
              <a:lnSpc>
                <a:spcPct val="126000"/>
              </a:lnSpc>
            </a:pPr>
            <a:endParaRPr sz="3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0085705" algn="l" rtl="0" eaLnBrk="0">
              <a:lnSpc>
                <a:spcPct val="88000"/>
              </a:lnSpc>
              <a:spcBef>
                <a:spcPts val="0"/>
              </a:spcBef>
            </a:pPr>
            <a:r>
              <a:rPr sz="1500" kern="0" spc="7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HTML+ CSS </a:t>
            </a:r>
            <a:r>
              <a:rPr sz="1500" kern="0" spc="0" dirty="0">
                <a:solidFill>
                  <a:srgbClr val="FFFFF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endParaRPr sz="15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34" name="picture 3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 rot="21600000">
            <a:off x="0" y="6582372"/>
            <a:ext cx="10052114" cy="275627"/>
          </a:xfrm>
          <a:prstGeom prst="rect">
            <a:avLst/>
          </a:prstGeom>
        </p:spPr>
      </p:pic>
      <p:pic>
        <p:nvPicPr>
          <p:cNvPr id="336" name="picture 3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760476" y="3429000"/>
            <a:ext cx="5971031" cy="1612391"/>
          </a:xfrm>
          <a:prstGeom prst="rect">
            <a:avLst/>
          </a:prstGeom>
        </p:spPr>
      </p:pic>
      <p:graphicFrame>
        <p:nvGraphicFramePr>
          <p:cNvPr id="338" name="table 338"/>
          <p:cNvGraphicFramePr>
            <a:graphicFrameLocks noGrp="1"/>
          </p:cNvGraphicFramePr>
          <p:nvPr/>
        </p:nvGraphicFramePr>
        <p:xfrm>
          <a:off x="756513" y="1726730"/>
          <a:ext cx="3996690" cy="955040"/>
        </p:xfrm>
        <a:graphic>
          <a:graphicData uri="http://schemas.openxmlformats.org/drawingml/2006/table">
            <a:tbl>
              <a:tblPr>
                <a:solidFill>
                  <a:srgbClr val="FFFFE4"/>
                </a:solidFill>
              </a:tblPr>
              <a:tblGrid>
                <a:gridCol w="3996690"/>
              </a:tblGrid>
              <a:tr h="955040">
                <a:tc>
                  <a:txBody>
                    <a:bodyPr/>
                    <a:lstStyle/>
                    <a:p>
                      <a:pPr algn="l" rtl="0" eaLnBrk="0">
                        <a:lnSpc>
                          <a:spcPct val="118000"/>
                        </a:lnSpc>
                      </a:pPr>
                      <a:endParaRPr sz="200" dirty="0">
                        <a:latin typeface="Arial" panose="020B0604020202020204"/>
                        <a:ea typeface="Arial" panose="020B0604020202020204"/>
                        <a:cs typeface="Arial" panose="020B0604020202020204"/>
                      </a:endParaRPr>
                    </a:p>
                    <a:p>
                      <a:pPr marL="108585" algn="l" rtl="0" eaLnBrk="0">
                        <a:lnSpc>
                          <a:spcPts val="1760"/>
                        </a:lnSpc>
                        <a:spcBef>
                          <a:spcPts val="0"/>
                        </a:spcBef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padding-top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10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3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08585" algn="l" rtl="0" eaLnBrk="0">
                        <a:lnSpc>
                          <a:spcPts val="168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padding-right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20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08585" algn="l" rtl="0" eaLnBrk="0">
                        <a:lnSpc>
                          <a:spcPct val="100000"/>
                        </a:lnSpc>
                      </a:pP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padding-bottom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400" kern="0" spc="-8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40</a:t>
                      </a:r>
                      <a:r>
                        <a:rPr sz="1400" kern="0" spc="-8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400" kern="0" spc="-8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4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  <a:p>
                      <a:pPr marL="108585" algn="l" rtl="0" eaLnBrk="0">
                        <a:lnSpc>
                          <a:spcPts val="1760"/>
                        </a:lnSpc>
                      </a:pP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padding-left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: </a:t>
                      </a:r>
                      <a:r>
                        <a:rPr sz="1300" kern="0" spc="-20" dirty="0">
                          <a:solidFill>
                            <a:srgbClr val="D33682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80</a:t>
                      </a:r>
                      <a:r>
                        <a:rPr sz="1300" kern="0" spc="-20" dirty="0">
                          <a:solidFill>
                            <a:srgbClr val="859900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px</a:t>
                      </a:r>
                      <a:r>
                        <a:rPr sz="1300" kern="0" spc="-20" dirty="0">
                          <a:solidFill>
                            <a:srgbClr val="657B83">
                              <a:alpha val="100000"/>
                            </a:srgbClr>
                          </a:solidFill>
                          <a:latin typeface="Menlo" panose="020B0609030804020204"/>
                          <a:ea typeface="Menlo" panose="020B0609030804020204"/>
                          <a:cs typeface="Menlo" panose="020B0609030804020204"/>
                        </a:rPr>
                        <a:t>;</a:t>
                      </a:r>
                      <a:endParaRPr sz="1300" dirty="0">
                        <a:latin typeface="Menlo" panose="020B0609030804020204"/>
                        <a:ea typeface="Menlo" panose="020B0609030804020204"/>
                        <a:cs typeface="Menlo" panose="020B0609030804020204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1919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E4"/>
                    </a:solidFill>
                  </a:tcPr>
                </a:tc>
              </a:tr>
            </a:tbl>
          </a:graphicData>
        </a:graphic>
      </p:graphicFrame>
      <p:sp>
        <p:nvSpPr>
          <p:cNvPr id="340" name="textbox 340"/>
          <p:cNvSpPr/>
          <p:nvPr/>
        </p:nvSpPr>
        <p:spPr>
          <a:xfrm>
            <a:off x="4628349" y="265772"/>
            <a:ext cx="7125969" cy="37274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algn="r" rtl="0" eaLnBrk="0">
              <a:lnSpc>
                <a:spcPts val="2730"/>
              </a:lnSpc>
            </a:pPr>
            <a:r>
              <a:rPr sz="2000" kern="0" spc="0" dirty="0">
                <a:solidFill>
                  <a:srgbClr val="49504F">
                    <a:alpha val="100000"/>
                  </a:srgbClr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《软件开发能力基础训练》</a:t>
            </a:r>
            <a:endParaRPr sz="20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44" name="textbox 344"/>
          <p:cNvSpPr/>
          <p:nvPr/>
        </p:nvSpPr>
        <p:spPr>
          <a:xfrm>
            <a:off x="798025" y="1106603"/>
            <a:ext cx="3321050" cy="3028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4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1000"/>
              </a:lnSpc>
            </a:pPr>
            <a:r>
              <a:rPr sz="2000" kern="0" spc="-13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盒子模型 – 内边距</a:t>
            </a:r>
            <a:r>
              <a:rPr sz="2000" kern="0" spc="5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</a:t>
            </a:r>
            <a:r>
              <a:rPr sz="2000" kern="0" spc="-130" dirty="0">
                <a:solidFill>
                  <a:srgbClr val="AD2A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– 多值写法</a:t>
            </a:r>
            <a:endParaRPr sz="20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sp>
        <p:nvSpPr>
          <p:cNvPr id="346" name="textbox 346"/>
          <p:cNvSpPr/>
          <p:nvPr/>
        </p:nvSpPr>
        <p:spPr>
          <a:xfrm>
            <a:off x="808055" y="2991286"/>
            <a:ext cx="1689100" cy="239395"/>
          </a:xfrm>
          <a:prstGeom prst="rect">
            <a:avLst/>
          </a:prstGeom>
          <a:noFill/>
          <a:ln w="0" cap="flat">
            <a:noFill/>
            <a:prstDash val="solid"/>
            <a:miter lim="0"/>
          </a:ln>
        </p:spPr>
        <p:txBody>
          <a:bodyPr vert="horz" wrap="square" lIns="0" tIns="0" rIns="0" bIns="0"/>
          <a:lstStyle/>
          <a:p>
            <a:pPr algn="l" rtl="0" eaLnBrk="0">
              <a:lnSpc>
                <a:spcPct val="88000"/>
              </a:lnSpc>
            </a:pPr>
            <a:endParaRPr sz="100" dirty="0"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12700" algn="l" rtl="0" eaLnBrk="0">
              <a:lnSpc>
                <a:spcPct val="93000"/>
              </a:lnSpc>
            </a:pPr>
            <a:r>
              <a:rPr sz="1500" kern="0" spc="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padding</a:t>
            </a:r>
            <a:r>
              <a:rPr sz="1500" kern="0" spc="190" dirty="0">
                <a:solidFill>
                  <a:srgbClr val="262626">
                    <a:alpha val="100000"/>
                  </a:srgbClr>
                </a:solidFill>
                <a:latin typeface="PingFang SC" panose="020B0400000000000000" charset="-122"/>
                <a:ea typeface="PingFang SC" panose="020B0400000000000000" charset="-122"/>
                <a:cs typeface="PingFang SC" panose="020B0400000000000000" charset="-122"/>
              </a:rPr>
              <a:t> 多值写法</a:t>
            </a:r>
            <a:endParaRPr sz="1500" dirty="0">
              <a:latin typeface="PingFang SC" panose="020B0400000000000000" charset="-122"/>
              <a:ea typeface="PingFang SC" panose="020B0400000000000000" charset="-122"/>
              <a:cs typeface="PingFang SC" panose="020B0400000000000000" charset="-122"/>
            </a:endParaRPr>
          </a:p>
        </p:txBody>
      </p:sp>
      <p:grpSp>
        <p:nvGrpSpPr>
          <p:cNvPr id="40" name="group 40"/>
          <p:cNvGrpSpPr/>
          <p:nvPr/>
        </p:nvGrpSpPr>
        <p:grpSpPr>
          <a:xfrm rot="21600000">
            <a:off x="2566416" y="719328"/>
            <a:ext cx="9078467" cy="21335"/>
            <a:chOff x="0" y="0"/>
            <a:chExt cx="9078467" cy="21335"/>
          </a:xfrm>
        </p:grpSpPr>
        <p:sp>
          <p:nvSpPr>
            <p:cNvPr id="348" name="path 348"/>
            <p:cNvSpPr/>
            <p:nvPr/>
          </p:nvSpPr>
          <p:spPr>
            <a:xfrm>
              <a:off x="0" y="0"/>
              <a:ext cx="7024116" cy="21335"/>
            </a:xfrm>
            <a:custGeom>
              <a:avLst/>
              <a:gdLst/>
              <a:ahLst/>
              <a:cxnLst/>
              <a:rect l="0" t="0" r="0" b="0"/>
              <a:pathLst>
                <a:path w="11061" h="33">
                  <a:moveTo>
                    <a:pt x="0" y="0"/>
                  </a:moveTo>
                  <a:lnTo>
                    <a:pt x="11061" y="0"/>
                  </a:lnTo>
                  <a:lnTo>
                    <a:pt x="11061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4F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  <p:sp>
          <p:nvSpPr>
            <p:cNvPr id="350" name="path 350"/>
            <p:cNvSpPr/>
            <p:nvPr/>
          </p:nvSpPr>
          <p:spPr>
            <a:xfrm>
              <a:off x="6915911" y="0"/>
              <a:ext cx="2162555" cy="21335"/>
            </a:xfrm>
            <a:custGeom>
              <a:avLst/>
              <a:gdLst/>
              <a:ahLst/>
              <a:cxnLst/>
              <a:rect l="0" t="0" r="0" b="0"/>
              <a:pathLst>
                <a:path w="3405" h="33">
                  <a:moveTo>
                    <a:pt x="0" y="0"/>
                  </a:moveTo>
                  <a:lnTo>
                    <a:pt x="3405" y="0"/>
                  </a:lnTo>
                  <a:lnTo>
                    <a:pt x="3405" y="33"/>
                  </a:lnTo>
                  <a:lnTo>
                    <a:pt x="0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0004">
                <a:alpha val="100000"/>
              </a:srgbClr>
            </a:solidFill>
            <a:ln w="0" cap="flat">
              <a:noFill/>
              <a:prstDash val="solid"/>
              <a:miter lim="0"/>
            </a:ln>
          </p:spPr>
          <p:txBody>
            <a:bodyPr rtlCol="0"/>
            <a:lstStyle/>
            <a:p>
              <a:pPr algn="ctr"/>
              <a:endParaRPr lang="zh-CN" altLang="en-US"/>
            </a:p>
          </p:txBody>
        </p:sp>
      </p:grpSp>
      <p:pic>
        <p:nvPicPr>
          <p:cNvPr id="352" name="picture 3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0" y="0"/>
            <a:ext cx="172212" cy="10347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satMod val="110000"/>
                <a:lum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satMod val="105000"/>
                <a:lum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shade val="94000"/>
              </a:schemeClr>
            </a:gs>
            <a:gs pos="50000">
              <a:schemeClr val="phClr">
                <a:lumMod val="110000"/>
                <a:satMod val="100000"/>
                <a:tint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2375</Words>
  <Application>WPS 演示</Application>
  <PresentationFormat>宽屏</PresentationFormat>
  <Paragraphs>254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Arial</vt:lpstr>
      <vt:lpstr>PingFang SC</vt:lpstr>
      <vt:lpstr>华文楷体</vt:lpstr>
      <vt:lpstr>Menlo</vt:lpstr>
      <vt:lpstr>Segoe Print</vt:lpstr>
      <vt:lpstr>微软雅黑</vt:lpstr>
      <vt:lpstr>Arial Unicode MS</vt:lpstr>
      <vt:lpstr>Calibri</vt:lpstr>
      <vt:lpstr>Helvetica Neue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李李❤️</cp:lastModifiedBy>
  <cp:revision>20</cp:revision>
  <dcterms:created xsi:type="dcterms:W3CDTF">2025-05-29T08:52:00Z</dcterms:created>
  <dcterms:modified xsi:type="dcterms:W3CDTF">2025-06-12T10:32:43Z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O">
    <vt:lpwstr>wqlLaW5nc29mdCBQREYgdG8gV1BTIDEwMA</vt:lpwstr>
  </property>
  <property fmtid="{D5CDD505-2E9C-101B-9397-08002B2CF9AE}" pid="3" name="Created">
    <vt:filetime>2025-05-21T02:06:21Z</vt:filetime>
  </property>
  <property fmtid="{D5CDD505-2E9C-101B-9397-08002B2CF9AE}" pid="4" name="ICV">
    <vt:lpwstr>EE123EEB5AB2467EBF74F7D9C749F836_13</vt:lpwstr>
  </property>
  <property fmtid="{D5CDD505-2E9C-101B-9397-08002B2CF9AE}" pid="5" name="KSOProductBuildVer">
    <vt:lpwstr>2052-12.1.0.21541</vt:lpwstr>
  </property>
</Properties>
</file>