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handoutMasterIdLst>
    <p:handoutMasterId r:id="rId42"/>
  </p:handoutMasterIdLst>
  <p:sldIdLst>
    <p:sldId id="256"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59" r:id="rId21"/>
    <p:sldId id="260" r:id="rId22"/>
    <p:sldId id="261" r:id="rId23"/>
    <p:sldId id="262" r:id="rId24"/>
    <p:sldId id="263" r:id="rId25"/>
    <p:sldId id="285" r:id="rId26"/>
    <p:sldId id="286" r:id="rId27"/>
    <p:sldId id="281" r:id="rId28"/>
    <p:sldId id="289" r:id="rId29"/>
    <p:sldId id="290" r:id="rId30"/>
    <p:sldId id="291" r:id="rId31"/>
    <p:sldId id="292" r:id="rId32"/>
    <p:sldId id="293" r:id="rId33"/>
    <p:sldId id="294" r:id="rId34"/>
    <p:sldId id="295" r:id="rId35"/>
    <p:sldId id="288" r:id="rId36"/>
    <p:sldId id="287" r:id="rId37"/>
    <p:sldId id="282" r:id="rId38"/>
    <p:sldId id="283" r:id="rId39"/>
    <p:sldId id="28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2.png"/><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25.jpe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png"/><Relationship Id="rId7" Type="http://schemas.openxmlformats.org/officeDocument/2006/relationships/image" Target="../media/image30.png"/><Relationship Id="rId6" Type="http://schemas.openxmlformats.org/officeDocument/2006/relationships/image" Target="../media/image15.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2.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7.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0.png"/><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9.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2.png"/><Relationship Id="rId1" Type="http://schemas.openxmlformats.org/officeDocument/2006/relationships/image" Target="../media/image4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4.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6.jpeg"/><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8.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7.jpe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8.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9.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0.jpeg"/><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8.jpe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p:nvPr/>
        </p:nvSpPr>
        <p:spPr>
          <a:xfrm>
            <a:off x="3838346" y="2338730"/>
            <a:ext cx="4569460" cy="1630679"/>
          </a:xfrm>
          <a:prstGeom prst="rect">
            <a:avLst/>
          </a:prstGeom>
          <a:noFill/>
          <a:ln w="0" cap="flat">
            <a:noFill/>
            <a:prstDash val="solid"/>
            <a:miter lim="0"/>
          </a:ln>
        </p:spPr>
        <p:txBody>
          <a:bodyPr vert="horz" wrap="square" lIns="0" tIns="0" rIns="0" bIns="0"/>
          <a:lstStyle/>
          <a:p>
            <a:pPr algn="l" rtl="0" eaLnBrk="0">
              <a:lnSpc>
                <a:spcPct val="87000"/>
              </a:lnSpc>
            </a:pPr>
            <a:endParaRPr sz="100" dirty="0">
              <a:latin typeface="Arial" panose="020B0604020202020204"/>
              <a:ea typeface="Arial" panose="020B0604020202020204"/>
              <a:cs typeface="Arial" panose="020B0604020202020204"/>
            </a:endParaRPr>
          </a:p>
          <a:p>
            <a:pPr marL="12700" algn="ctr" rtl="0" eaLnBrk="0">
              <a:lnSpc>
                <a:spcPct val="97000"/>
              </a:lnSpc>
            </a:pPr>
            <a:r>
              <a:rPr sz="7000" kern="0" spc="-1130" dirty="0">
                <a:solidFill>
                  <a:srgbClr val="262626">
                    <a:alpha val="100000"/>
                  </a:srgbClr>
                </a:solidFill>
                <a:latin typeface="PingFang SC" panose="020B0400000000000000" charset="-122"/>
                <a:ea typeface="PingFang SC" panose="020B0400000000000000" charset="-122"/>
                <a:cs typeface="PingFang SC" panose="020B0400000000000000" charset="-122"/>
              </a:rPr>
              <a:t>CSS</a:t>
            </a:r>
            <a:r>
              <a:rPr sz="7000" kern="0" spc="15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endParaRPr sz="7000" dirty="0">
              <a:latin typeface="PingFang SC" panose="020B0400000000000000" charset="-122"/>
              <a:ea typeface="PingFang SC" panose="020B0400000000000000" charset="-122"/>
              <a:cs typeface="PingFang SC" panose="020B0400000000000000" charset="-122"/>
            </a:endParaRPr>
          </a:p>
          <a:p>
            <a:pPr algn="l" rtl="0" eaLnBrk="0">
              <a:lnSpc>
                <a:spcPct val="105000"/>
              </a:lnSpc>
            </a:pPr>
            <a:endParaRPr sz="1400" dirty="0">
              <a:latin typeface="Arial" panose="020B0604020202020204"/>
              <a:ea typeface="Arial" panose="020B0604020202020204"/>
              <a:cs typeface="Arial" panose="020B0604020202020204"/>
            </a:endParaRPr>
          </a:p>
          <a:p>
            <a:pPr algn="l" rtl="0" eaLnBrk="0">
              <a:lnSpc>
                <a:spcPct val="14000"/>
              </a:lnSpc>
            </a:pPr>
            <a:endParaRPr sz="100" dirty="0">
              <a:latin typeface="Arial" panose="020B0604020202020204"/>
              <a:ea typeface="Arial" panose="020B0604020202020204"/>
              <a:cs typeface="Arial" panose="020B0604020202020204"/>
            </a:endParaRPr>
          </a:p>
          <a:p>
            <a:pPr marL="147320" algn="l" rtl="0" eaLnBrk="0">
              <a:lnSpc>
                <a:spcPct val="98000"/>
              </a:lnSpc>
            </a:pPr>
            <a:r>
              <a:rPr sz="2300" kern="0" spc="-30" dirty="0" err="1">
                <a:solidFill>
                  <a:srgbClr val="595959">
                    <a:alpha val="100000"/>
                  </a:srgbClr>
                </a:solidFill>
                <a:latin typeface="PingFang SC" panose="020B0400000000000000" charset="-122"/>
                <a:ea typeface="PingFang SC" panose="020B0400000000000000" charset="-122"/>
                <a:cs typeface="PingFang SC" panose="020B0400000000000000" charset="-122"/>
              </a:rPr>
              <a:t>盒子模型</a:t>
            </a:r>
            <a:r>
              <a:rPr lang="zh-CN" altLang="en-US" sz="2300" kern="0" spc="-30" dirty="0">
                <a:solidFill>
                  <a:srgbClr val="595959">
                    <a:alpha val="100000"/>
                  </a:srgbClr>
                </a:solidFill>
                <a:latin typeface="PingFang SC" panose="020B0400000000000000" charset="-122"/>
                <a:ea typeface="PingFang SC" panose="020B0400000000000000" charset="-122"/>
                <a:cs typeface="PingFang SC" panose="020B0400000000000000" charset="-122"/>
              </a:rPr>
              <a:t>、浮动、</a:t>
            </a:r>
            <a:r>
              <a:rPr lang="en-US" altLang="zh-CN" sz="2300" kern="0" spc="-30">
                <a:solidFill>
                  <a:srgbClr val="595959">
                    <a:alpha val="100000"/>
                  </a:srgbClr>
                </a:solidFill>
                <a:latin typeface="PingFang SC" panose="020B0400000000000000" charset="-122"/>
                <a:ea typeface="PingFang SC" panose="020B0400000000000000" charset="-122"/>
                <a:cs typeface="PingFang SC" panose="020B0400000000000000" charset="-122"/>
              </a:rPr>
              <a:t>Position</a:t>
            </a:r>
            <a:endParaRPr sz="2300" dirty="0">
              <a:latin typeface="PingFang SC" panose="020B0400000000000000" charset="-122"/>
              <a:ea typeface="PingFang SC" panose="020B0400000000000000" charset="-122"/>
              <a:cs typeface="PingFang SC" panose="020B0400000000000000" charset="-122"/>
            </a:endParaRPr>
          </a:p>
        </p:txBody>
      </p:sp>
      <p:pic>
        <p:nvPicPr>
          <p:cNvPr id="4" name="picture 4"/>
          <p:cNvPicPr>
            <a:picLocks noChangeAspect="1"/>
          </p:cNvPicPr>
          <p:nvPr/>
        </p:nvPicPr>
        <p:blipFill>
          <a:blip r:embed="rId1"/>
          <a:stretch>
            <a:fillRect/>
          </a:stretch>
        </p:blipFill>
        <p:spPr>
          <a:xfrm rot="21600000">
            <a:off x="8621217" y="0"/>
            <a:ext cx="2025574" cy="1531924"/>
          </a:xfrm>
          <a:prstGeom prst="rect">
            <a:avLst/>
          </a:prstGeom>
        </p:spPr>
      </p:pic>
      <p:pic>
        <p:nvPicPr>
          <p:cNvPr id="8" name="picture 8"/>
          <p:cNvPicPr>
            <a:picLocks noChangeAspect="1"/>
          </p:cNvPicPr>
          <p:nvPr/>
        </p:nvPicPr>
        <p:blipFill>
          <a:blip r:embed="rId2"/>
          <a:stretch>
            <a:fillRect/>
          </a:stretch>
        </p:blipFill>
        <p:spPr>
          <a:xfrm rot="21600000">
            <a:off x="3741089" y="462026"/>
            <a:ext cx="1167714" cy="1261770"/>
          </a:xfrm>
          <a:prstGeom prst="rect">
            <a:avLst/>
          </a:prstGeom>
        </p:spPr>
      </p:pic>
      <p:pic>
        <p:nvPicPr>
          <p:cNvPr id="10" name="picture 10"/>
          <p:cNvPicPr>
            <a:picLocks noChangeAspect="1"/>
          </p:cNvPicPr>
          <p:nvPr/>
        </p:nvPicPr>
        <p:blipFill>
          <a:blip r:embed="rId3"/>
          <a:stretch>
            <a:fillRect/>
          </a:stretch>
        </p:blipFill>
        <p:spPr>
          <a:xfrm rot="21600000">
            <a:off x="8051318" y="948232"/>
            <a:ext cx="476325" cy="548373"/>
          </a:xfrm>
          <a:prstGeom prst="rect">
            <a:avLst/>
          </a:prstGeom>
        </p:spPr>
      </p:pic>
      <p:pic>
        <p:nvPicPr>
          <p:cNvPr id="12" name="picture 12"/>
          <p:cNvPicPr>
            <a:picLocks noChangeAspect="1"/>
          </p:cNvPicPr>
          <p:nvPr/>
        </p:nvPicPr>
        <p:blipFill>
          <a:blip r:embed="rId4"/>
          <a:stretch>
            <a:fillRect/>
          </a:stretch>
        </p:blipFill>
        <p:spPr>
          <a:xfrm rot="21600000">
            <a:off x="11275771" y="1206131"/>
            <a:ext cx="187935" cy="216369"/>
          </a:xfrm>
          <a:prstGeom prst="rect">
            <a:avLst/>
          </a:prstGeom>
        </p:spPr>
      </p:pic>
      <p:sp>
        <p:nvSpPr>
          <p:cNvPr id="14" name="path 14"/>
          <p:cNvSpPr/>
          <p:nvPr/>
        </p:nvSpPr>
        <p:spPr>
          <a:xfrm>
            <a:off x="932688" y="662940"/>
            <a:ext cx="178308" cy="205739"/>
          </a:xfrm>
          <a:custGeom>
            <a:avLst/>
            <a:gdLst/>
            <a:ahLst/>
            <a:cxnLst/>
            <a:rect l="0" t="0" r="0" b="0"/>
            <a:pathLst>
              <a:path w="280" h="323">
                <a:moveTo>
                  <a:pt x="141" y="0"/>
                </a:moveTo>
                <a:lnTo>
                  <a:pt x="280" y="69"/>
                </a:lnTo>
                <a:lnTo>
                  <a:pt x="280" y="254"/>
                </a:lnTo>
                <a:lnTo>
                  <a:pt x="141" y="323"/>
                </a:lnTo>
                <a:lnTo>
                  <a:pt x="0" y="254"/>
                </a:lnTo>
                <a:lnTo>
                  <a:pt x="0" y="69"/>
                </a:lnTo>
                <a:lnTo>
                  <a:pt x="141" y="0"/>
                </a:lnTo>
              </a:path>
            </a:pathLst>
          </a:custGeom>
          <a:solidFill>
            <a:srgbClr val="AD2B26">
              <a:alpha val="100000"/>
            </a:srgbClr>
          </a:solidFill>
          <a:ln w="0" cap="flat">
            <a:noFill/>
            <a:prstDash val="solid"/>
            <a:miter lim="0"/>
          </a:ln>
        </p:spPr>
        <p:txBody>
          <a:bodyPr rtlCol="0"/>
          <a:lstStyle/>
          <a:p>
            <a:pPr algn="ct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rect 386"/>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388" name="textbox 388"/>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390" name="picture 390"/>
          <p:cNvPicPr>
            <a:picLocks noChangeAspect="1"/>
          </p:cNvPicPr>
          <p:nvPr/>
        </p:nvPicPr>
        <p:blipFill>
          <a:blip r:embed="rId1"/>
          <a:stretch>
            <a:fillRect/>
          </a:stretch>
        </p:blipFill>
        <p:spPr>
          <a:xfrm rot="21600000">
            <a:off x="0" y="6582372"/>
            <a:ext cx="10052114" cy="275627"/>
          </a:xfrm>
          <a:prstGeom prst="rect">
            <a:avLst/>
          </a:prstGeom>
        </p:spPr>
      </p:pic>
      <p:pic>
        <p:nvPicPr>
          <p:cNvPr id="392" name="picture 392"/>
          <p:cNvPicPr>
            <a:picLocks noChangeAspect="1"/>
          </p:cNvPicPr>
          <p:nvPr/>
        </p:nvPicPr>
        <p:blipFill>
          <a:blip r:embed="rId2"/>
          <a:stretch>
            <a:fillRect/>
          </a:stretch>
        </p:blipFill>
        <p:spPr>
          <a:xfrm rot="21600000">
            <a:off x="700405" y="3345815"/>
            <a:ext cx="8140065" cy="3082290"/>
          </a:xfrm>
          <a:prstGeom prst="rect">
            <a:avLst/>
          </a:prstGeom>
        </p:spPr>
      </p:pic>
      <p:sp>
        <p:nvSpPr>
          <p:cNvPr id="394" name="textbox 394"/>
          <p:cNvSpPr/>
          <p:nvPr/>
        </p:nvSpPr>
        <p:spPr>
          <a:xfrm>
            <a:off x="793471" y="1109404"/>
            <a:ext cx="5409565" cy="213296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7145" algn="l" rtl="0" eaLnBrk="0">
              <a:lnSpc>
                <a:spcPct val="90000"/>
              </a:lnSpc>
            </a:pPr>
            <a:r>
              <a:rPr sz="2000" kern="0" spc="-11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外边距</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0000"/>
              </a:lnSpc>
            </a:pPr>
            <a:endParaRPr sz="1000" dirty="0">
              <a:latin typeface="Arial" panose="020B0604020202020204"/>
              <a:ea typeface="Arial" panose="020B0604020202020204"/>
              <a:cs typeface="Arial" panose="020B0604020202020204"/>
            </a:endParaRPr>
          </a:p>
          <a:p>
            <a:pPr marL="12700" algn="l" rtl="0" eaLnBrk="0">
              <a:lnSpc>
                <a:spcPct val="96000"/>
              </a:lnSpc>
              <a:spcBef>
                <a:spcPts val="460"/>
              </a:spcBef>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1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：拉开两个盒子之间的</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距离</a:t>
            </a:r>
            <a:endParaRPr sz="1500" dirty="0">
              <a:latin typeface="PingFang SC" panose="020B0400000000000000" charset="-122"/>
              <a:ea typeface="PingFang SC" panose="020B0400000000000000" charset="-122"/>
              <a:cs typeface="PingFang SC" panose="020B0400000000000000" charset="-122"/>
            </a:endParaRPr>
          </a:p>
          <a:p>
            <a:pPr marL="14605" algn="l" rtl="0" eaLnBrk="0">
              <a:lnSpc>
                <a:spcPct val="93000"/>
              </a:lnSpc>
              <a:spcBef>
                <a:spcPts val="1555"/>
              </a:spcBef>
            </a:pPr>
            <a:r>
              <a:rPr sz="1500" kern="0" spc="21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endParaRPr sz="1500" dirty="0">
              <a:latin typeface="PingFang SC" panose="020B0400000000000000" charset="-122"/>
              <a:ea typeface="PingFang SC" panose="020B0400000000000000" charset="-122"/>
              <a:cs typeface="PingFang SC" panose="020B0400000000000000" charset="-122"/>
            </a:endParaRPr>
          </a:p>
          <a:p>
            <a:pPr marL="13335" algn="l" rtl="0" eaLnBrk="0">
              <a:lnSpc>
                <a:spcPct val="93000"/>
              </a:lnSpc>
              <a:spcBef>
                <a:spcPts val="1585"/>
              </a:spcBef>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提示</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：与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padding</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 属性值写法</a:t>
            </a:r>
            <a:r>
              <a:rPr sz="1500" kern="0" spc="-2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、含义相同</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5000"/>
              </a:lnSpc>
            </a:pPr>
            <a:endParaRPr sz="900" dirty="0">
              <a:latin typeface="Arial" panose="020B0604020202020204"/>
              <a:ea typeface="Arial" panose="020B0604020202020204"/>
              <a:cs typeface="Arial" panose="020B0604020202020204"/>
            </a:endParaRPr>
          </a:p>
          <a:p>
            <a:pPr marL="12700" algn="l" rtl="0" eaLnBrk="0">
              <a:lnSpc>
                <a:spcPts val="2215"/>
              </a:lnSpc>
              <a:spcBef>
                <a:spcPts val="5"/>
              </a:spcBef>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技巧</a:t>
            </a:r>
            <a:r>
              <a:rPr sz="1500" kern="0" spc="-1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版心居中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左右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 值</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 为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auto</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（盒子要有宽度）</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396" name="table 396"/>
          <p:cNvGraphicFramePr>
            <a:graphicFrameLocks noGrp="1"/>
          </p:cNvGraphicFramePr>
          <p:nvPr/>
        </p:nvGraphicFramePr>
        <p:xfrm>
          <a:off x="8838514" y="3425190"/>
          <a:ext cx="3244850" cy="1601470"/>
        </p:xfrm>
        <a:graphic>
          <a:graphicData uri="http://schemas.openxmlformats.org/drawingml/2006/table">
            <a:tbl>
              <a:tblPr>
                <a:solidFill>
                  <a:srgbClr val="FFFFE4"/>
                </a:solidFill>
              </a:tblPr>
              <a:tblGrid>
                <a:gridCol w="3244850"/>
              </a:tblGrid>
              <a:tr h="160147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298450" algn="l" rtl="0" eaLnBrk="0">
                        <a:lnSpc>
                          <a:spcPts val="1760"/>
                        </a:lnSpc>
                      </a:pPr>
                      <a:r>
                        <a:rPr sz="1300" kern="0" spc="-30" dirty="0">
                          <a:solidFill>
                            <a:srgbClr val="859900">
                              <a:alpha val="100000"/>
                            </a:srgbClr>
                          </a:solidFill>
                          <a:latin typeface="Menlo" panose="020B0609030804020204"/>
                          <a:ea typeface="Menlo" panose="020B0609030804020204"/>
                          <a:cs typeface="Menlo" panose="020B0609030804020204"/>
                        </a:rPr>
                        <a:t>margin</a:t>
                      </a:r>
                      <a:r>
                        <a:rPr sz="1300" kern="0" spc="-3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0</a:t>
                      </a:r>
                      <a:r>
                        <a:rPr sz="1300" kern="0" spc="150" dirty="0">
                          <a:solidFill>
                            <a:srgbClr val="D33682">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auto;</a:t>
                      </a:r>
                      <a:endParaRPr sz="1300" dirty="0">
                        <a:latin typeface="Menlo" panose="020B0609030804020204"/>
                        <a:ea typeface="Menlo" panose="020B0609030804020204"/>
                        <a:cs typeface="Menlo" panose="020B0609030804020204"/>
                      </a:endParaRPr>
                    </a:p>
                    <a:p>
                      <a:pPr marL="294005" algn="l" rtl="0" eaLnBrk="0">
                        <a:lnSpc>
                          <a:spcPts val="1760"/>
                        </a:lnSpc>
                        <a:spcBef>
                          <a:spcPts val="1515"/>
                        </a:spcBef>
                      </a:pPr>
                      <a:r>
                        <a:rPr sz="1400" kern="0" spc="-70" dirty="0">
                          <a:solidFill>
                            <a:srgbClr val="859900">
                              <a:alpha val="100000"/>
                            </a:srgbClr>
                          </a:solidFill>
                          <a:latin typeface="Menlo" panose="020B0609030804020204"/>
                          <a:ea typeface="Menlo" panose="020B0609030804020204"/>
                          <a:cs typeface="Menlo" panose="020B0609030804020204"/>
                        </a:rPr>
                        <a:t>width</a:t>
                      </a:r>
                      <a:r>
                        <a:rPr sz="1400" kern="0" spc="-70" dirty="0">
                          <a:solidFill>
                            <a:srgbClr val="657B83">
                              <a:alpha val="100000"/>
                            </a:srgbClr>
                          </a:solidFill>
                          <a:latin typeface="Menlo" panose="020B0609030804020204"/>
                          <a:ea typeface="Menlo" panose="020B0609030804020204"/>
                          <a:cs typeface="Menlo" panose="020B0609030804020204"/>
                        </a:rPr>
                        <a:t>: </a:t>
                      </a:r>
                      <a:r>
                        <a:rPr sz="1400" kern="0" spc="-70" dirty="0">
                          <a:solidFill>
                            <a:srgbClr val="D33682">
                              <a:alpha val="100000"/>
                            </a:srgbClr>
                          </a:solidFill>
                          <a:latin typeface="Menlo" panose="020B0609030804020204"/>
                          <a:ea typeface="Menlo" panose="020B0609030804020204"/>
                          <a:cs typeface="Menlo" panose="020B0609030804020204"/>
                        </a:rPr>
                        <a:t>100</a:t>
                      </a:r>
                      <a:r>
                        <a:rPr sz="1400" kern="0" spc="-80" dirty="0">
                          <a:solidFill>
                            <a:srgbClr val="D33682">
                              <a:alpha val="100000"/>
                            </a:srgbClr>
                          </a:solidFill>
                          <a:latin typeface="Menlo" panose="020B0609030804020204"/>
                          <a:ea typeface="Menlo" panose="020B0609030804020204"/>
                          <a:cs typeface="Menlo" panose="020B0609030804020204"/>
                        </a:rPr>
                        <a:t>0</a:t>
                      </a:r>
                      <a:r>
                        <a:rPr sz="1400" kern="0" spc="-80" dirty="0">
                          <a:solidFill>
                            <a:srgbClr val="859900">
                              <a:alpha val="100000"/>
                            </a:srgbClr>
                          </a:solidFill>
                          <a:latin typeface="Menlo" panose="020B0609030804020204"/>
                          <a:ea typeface="Menlo" panose="020B0609030804020204"/>
                          <a:cs typeface="Menlo" panose="020B0609030804020204"/>
                        </a:rPr>
                        <a:t>px</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background-color</a:t>
                      </a:r>
                      <a:r>
                        <a:rPr sz="1400" kern="0" spc="-70" dirty="0">
                          <a:solidFill>
                            <a:srgbClr val="657B83">
                              <a:alpha val="100000"/>
                            </a:srgbClr>
                          </a:solidFill>
                          <a:latin typeface="Menlo" panose="020B0609030804020204"/>
                          <a:ea typeface="Menlo" panose="020B0609030804020204"/>
                          <a:cs typeface="Menlo" panose="020B0609030804020204"/>
                        </a:rPr>
                        <a:t>: pink;</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398" name="textbox 39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44" name="group 44"/>
          <p:cNvGrpSpPr/>
          <p:nvPr/>
        </p:nvGrpSpPr>
        <p:grpSpPr>
          <a:xfrm rot="21600000">
            <a:off x="2566416" y="719328"/>
            <a:ext cx="9078467" cy="21335"/>
            <a:chOff x="0" y="0"/>
            <a:chExt cx="9078467" cy="21335"/>
          </a:xfrm>
        </p:grpSpPr>
        <p:sp>
          <p:nvSpPr>
            <p:cNvPr id="402" name="path 40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404" name="path 40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406" name="picture 406"/>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8" name="table 408"/>
          <p:cNvGraphicFramePr>
            <a:graphicFrameLocks noGrp="1"/>
          </p:cNvGraphicFramePr>
          <p:nvPr/>
        </p:nvGraphicFramePr>
        <p:xfrm>
          <a:off x="8068526" y="4100982"/>
          <a:ext cx="3996690" cy="2463165"/>
        </p:xfrm>
        <a:graphic>
          <a:graphicData uri="http://schemas.openxmlformats.org/drawingml/2006/table">
            <a:tbl>
              <a:tblPr>
                <a:solidFill>
                  <a:srgbClr val="FFFFE4"/>
                </a:solidFill>
              </a:tblPr>
              <a:tblGrid>
                <a:gridCol w="3996690"/>
              </a:tblGrid>
              <a:tr h="2463165">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91440" algn="l" rtl="0" eaLnBrk="0">
                        <a:lnSpc>
                          <a:spcPts val="1730"/>
                        </a:lnSpc>
                        <a:spcBef>
                          <a:spcPts val="0"/>
                        </a:spcBef>
                      </a:pP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37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清除默认内外边距</a:t>
                      </a:r>
                      <a:r>
                        <a:rPr sz="1400"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109220" algn="l" rtl="0" eaLnBrk="0">
                        <a:lnSpc>
                          <a:spcPts val="1710"/>
                        </a:lnSpc>
                      </a:pPr>
                      <a:r>
                        <a:rPr sz="1300" kern="0" spc="-50" dirty="0">
                          <a:solidFill>
                            <a:srgbClr val="268BD2">
                              <a:alpha val="100000"/>
                            </a:srgbClr>
                          </a:solidFill>
                          <a:latin typeface="Menlo" panose="020B0609030804020204"/>
                          <a:ea typeface="Menlo" panose="020B0609030804020204"/>
                          <a:cs typeface="Menlo" panose="020B0609030804020204"/>
                        </a:rPr>
                        <a:t>*</a:t>
                      </a:r>
                      <a:r>
                        <a:rPr sz="1300" kern="0" spc="100" dirty="0">
                          <a:solidFill>
                            <a:srgbClr val="268BD2">
                              <a:alpha val="100000"/>
                            </a:srgbClr>
                          </a:solidFill>
                          <a:latin typeface="Menlo" panose="020B0609030804020204"/>
                          <a:ea typeface="Menlo" panose="020B0609030804020204"/>
                          <a:cs typeface="Menlo" panose="020B0609030804020204"/>
                        </a:rPr>
                        <a:t> </a:t>
                      </a:r>
                      <a:r>
                        <a:rPr sz="1300" kern="0" spc="-5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8450"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margin</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0</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padding</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0</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box-sizing</a:t>
                      </a:r>
                      <a:r>
                        <a:rPr sz="1300" kern="0" spc="-20" dirty="0">
                          <a:solidFill>
                            <a:srgbClr val="657B83">
                              <a:alpha val="100000"/>
                            </a:srgbClr>
                          </a:solidFill>
                          <a:latin typeface="Menlo" panose="020B0609030804020204"/>
                          <a:ea typeface="Menlo" panose="020B0609030804020204"/>
                          <a:cs typeface="Menlo" panose="020B0609030804020204"/>
                        </a:rPr>
                        <a:t>: border-box;</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91440" algn="l" rtl="0" eaLnBrk="0">
                        <a:lnSpc>
                          <a:spcPts val="1730"/>
                        </a:lnSpc>
                        <a:spcBef>
                          <a:spcPts val="1515"/>
                        </a:spcBef>
                      </a:pP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37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清除列表项目符号</a:t>
                      </a:r>
                      <a:r>
                        <a:rPr sz="1400"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109855" algn="l" rtl="0" eaLnBrk="0">
                        <a:lnSpc>
                          <a:spcPts val="1710"/>
                        </a:lnSpc>
                      </a:pPr>
                      <a:r>
                        <a:rPr sz="1300" kern="0" spc="-40" dirty="0">
                          <a:solidFill>
                            <a:srgbClr val="268BD2">
                              <a:alpha val="100000"/>
                            </a:srgbClr>
                          </a:solidFill>
                          <a:latin typeface="Menlo" panose="020B0609030804020204"/>
                          <a:ea typeface="Menlo" panose="020B0609030804020204"/>
                          <a:cs typeface="Menlo" panose="020B0609030804020204"/>
                        </a:rPr>
                        <a:t>li</a:t>
                      </a:r>
                      <a:r>
                        <a:rPr sz="1300" kern="0" spc="100" dirty="0">
                          <a:solidFill>
                            <a:srgbClr val="268BD2">
                              <a:alpha val="100000"/>
                            </a:srgbClr>
                          </a:solidFill>
                          <a:latin typeface="Menlo" panose="020B0609030804020204"/>
                          <a:ea typeface="Menlo" panose="020B0609030804020204"/>
                          <a:cs typeface="Menlo" panose="020B0609030804020204"/>
                        </a:rPr>
                        <a:t> </a:t>
                      </a:r>
                      <a:r>
                        <a:rPr sz="1300" kern="0" spc="-4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543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list-style</a:t>
                      </a:r>
                      <a:r>
                        <a:rPr sz="1300" kern="0" spc="-20" dirty="0">
                          <a:solidFill>
                            <a:srgbClr val="657B83">
                              <a:alpha val="100000"/>
                            </a:srgbClr>
                          </a:solidFill>
                          <a:latin typeface="Menlo" panose="020B0609030804020204"/>
                          <a:ea typeface="Menlo" panose="020B0609030804020204"/>
                          <a:cs typeface="Menlo" panose="020B0609030804020204"/>
                        </a:rPr>
                        <a:t>: non</a:t>
                      </a:r>
                      <a:r>
                        <a:rPr sz="1300" kern="0" spc="-30" dirty="0">
                          <a:solidFill>
                            <a:srgbClr val="657B83">
                              <a:alpha val="100000"/>
                            </a:srgbClr>
                          </a:solidFill>
                          <a:latin typeface="Menlo" panose="020B0609030804020204"/>
                          <a:ea typeface="Menlo" panose="020B0609030804020204"/>
                          <a:cs typeface="Menlo" panose="020B0609030804020204"/>
                        </a:rPr>
                        <a:t>e;</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pic>
        <p:nvPicPr>
          <p:cNvPr id="410" name="picture 410"/>
          <p:cNvPicPr>
            <a:picLocks noChangeAspect="1"/>
          </p:cNvPicPr>
          <p:nvPr/>
        </p:nvPicPr>
        <p:blipFill>
          <a:blip r:embed="rId1"/>
          <a:stretch>
            <a:fillRect/>
          </a:stretch>
        </p:blipFill>
        <p:spPr>
          <a:xfrm rot="21600000">
            <a:off x="749743" y="2310861"/>
            <a:ext cx="6211534" cy="1479776"/>
          </a:xfrm>
          <a:prstGeom prst="rect">
            <a:avLst/>
          </a:prstGeom>
        </p:spPr>
      </p:pic>
      <p:pic>
        <p:nvPicPr>
          <p:cNvPr id="412" name="picture 412"/>
          <p:cNvPicPr>
            <a:picLocks noChangeAspect="1"/>
          </p:cNvPicPr>
          <p:nvPr/>
        </p:nvPicPr>
        <p:blipFill>
          <a:blip r:embed="rId2"/>
          <a:stretch>
            <a:fillRect/>
          </a:stretch>
        </p:blipFill>
        <p:spPr>
          <a:xfrm rot="21600000">
            <a:off x="2756125" y="4121107"/>
            <a:ext cx="5063374" cy="1253346"/>
          </a:xfrm>
          <a:prstGeom prst="rect">
            <a:avLst/>
          </a:prstGeom>
        </p:spPr>
      </p:pic>
      <p:sp>
        <p:nvSpPr>
          <p:cNvPr id="414" name="rect 41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416" name="textbox 4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418" name="picture 418"/>
          <p:cNvPicPr>
            <a:picLocks noChangeAspect="1"/>
          </p:cNvPicPr>
          <p:nvPr/>
        </p:nvPicPr>
        <p:blipFill>
          <a:blip r:embed="rId3"/>
          <a:stretch>
            <a:fillRect/>
          </a:stretch>
        </p:blipFill>
        <p:spPr>
          <a:xfrm rot="21600000">
            <a:off x="0" y="6582372"/>
            <a:ext cx="10052114" cy="275627"/>
          </a:xfrm>
          <a:prstGeom prst="rect">
            <a:avLst/>
          </a:prstGeom>
        </p:spPr>
      </p:pic>
      <p:sp>
        <p:nvSpPr>
          <p:cNvPr id="420" name="textbox 420"/>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pic>
        <p:nvPicPr>
          <p:cNvPr id="422" name="picture 422"/>
          <p:cNvPicPr>
            <a:picLocks noChangeAspect="1"/>
          </p:cNvPicPr>
          <p:nvPr/>
        </p:nvPicPr>
        <p:blipFill>
          <a:blip r:embed="rId4"/>
          <a:stretch>
            <a:fillRect/>
          </a:stretch>
        </p:blipFill>
        <p:spPr>
          <a:xfrm rot="21600000">
            <a:off x="749895" y="4106417"/>
            <a:ext cx="1751128" cy="973307"/>
          </a:xfrm>
          <a:prstGeom prst="rect">
            <a:avLst/>
          </a:prstGeom>
        </p:spPr>
      </p:pic>
      <p:sp>
        <p:nvSpPr>
          <p:cNvPr id="426" name="textbox 426"/>
          <p:cNvSpPr/>
          <p:nvPr/>
        </p:nvSpPr>
        <p:spPr>
          <a:xfrm>
            <a:off x="797927" y="1747403"/>
            <a:ext cx="4251960" cy="23749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93000"/>
              </a:lnSpc>
            </a:pP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清除标签默认的样式</a:t>
            </a:r>
            <a:r>
              <a:rPr sz="1500" kern="0" spc="-21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比如</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：默认的内外边距。</a:t>
            </a:r>
            <a:endParaRPr sz="1500" dirty="0">
              <a:latin typeface="PingFang SC" panose="020B0400000000000000" charset="-122"/>
              <a:ea typeface="PingFang SC" panose="020B0400000000000000" charset="-122"/>
              <a:cs typeface="PingFang SC" panose="020B0400000000000000" charset="-122"/>
            </a:endParaRPr>
          </a:p>
        </p:txBody>
      </p:sp>
      <p:sp>
        <p:nvSpPr>
          <p:cNvPr id="428" name="textbox 428"/>
          <p:cNvSpPr/>
          <p:nvPr/>
        </p:nvSpPr>
        <p:spPr>
          <a:xfrm>
            <a:off x="1317579" y="5573641"/>
            <a:ext cx="4077970" cy="239395"/>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20204"/>
              <a:ea typeface="Arial" panose="020B0604020202020204"/>
              <a:cs typeface="Arial" panose="020B0604020202020204"/>
            </a:endParaRPr>
          </a:p>
          <a:p>
            <a:pPr marL="12700" algn="l" rtl="0" eaLnBrk="0">
              <a:lnSpc>
                <a:spcPct val="93000"/>
              </a:lnSpc>
            </a:pP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京东</a:t>
            </a:r>
            <a:r>
              <a:rPr sz="15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淘宝</a:t>
            </a:r>
            <a:endParaRPr sz="1500" dirty="0">
              <a:latin typeface="PingFang SC" panose="020B0400000000000000" charset="-122"/>
              <a:ea typeface="PingFang SC" panose="020B0400000000000000" charset="-122"/>
              <a:cs typeface="PingFang SC" panose="020B0400000000000000" charset="-122"/>
            </a:endParaRPr>
          </a:p>
        </p:txBody>
      </p:sp>
      <p:sp>
        <p:nvSpPr>
          <p:cNvPr id="430" name="textbox 430"/>
          <p:cNvSpPr/>
          <p:nvPr/>
        </p:nvSpPr>
        <p:spPr>
          <a:xfrm>
            <a:off x="799044" y="1107622"/>
            <a:ext cx="1536700" cy="30162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20" dirty="0">
                <a:solidFill>
                  <a:srgbClr val="AD2A26">
                    <a:alpha val="100000"/>
                  </a:srgbClr>
                </a:solidFill>
                <a:latin typeface="PingFang SC" panose="020B0400000000000000" charset="-122"/>
                <a:ea typeface="PingFang SC" panose="020B0400000000000000" charset="-122"/>
                <a:cs typeface="PingFang SC" panose="020B0400000000000000" charset="-122"/>
              </a:rPr>
              <a:t>清除默认样式</a:t>
            </a:r>
            <a:endParaRPr sz="2000" dirty="0">
              <a:latin typeface="PingFang SC" panose="020B0400000000000000" charset="-122"/>
              <a:ea typeface="PingFang SC" panose="020B0400000000000000" charset="-122"/>
              <a:cs typeface="PingFang SC" panose="020B0400000000000000" charset="-122"/>
            </a:endParaRPr>
          </a:p>
        </p:txBody>
      </p:sp>
      <p:grpSp>
        <p:nvGrpSpPr>
          <p:cNvPr id="46" name="group 46"/>
          <p:cNvGrpSpPr/>
          <p:nvPr/>
        </p:nvGrpSpPr>
        <p:grpSpPr>
          <a:xfrm rot="21600000">
            <a:off x="2566416" y="719328"/>
            <a:ext cx="9078467" cy="21335"/>
            <a:chOff x="0" y="0"/>
            <a:chExt cx="9078467" cy="21335"/>
          </a:xfrm>
        </p:grpSpPr>
        <p:sp>
          <p:nvSpPr>
            <p:cNvPr id="432" name="path 43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434" name="path 43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436" name="picture 436"/>
          <p:cNvPicPr>
            <a:picLocks noChangeAspect="1"/>
          </p:cNvPicPr>
          <p:nvPr/>
        </p:nvPicPr>
        <p:blipFill>
          <a:blip r:embed="rId5"/>
          <a:stretch>
            <a:fillRect/>
          </a:stretch>
        </p:blipFill>
        <p:spPr>
          <a:xfrm rot="21600000">
            <a:off x="0" y="0"/>
            <a:ext cx="172212" cy="10347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box 438"/>
          <p:cNvSpPr/>
          <p:nvPr/>
        </p:nvSpPr>
        <p:spPr>
          <a:xfrm>
            <a:off x="793673" y="1108640"/>
            <a:ext cx="3649345" cy="1708150"/>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16510" algn="l" rtl="0" eaLnBrk="0">
              <a:lnSpc>
                <a:spcPct val="90000"/>
              </a:lnSpc>
            </a:pPr>
            <a:r>
              <a:rPr sz="2000" kern="0" spc="-10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元素溢出</a:t>
            </a:r>
            <a:endParaRPr sz="2000" dirty="0">
              <a:latin typeface="PingFang SC" panose="020B0400000000000000" charset="-122"/>
              <a:ea typeface="PingFang SC" panose="020B0400000000000000" charset="-122"/>
              <a:cs typeface="PingFang SC" panose="020B0400000000000000" charset="-122"/>
            </a:endParaRPr>
          </a:p>
          <a:p>
            <a:pPr marL="13970" indent="-1270" algn="l" rtl="0" eaLnBrk="0">
              <a:lnSpc>
                <a:spcPct val="172000"/>
              </a:lnSpc>
              <a:spcBef>
                <a:spcPts val="1625"/>
              </a:spcBef>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1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：控制</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溢出</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元素的</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内容</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的</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显示方</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式</a:t>
            </a:r>
            <a:r>
              <a:rPr sz="1500" kern="0" spc="-2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overflow</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3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3970" algn="l" rtl="0" eaLnBrk="0">
              <a:lnSpc>
                <a:spcPct val="93000"/>
              </a:lnSpc>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endParaRPr sz="1500" dirty="0">
              <a:latin typeface="PingFang SC" panose="020B0400000000000000" charset="-122"/>
              <a:ea typeface="PingFang SC" panose="020B0400000000000000" charset="-122"/>
              <a:cs typeface="PingFang SC" panose="020B0400000000000000" charset="-122"/>
            </a:endParaRPr>
          </a:p>
        </p:txBody>
      </p:sp>
      <p:pic>
        <p:nvPicPr>
          <p:cNvPr id="440" name="picture 440"/>
          <p:cNvPicPr>
            <a:picLocks noChangeAspect="1"/>
          </p:cNvPicPr>
          <p:nvPr/>
        </p:nvPicPr>
        <p:blipFill>
          <a:blip r:embed="rId1"/>
          <a:stretch>
            <a:fillRect/>
          </a:stretch>
        </p:blipFill>
        <p:spPr>
          <a:xfrm rot="21600000">
            <a:off x="760476" y="3040380"/>
            <a:ext cx="4180332" cy="1409700"/>
          </a:xfrm>
          <a:prstGeom prst="rect">
            <a:avLst/>
          </a:prstGeom>
        </p:spPr>
      </p:pic>
      <p:sp>
        <p:nvSpPr>
          <p:cNvPr id="442" name="rect 442"/>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444" name="textbox 444"/>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446" name="picture 446"/>
          <p:cNvPicPr>
            <a:picLocks noChangeAspect="1"/>
          </p:cNvPicPr>
          <p:nvPr/>
        </p:nvPicPr>
        <p:blipFill>
          <a:blip r:embed="rId2"/>
          <a:stretch>
            <a:fillRect/>
          </a:stretch>
        </p:blipFill>
        <p:spPr>
          <a:xfrm rot="21600000">
            <a:off x="0" y="6582372"/>
            <a:ext cx="10052114" cy="275627"/>
          </a:xfrm>
          <a:prstGeom prst="rect">
            <a:avLst/>
          </a:prstGeom>
        </p:spPr>
      </p:pic>
      <p:sp>
        <p:nvSpPr>
          <p:cNvPr id="448" name="textbox 44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48" name="group 48"/>
          <p:cNvGrpSpPr/>
          <p:nvPr/>
        </p:nvGrpSpPr>
        <p:grpSpPr>
          <a:xfrm rot="21600000">
            <a:off x="2566416" y="719328"/>
            <a:ext cx="9078467" cy="21335"/>
            <a:chOff x="0" y="0"/>
            <a:chExt cx="9078467" cy="21335"/>
          </a:xfrm>
        </p:grpSpPr>
        <p:sp>
          <p:nvSpPr>
            <p:cNvPr id="452" name="path 45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454" name="path 45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456" name="picture 456"/>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8" name="table 458"/>
          <p:cNvGraphicFramePr>
            <a:graphicFrameLocks noGrp="1"/>
          </p:cNvGraphicFramePr>
          <p:nvPr/>
        </p:nvGraphicFramePr>
        <p:xfrm>
          <a:off x="3902380" y="2748026"/>
          <a:ext cx="3996689" cy="1601470"/>
        </p:xfrm>
        <a:graphic>
          <a:graphicData uri="http://schemas.openxmlformats.org/drawingml/2006/table">
            <a:tbl>
              <a:tblPr>
                <a:solidFill>
                  <a:srgbClr val="FFFFE4"/>
                </a:solidFill>
              </a:tblPr>
              <a:tblGrid>
                <a:gridCol w="3996689"/>
              </a:tblGrid>
              <a:tr h="160147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28905" algn="l" rtl="0" eaLnBrk="0">
                        <a:lnSpc>
                          <a:spcPts val="1760"/>
                        </a:lnSpc>
                        <a:spcBef>
                          <a:spcPts val="0"/>
                        </a:spcBef>
                      </a:pPr>
                      <a:r>
                        <a:rPr sz="1300" kern="0" spc="-60" dirty="0">
                          <a:solidFill>
                            <a:srgbClr val="93A1A1">
                              <a:alpha val="100000"/>
                            </a:srgbClr>
                          </a:solidFill>
                          <a:latin typeface="Menlo" panose="020B0609030804020204"/>
                          <a:ea typeface="Menlo" panose="020B0609030804020204"/>
                          <a:cs typeface="Menlo" panose="020B0609030804020204"/>
                        </a:rPr>
                        <a:t>.one</a:t>
                      </a:r>
                      <a:r>
                        <a:rPr sz="1300" kern="0" spc="90" dirty="0">
                          <a:solidFill>
                            <a:srgbClr val="93A1A1">
                              <a:alpha val="100000"/>
                            </a:srgbClr>
                          </a:solidFill>
                          <a:latin typeface="Menlo" panose="020B0609030804020204"/>
                          <a:ea typeface="Menlo" panose="020B0609030804020204"/>
                          <a:cs typeface="Menlo" panose="020B0609030804020204"/>
                        </a:rPr>
                        <a:t> </a:t>
                      </a:r>
                      <a:r>
                        <a:rPr sz="1300" kern="0" spc="-6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8450"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margin-bottom</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50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128905" algn="l" rtl="0" eaLnBrk="0">
                        <a:lnSpc>
                          <a:spcPts val="1760"/>
                        </a:lnSpc>
                        <a:spcBef>
                          <a:spcPts val="1515"/>
                        </a:spcBef>
                      </a:pPr>
                      <a:r>
                        <a:rPr sz="1300" kern="0" spc="-60" dirty="0">
                          <a:solidFill>
                            <a:srgbClr val="93A1A1">
                              <a:alpha val="100000"/>
                            </a:srgbClr>
                          </a:solidFill>
                          <a:latin typeface="Menlo" panose="020B0609030804020204"/>
                          <a:ea typeface="Menlo" panose="020B0609030804020204"/>
                          <a:cs typeface="Menlo" panose="020B0609030804020204"/>
                        </a:rPr>
                        <a:t>.two</a:t>
                      </a:r>
                      <a:r>
                        <a:rPr sz="1300" kern="0" spc="90" dirty="0">
                          <a:solidFill>
                            <a:srgbClr val="93A1A1">
                              <a:alpha val="100000"/>
                            </a:srgbClr>
                          </a:solidFill>
                          <a:latin typeface="Menlo" panose="020B0609030804020204"/>
                          <a:ea typeface="Menlo" panose="020B0609030804020204"/>
                          <a:cs typeface="Menlo" panose="020B0609030804020204"/>
                        </a:rPr>
                        <a:t> </a:t>
                      </a:r>
                      <a:r>
                        <a:rPr sz="1300" kern="0" spc="-6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8450"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margin-top</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20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460" name="textbox 460"/>
          <p:cNvSpPr/>
          <p:nvPr/>
        </p:nvSpPr>
        <p:spPr>
          <a:xfrm>
            <a:off x="795496" y="1107113"/>
            <a:ext cx="4469765" cy="129540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14605" algn="l" rtl="0" eaLnBrk="0">
              <a:lnSpc>
                <a:spcPct val="91000"/>
              </a:lnSpc>
            </a:pP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外边距问题 – 合并现象</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2700" indent="1905" algn="l" rtl="0" eaLnBrk="0">
              <a:lnSpc>
                <a:spcPct val="167000"/>
              </a:lnSpc>
              <a:spcBef>
                <a:spcPts val="0"/>
              </a:spcBef>
            </a:pP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场景：</a:t>
            </a:r>
            <a:r>
              <a:rPr sz="1500" kern="0" spc="-3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垂直</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排列的</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兄弟</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元素</a:t>
            </a:r>
            <a:r>
              <a:rPr sz="1500" kern="0" spc="-2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上下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会合并</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现象</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：取两个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margin</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 中的</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较大值</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生效</a:t>
            </a:r>
            <a:endParaRPr sz="1500" dirty="0">
              <a:latin typeface="PingFang SC" panose="020B0400000000000000" charset="-122"/>
              <a:ea typeface="PingFang SC" panose="020B0400000000000000" charset="-122"/>
              <a:cs typeface="PingFang SC" panose="020B0400000000000000" charset="-122"/>
            </a:endParaRPr>
          </a:p>
        </p:txBody>
      </p:sp>
      <p:pic>
        <p:nvPicPr>
          <p:cNvPr id="462" name="picture 462"/>
          <p:cNvPicPr>
            <a:picLocks noChangeAspect="1"/>
          </p:cNvPicPr>
          <p:nvPr/>
        </p:nvPicPr>
        <p:blipFill>
          <a:blip r:embed="rId1"/>
          <a:stretch>
            <a:fillRect/>
          </a:stretch>
        </p:blipFill>
        <p:spPr>
          <a:xfrm rot="21600000">
            <a:off x="957403" y="2760413"/>
            <a:ext cx="1269031" cy="2715111"/>
          </a:xfrm>
          <a:prstGeom prst="rect">
            <a:avLst/>
          </a:prstGeom>
        </p:spPr>
      </p:pic>
      <p:sp>
        <p:nvSpPr>
          <p:cNvPr id="464" name="rect 46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466" name="textbox 46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468" name="picture 468"/>
          <p:cNvPicPr>
            <a:picLocks noChangeAspect="1"/>
          </p:cNvPicPr>
          <p:nvPr/>
        </p:nvPicPr>
        <p:blipFill>
          <a:blip r:embed="rId2"/>
          <a:stretch>
            <a:fillRect/>
          </a:stretch>
        </p:blipFill>
        <p:spPr>
          <a:xfrm rot="21600000">
            <a:off x="0" y="6582372"/>
            <a:ext cx="10052114" cy="275627"/>
          </a:xfrm>
          <a:prstGeom prst="rect">
            <a:avLst/>
          </a:prstGeom>
        </p:spPr>
      </p:pic>
      <p:sp>
        <p:nvSpPr>
          <p:cNvPr id="470" name="textbox 470"/>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50" name="group 50"/>
          <p:cNvGrpSpPr/>
          <p:nvPr/>
        </p:nvGrpSpPr>
        <p:grpSpPr>
          <a:xfrm rot="21600000">
            <a:off x="2566416" y="719328"/>
            <a:ext cx="9078467" cy="21335"/>
            <a:chOff x="0" y="0"/>
            <a:chExt cx="9078467" cy="21335"/>
          </a:xfrm>
        </p:grpSpPr>
        <p:sp>
          <p:nvSpPr>
            <p:cNvPr id="474" name="path 47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476" name="path 47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478" name="picture 478"/>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 48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482" name="textbox 482"/>
          <p:cNvSpPr/>
          <p:nvPr/>
        </p:nvSpPr>
        <p:spPr>
          <a:xfrm>
            <a:off x="-12700" y="5891858"/>
            <a:ext cx="12217400" cy="99187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20204"/>
              <a:ea typeface="Arial" panose="020B0604020202020204"/>
              <a:cs typeface="Arial" panose="020B0604020202020204"/>
            </a:endParaRPr>
          </a:p>
          <a:p>
            <a:pPr marL="825500" algn="l" rtl="0" eaLnBrk="0">
              <a:lnSpc>
                <a:spcPct val="93000"/>
              </a:lnSpc>
            </a:pPr>
            <a:r>
              <a:rPr sz="1500" kern="0" spc="80" dirty="0">
                <a:solidFill>
                  <a:srgbClr val="C00000">
                    <a:alpha val="100000"/>
                  </a:srgbClr>
                </a:solidFill>
                <a:latin typeface="Arial" panose="020B0604020202020204"/>
                <a:ea typeface="Arial" panose="020B0604020202020204"/>
                <a:cs typeface="Arial" panose="020B0604020202020204"/>
              </a:rPr>
              <a:t>•    </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父</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级设置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border</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top</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1000"/>
              </a:lnSpc>
            </a:pPr>
            <a:endParaRPr sz="1000" dirty="0">
              <a:latin typeface="Arial" panose="020B0604020202020204"/>
              <a:ea typeface="Arial" panose="020B0604020202020204"/>
              <a:cs typeface="Arial" panose="020B0604020202020204"/>
            </a:endParaRPr>
          </a:p>
          <a:p>
            <a:pPr algn="l" rtl="0" eaLnBrk="0">
              <a:lnSpc>
                <a:spcPct val="142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0085705" algn="l" rtl="0" eaLnBrk="0">
              <a:lnSpc>
                <a:spcPct val="88000"/>
              </a:lnSpc>
              <a:spcBef>
                <a:spcPts val="5"/>
              </a:spcBef>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484" name="picture 484"/>
          <p:cNvPicPr>
            <a:picLocks noChangeAspect="1"/>
          </p:cNvPicPr>
          <p:nvPr/>
        </p:nvPicPr>
        <p:blipFill>
          <a:blip r:embed="rId1"/>
          <a:stretch>
            <a:fillRect/>
          </a:stretch>
        </p:blipFill>
        <p:spPr>
          <a:xfrm rot="21600000">
            <a:off x="0" y="6582372"/>
            <a:ext cx="10052114" cy="275627"/>
          </a:xfrm>
          <a:prstGeom prst="rect">
            <a:avLst/>
          </a:prstGeom>
        </p:spPr>
      </p:pic>
      <p:pic>
        <p:nvPicPr>
          <p:cNvPr id="486" name="picture 486"/>
          <p:cNvPicPr>
            <a:picLocks noChangeAspect="1"/>
          </p:cNvPicPr>
          <p:nvPr/>
        </p:nvPicPr>
        <p:blipFill>
          <a:blip r:embed="rId2"/>
          <a:stretch>
            <a:fillRect/>
          </a:stretch>
        </p:blipFill>
        <p:spPr>
          <a:xfrm rot="21600000">
            <a:off x="5647944" y="2750820"/>
            <a:ext cx="2538984" cy="2860548"/>
          </a:xfrm>
          <a:prstGeom prst="rect">
            <a:avLst/>
          </a:prstGeom>
        </p:spPr>
      </p:pic>
      <p:sp>
        <p:nvSpPr>
          <p:cNvPr id="488" name="textbox 488"/>
          <p:cNvSpPr/>
          <p:nvPr/>
        </p:nvSpPr>
        <p:spPr>
          <a:xfrm>
            <a:off x="795496" y="1108640"/>
            <a:ext cx="5396865" cy="1296670"/>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4605" algn="l" rtl="0" eaLnBrk="0">
              <a:lnSpc>
                <a:spcPct val="90000"/>
              </a:lnSpc>
            </a:pP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外边距问题 – 塌陷问题</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2700" indent="1905" algn="l" rtl="0" eaLnBrk="0">
              <a:lnSpc>
                <a:spcPct val="171000"/>
              </a:lnSpc>
              <a:spcBef>
                <a:spcPts val="0"/>
              </a:spcBef>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场景</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父子级</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的标签</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子级</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的添加 </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上外边距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会产生</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塌陷</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问</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题</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现象：</a:t>
            </a:r>
            <a:r>
              <a:rPr sz="1500" kern="0" spc="-3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导致父级一起向下移动</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490" name="table 490"/>
          <p:cNvGraphicFramePr>
            <a:graphicFrameLocks noGrp="1"/>
          </p:cNvGraphicFramePr>
          <p:nvPr/>
        </p:nvGraphicFramePr>
        <p:xfrm>
          <a:off x="767359" y="2747314"/>
          <a:ext cx="3996690" cy="1386204"/>
        </p:xfrm>
        <a:graphic>
          <a:graphicData uri="http://schemas.openxmlformats.org/drawingml/2006/table">
            <a:tbl>
              <a:tblPr>
                <a:solidFill>
                  <a:srgbClr val="FFFFE4"/>
                </a:solidFill>
              </a:tblPr>
              <a:tblGrid>
                <a:gridCol w="3996690"/>
              </a:tblGrid>
              <a:tr h="1386204">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28905" algn="l" rtl="0" eaLnBrk="0">
                        <a:lnSpc>
                          <a:spcPts val="1760"/>
                        </a:lnSpc>
                        <a:spcBef>
                          <a:spcPts val="0"/>
                        </a:spcBef>
                      </a:pPr>
                      <a:r>
                        <a:rPr sz="1300" kern="0" spc="-60" dirty="0">
                          <a:solidFill>
                            <a:srgbClr val="93A1A1">
                              <a:alpha val="100000"/>
                            </a:srgbClr>
                          </a:solidFill>
                          <a:latin typeface="Menlo" panose="020B0609030804020204"/>
                          <a:ea typeface="Menlo" panose="020B0609030804020204"/>
                          <a:cs typeface="Menlo" panose="020B0609030804020204"/>
                        </a:rPr>
                        <a:t>.son</a:t>
                      </a:r>
                      <a:r>
                        <a:rPr sz="1300" kern="0" spc="90" dirty="0">
                          <a:solidFill>
                            <a:srgbClr val="93A1A1">
                              <a:alpha val="100000"/>
                            </a:srgbClr>
                          </a:solidFill>
                          <a:latin typeface="Menlo" panose="020B0609030804020204"/>
                          <a:ea typeface="Menlo" panose="020B0609030804020204"/>
                          <a:cs typeface="Menlo" panose="020B0609030804020204"/>
                        </a:rPr>
                        <a:t> </a:t>
                      </a:r>
                      <a:r>
                        <a:rPr sz="1300" kern="0" spc="-6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8450"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margin-top</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7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400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width</a:t>
                      </a:r>
                      <a:r>
                        <a:rPr sz="1400" kern="0" spc="-70" dirty="0">
                          <a:solidFill>
                            <a:srgbClr val="657B83">
                              <a:alpha val="100000"/>
                            </a:srgbClr>
                          </a:solidFill>
                          <a:latin typeface="Menlo" panose="020B0609030804020204"/>
                          <a:ea typeface="Menlo" panose="020B0609030804020204"/>
                          <a:cs typeface="Menlo" panose="020B0609030804020204"/>
                        </a:rPr>
                        <a:t>: </a:t>
                      </a:r>
                      <a:r>
                        <a:rPr sz="1400" kern="0" spc="-70" dirty="0">
                          <a:solidFill>
                            <a:srgbClr val="D33682">
                              <a:alpha val="100000"/>
                            </a:srgbClr>
                          </a:solidFill>
                          <a:latin typeface="Menlo" panose="020B0609030804020204"/>
                          <a:ea typeface="Menlo" panose="020B0609030804020204"/>
                          <a:cs typeface="Menlo" panose="020B0609030804020204"/>
                        </a:rPr>
                        <a:t>100</a:t>
                      </a:r>
                      <a:r>
                        <a:rPr sz="1400" kern="0" spc="-80" dirty="0">
                          <a:solidFill>
                            <a:srgbClr val="859900">
                              <a:alpha val="100000"/>
                            </a:srgbClr>
                          </a:solidFill>
                          <a:latin typeface="Menlo" panose="020B0609030804020204"/>
                          <a:ea typeface="Menlo" panose="020B0609030804020204"/>
                          <a:cs typeface="Menlo" panose="020B0609030804020204"/>
                        </a:rPr>
                        <a:t>px</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100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background-color</a:t>
                      </a:r>
                      <a:r>
                        <a:rPr sz="1300" kern="0" spc="-20" dirty="0">
                          <a:solidFill>
                            <a:srgbClr val="657B83">
                              <a:alpha val="100000"/>
                            </a:srgbClr>
                          </a:solidFill>
                          <a:latin typeface="Menlo" panose="020B0609030804020204"/>
                          <a:ea typeface="Menlo" panose="020B0609030804020204"/>
                          <a:cs typeface="Menlo" panose="020B0609030804020204"/>
                        </a:rPr>
                        <a:t>: orange;</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492" name="textbox 492"/>
          <p:cNvSpPr/>
          <p:nvPr/>
        </p:nvSpPr>
        <p:spPr>
          <a:xfrm>
            <a:off x="794484" y="4647975"/>
            <a:ext cx="3651250" cy="106807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20204"/>
              <a:ea typeface="Arial" panose="020B0604020202020204"/>
              <a:cs typeface="Arial" panose="020B0604020202020204"/>
            </a:endParaRPr>
          </a:p>
          <a:p>
            <a:pPr marL="12700" algn="l" rtl="0" eaLnBrk="0">
              <a:lnSpc>
                <a:spcPct val="94000"/>
              </a:lnSpc>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解决方法：</a:t>
            </a:r>
            <a:endParaRPr sz="1500" dirty="0">
              <a:latin typeface="PingFang SC" panose="020B0400000000000000" charset="-122"/>
              <a:ea typeface="PingFang SC" panose="020B0400000000000000" charset="-122"/>
              <a:cs typeface="PingFang SC" panose="020B0400000000000000" charset="-122"/>
            </a:endParaRPr>
          </a:p>
          <a:p>
            <a:pPr marL="18415" algn="l" rtl="0" eaLnBrk="0">
              <a:lnSpc>
                <a:spcPct val="93000"/>
              </a:lnSpc>
              <a:spcBef>
                <a:spcPts val="1565"/>
              </a:spcBef>
            </a:pPr>
            <a:r>
              <a:rPr sz="1500" kern="0" spc="210" dirty="0">
                <a:solidFill>
                  <a:srgbClr val="C00000">
                    <a:alpha val="100000"/>
                  </a:srgbClr>
                </a:solidFill>
                <a:latin typeface="Arial" panose="020B0604020202020204"/>
                <a:ea typeface="Arial" panose="020B0604020202020204"/>
                <a:cs typeface="Arial" panose="020B0604020202020204"/>
              </a:rPr>
              <a:t>•</a:t>
            </a:r>
            <a:r>
              <a:rPr sz="1500" kern="0" spc="20" dirty="0">
                <a:solidFill>
                  <a:srgbClr val="C00000">
                    <a:alpha val="100000"/>
                  </a:srgbClr>
                </a:solidFill>
                <a:latin typeface="Arial" panose="020B0604020202020204"/>
                <a:ea typeface="Arial" panose="020B0604020202020204"/>
                <a:cs typeface="Arial" panose="020B0604020202020204"/>
              </a:rPr>
              <a:t>    </a:t>
            </a:r>
            <a:r>
              <a:rPr sz="15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取消子级</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r>
              <a:rPr sz="1500" kern="0" spc="-2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210" dirty="0">
                <a:solidFill>
                  <a:srgbClr val="C00000">
                    <a:alpha val="100000"/>
                  </a:srgbClr>
                </a:solidFill>
                <a:latin typeface="PingFang SC" panose="020B0400000000000000" charset="-122"/>
                <a:ea typeface="PingFang SC" panose="020B0400000000000000" charset="-122"/>
                <a:cs typeface="PingFang SC" panose="020B0400000000000000" charset="-122"/>
              </a:rPr>
              <a:t>，父</a:t>
            </a:r>
            <a:r>
              <a:rPr sz="1500" kern="0" spc="210" dirty="0">
                <a:solidFill>
                  <a:srgbClr val="262626">
                    <a:alpha val="100000"/>
                  </a:srgbClr>
                </a:solidFill>
                <a:latin typeface="PingFang SC" panose="020B0400000000000000" charset="-122"/>
                <a:ea typeface="PingFang SC" panose="020B0400000000000000" charset="-122"/>
                <a:cs typeface="PingFang SC" panose="020B0400000000000000" charset="-122"/>
              </a:rPr>
              <a:t>级设置</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padding</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2000"/>
              </a:lnSpc>
            </a:pPr>
            <a:endParaRPr sz="1300" dirty="0">
              <a:latin typeface="Arial" panose="020B0604020202020204"/>
              <a:ea typeface="Arial" panose="020B0604020202020204"/>
              <a:cs typeface="Arial" panose="020B0604020202020204"/>
            </a:endParaRPr>
          </a:p>
          <a:p>
            <a:pPr marL="18415" algn="l" rtl="0" eaLnBrk="0">
              <a:lnSpc>
                <a:spcPct val="93000"/>
              </a:lnSpc>
              <a:spcBef>
                <a:spcPts val="5"/>
              </a:spcBef>
            </a:pPr>
            <a:r>
              <a:rPr sz="1500" kern="0" spc="220" dirty="0">
                <a:solidFill>
                  <a:srgbClr val="C00000">
                    <a:alpha val="100000"/>
                  </a:srgbClr>
                </a:solidFill>
                <a:latin typeface="Arial" panose="020B0604020202020204"/>
                <a:ea typeface="Arial" panose="020B0604020202020204"/>
                <a:cs typeface="Arial" panose="020B0604020202020204"/>
              </a:rPr>
              <a:t>•</a:t>
            </a:r>
            <a:r>
              <a:rPr sz="1500" kern="0" spc="20" dirty="0">
                <a:solidFill>
                  <a:srgbClr val="C00000">
                    <a:alpha val="100000"/>
                  </a:srgbClr>
                </a:solidFill>
                <a:latin typeface="Arial" panose="020B0604020202020204"/>
                <a:ea typeface="Arial" panose="020B0604020202020204"/>
                <a:cs typeface="Arial" panose="020B0604020202020204"/>
              </a:rPr>
              <a:t>    </a:t>
            </a:r>
            <a:r>
              <a:rPr sz="1500" kern="0" spc="220" dirty="0">
                <a:solidFill>
                  <a:srgbClr val="C00000">
                    <a:alpha val="100000"/>
                  </a:srgbClr>
                </a:solidFill>
                <a:latin typeface="PingFang SC" panose="020B0400000000000000" charset="-122"/>
                <a:ea typeface="PingFang SC" panose="020B0400000000000000" charset="-122"/>
                <a:cs typeface="PingFang SC" panose="020B0400000000000000" charset="-122"/>
              </a:rPr>
              <a:t>父</a:t>
            </a:r>
            <a:r>
              <a:rPr sz="1500" kern="0" spc="220" dirty="0">
                <a:solidFill>
                  <a:srgbClr val="262626">
                    <a:alpha val="100000"/>
                  </a:srgbClr>
                </a:solidFill>
                <a:latin typeface="PingFang SC" panose="020B0400000000000000" charset="-122"/>
                <a:ea typeface="PingFang SC" panose="020B0400000000000000" charset="-122"/>
                <a:cs typeface="PingFang SC" panose="020B0400000000000000" charset="-122"/>
              </a:rPr>
              <a:t>级设置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overflow</a:t>
            </a:r>
            <a:r>
              <a:rPr sz="1500" kern="0" spc="2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hidden</a:t>
            </a:r>
            <a:endParaRPr sz="1500" dirty="0">
              <a:latin typeface="PingFang SC" panose="020B0400000000000000" charset="-122"/>
              <a:ea typeface="PingFang SC" panose="020B0400000000000000" charset="-122"/>
              <a:cs typeface="PingFang SC" panose="020B0400000000000000" charset="-122"/>
            </a:endParaRPr>
          </a:p>
        </p:txBody>
      </p:sp>
      <p:sp>
        <p:nvSpPr>
          <p:cNvPr id="494" name="textbox 49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52" name="group 52"/>
          <p:cNvGrpSpPr/>
          <p:nvPr/>
        </p:nvGrpSpPr>
        <p:grpSpPr>
          <a:xfrm rot="21600000">
            <a:off x="2566416" y="719328"/>
            <a:ext cx="9078467" cy="21335"/>
            <a:chOff x="0" y="0"/>
            <a:chExt cx="9078467" cy="21335"/>
          </a:xfrm>
        </p:grpSpPr>
        <p:sp>
          <p:nvSpPr>
            <p:cNvPr id="498" name="path 49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500" name="path 50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502" name="picture 502"/>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4" name="table 504"/>
          <p:cNvGraphicFramePr>
            <a:graphicFrameLocks noGrp="1"/>
          </p:cNvGraphicFramePr>
          <p:nvPr/>
        </p:nvGraphicFramePr>
        <p:xfrm>
          <a:off x="767359" y="2747314"/>
          <a:ext cx="4789805" cy="1816735"/>
        </p:xfrm>
        <a:graphic>
          <a:graphicData uri="http://schemas.openxmlformats.org/drawingml/2006/table">
            <a:tbl>
              <a:tblPr>
                <a:solidFill>
                  <a:srgbClr val="FFFFE4"/>
                </a:solidFill>
              </a:tblPr>
              <a:tblGrid>
                <a:gridCol w="4789805"/>
              </a:tblGrid>
              <a:tr h="1816735">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11125" algn="l" rtl="0" eaLnBrk="0">
                        <a:lnSpc>
                          <a:spcPts val="1760"/>
                        </a:lnSpc>
                        <a:spcBef>
                          <a:spcPts val="0"/>
                        </a:spcBef>
                      </a:pPr>
                      <a:r>
                        <a:rPr sz="1300" kern="0" spc="-30" dirty="0">
                          <a:solidFill>
                            <a:srgbClr val="268BD2">
                              <a:alpha val="100000"/>
                            </a:srgbClr>
                          </a:solidFill>
                          <a:latin typeface="Menlo" panose="020B0609030804020204"/>
                          <a:ea typeface="Menlo" panose="020B0609030804020204"/>
                          <a:cs typeface="Menlo" panose="020B0609030804020204"/>
                        </a:rPr>
                        <a:t>span</a:t>
                      </a:r>
                      <a:r>
                        <a:rPr sz="1300" kern="0" spc="80" dirty="0">
                          <a:solidFill>
                            <a:srgbClr val="268BD2">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87020" algn="l" rtl="0" eaLnBrk="0">
                        <a:lnSpc>
                          <a:spcPct val="98000"/>
                        </a:lnSpc>
                        <a:spcBef>
                          <a:spcPts val="5"/>
                        </a:spcBef>
                      </a:pPr>
                      <a:r>
                        <a:rPr sz="1400" i="1" kern="0" spc="8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29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0" dirty="0">
                          <a:solidFill>
                            <a:srgbClr val="93A1A1">
                              <a:alpha val="100000"/>
                            </a:srgbClr>
                          </a:solidFill>
                          <a:latin typeface="PingFang SC" panose="020B0400000000000000" charset="-122"/>
                          <a:ea typeface="PingFang SC" panose="020B0400000000000000" charset="-122"/>
                          <a:cs typeface="PingFang SC" panose="020B0400000000000000" charset="-122"/>
                        </a:rPr>
                        <a:t>margin</a:t>
                      </a:r>
                      <a:r>
                        <a:rPr sz="1400" kern="0" spc="29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80" dirty="0">
                          <a:solidFill>
                            <a:srgbClr val="93A1A1">
                              <a:alpha val="100000"/>
                            </a:srgbClr>
                          </a:solidFill>
                          <a:latin typeface="PingFang SC" panose="020B0400000000000000" charset="-122"/>
                          <a:ea typeface="PingFang SC" panose="020B0400000000000000" charset="-122"/>
                          <a:cs typeface="PingFang SC" panose="020B0400000000000000" charset="-122"/>
                        </a:rPr>
                        <a:t>和</a:t>
                      </a:r>
                      <a:r>
                        <a:rPr sz="1400" kern="0" spc="-9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0" dirty="0">
                          <a:solidFill>
                            <a:srgbClr val="93A1A1">
                              <a:alpha val="100000"/>
                            </a:srgbClr>
                          </a:solidFill>
                          <a:latin typeface="PingFang SC" panose="020B0400000000000000" charset="-122"/>
                          <a:ea typeface="PingFang SC" panose="020B0400000000000000" charset="-122"/>
                          <a:cs typeface="PingFang SC" panose="020B0400000000000000" charset="-122"/>
                        </a:rPr>
                        <a:t>padding</a:t>
                      </a:r>
                      <a:r>
                        <a:rPr sz="1400" kern="0" spc="28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80" dirty="0">
                          <a:solidFill>
                            <a:srgbClr val="93A1A1">
                              <a:alpha val="100000"/>
                            </a:srgbClr>
                          </a:solidFill>
                          <a:latin typeface="PingFang SC" panose="020B0400000000000000" charset="-122"/>
                          <a:ea typeface="PingFang SC" panose="020B0400000000000000" charset="-122"/>
                          <a:cs typeface="PingFang SC" panose="020B0400000000000000" charset="-122"/>
                        </a:rPr>
                        <a:t>属性，无法改变垂直位置</a:t>
                      </a:r>
                      <a:r>
                        <a:rPr sz="1400" kern="0" spc="7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7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298450" algn="l" rtl="0" eaLnBrk="0">
                        <a:lnSpc>
                          <a:spcPts val="1710"/>
                        </a:lnSpc>
                      </a:pPr>
                      <a:r>
                        <a:rPr sz="1300" kern="0" spc="-30" dirty="0">
                          <a:solidFill>
                            <a:srgbClr val="859900">
                              <a:alpha val="100000"/>
                            </a:srgbClr>
                          </a:solidFill>
                          <a:latin typeface="Menlo" panose="020B0609030804020204"/>
                          <a:ea typeface="Menlo" panose="020B0609030804020204"/>
                          <a:cs typeface="Menlo" panose="020B0609030804020204"/>
                        </a:rPr>
                        <a:t>margin</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2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30" dirty="0">
                          <a:solidFill>
                            <a:srgbClr val="859900">
                              <a:alpha val="100000"/>
                            </a:srgbClr>
                          </a:solidFill>
                          <a:latin typeface="Menlo" panose="020B0609030804020204"/>
                          <a:ea typeface="Menlo" panose="020B0609030804020204"/>
                          <a:cs typeface="Menlo" panose="020B0609030804020204"/>
                        </a:rPr>
                        <a:t>padding</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87020" algn="l" rtl="0" eaLnBrk="0">
                        <a:lnSpc>
                          <a:spcPts val="1730"/>
                        </a:lnSpc>
                        <a:spcBef>
                          <a:spcPts val="1515"/>
                        </a:spcBef>
                      </a:pP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29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行高可以改变垂直位置</a:t>
                      </a:r>
                      <a:r>
                        <a:rPr sz="1400"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305435" algn="l" rtl="0" eaLnBrk="0">
                        <a:lnSpc>
                          <a:spcPts val="1710"/>
                        </a:lnSpc>
                      </a:pPr>
                      <a:r>
                        <a:rPr sz="1300" kern="0" spc="-20" dirty="0">
                          <a:solidFill>
                            <a:srgbClr val="859900">
                              <a:alpha val="100000"/>
                            </a:srgbClr>
                          </a:solidFill>
                          <a:latin typeface="Menlo" panose="020B0609030804020204"/>
                          <a:ea typeface="Menlo" panose="020B0609030804020204"/>
                          <a:cs typeface="Menlo" panose="020B0609030804020204"/>
                        </a:rPr>
                        <a:t>line-height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100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506" name="textbox 506"/>
          <p:cNvSpPr/>
          <p:nvPr/>
        </p:nvSpPr>
        <p:spPr>
          <a:xfrm>
            <a:off x="794484" y="1109914"/>
            <a:ext cx="5953760" cy="1292225"/>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15875" algn="l" rtl="0" eaLnBrk="0">
              <a:lnSpc>
                <a:spcPct val="90000"/>
              </a:lnSpc>
            </a:pPr>
            <a:r>
              <a:rPr sz="2000" kern="0" spc="-80" dirty="0">
                <a:solidFill>
                  <a:srgbClr val="AD2A26">
                    <a:alpha val="100000"/>
                  </a:srgbClr>
                </a:solidFill>
                <a:latin typeface="PingFang SC" panose="020B0400000000000000" charset="-122"/>
                <a:ea typeface="PingFang SC" panose="020B0400000000000000" charset="-122"/>
                <a:cs typeface="PingFang SC" panose="020B0400000000000000" charset="-122"/>
              </a:rPr>
              <a:t>行内元素 – 内外边</a:t>
            </a: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距问题</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2700" indent="2540" algn="l" rtl="0" eaLnBrk="0">
              <a:lnSpc>
                <a:spcPct val="167000"/>
              </a:lnSpc>
              <a:spcBef>
                <a:spcPts val="5"/>
              </a:spcBef>
            </a:pP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场景</a:t>
            </a:r>
            <a:r>
              <a:rPr sz="1500" kern="0" spc="-1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行内</a:t>
            </a: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元素添加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r>
              <a:rPr sz="15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 和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padding</a:t>
            </a:r>
            <a:r>
              <a:rPr sz="1500" kern="0" spc="-2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，无法改变元素</a:t>
            </a:r>
            <a:r>
              <a:rPr sz="1500" kern="0" spc="110" dirty="0">
                <a:solidFill>
                  <a:srgbClr val="C00000">
                    <a:alpha val="100000"/>
                  </a:srgbClr>
                </a:solidFill>
                <a:latin typeface="PingFang SC" panose="020B0400000000000000" charset="-122"/>
                <a:ea typeface="PingFang SC" panose="020B0400000000000000" charset="-122"/>
                <a:cs typeface="PingFang SC" panose="020B0400000000000000" charset="-122"/>
              </a:rPr>
              <a:t>垂直</a:t>
            </a: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位置</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解决方法</a:t>
            </a:r>
            <a:r>
              <a:rPr sz="1500" kern="0" spc="-1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：给行内元素添加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line</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height</a:t>
            </a:r>
            <a:r>
              <a:rPr sz="1500" kern="0" spc="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可以改变垂直位置</a:t>
            </a:r>
            <a:endParaRPr sz="1500" dirty="0">
              <a:latin typeface="PingFang SC" panose="020B0400000000000000" charset="-122"/>
              <a:ea typeface="PingFang SC" panose="020B0400000000000000" charset="-122"/>
              <a:cs typeface="PingFang SC" panose="020B0400000000000000" charset="-122"/>
            </a:endParaRPr>
          </a:p>
        </p:txBody>
      </p:sp>
      <p:sp>
        <p:nvSpPr>
          <p:cNvPr id="508" name="rect 50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510" name="textbox 510"/>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512" name="picture 512"/>
          <p:cNvPicPr>
            <a:picLocks noChangeAspect="1"/>
          </p:cNvPicPr>
          <p:nvPr/>
        </p:nvPicPr>
        <p:blipFill>
          <a:blip r:embed="rId1"/>
          <a:stretch>
            <a:fillRect/>
          </a:stretch>
        </p:blipFill>
        <p:spPr>
          <a:xfrm rot="21600000">
            <a:off x="0" y="6582372"/>
            <a:ext cx="10052114" cy="275627"/>
          </a:xfrm>
          <a:prstGeom prst="rect">
            <a:avLst/>
          </a:prstGeom>
        </p:spPr>
      </p:pic>
      <p:sp>
        <p:nvSpPr>
          <p:cNvPr id="514" name="textbox 51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54" name="group 54"/>
          <p:cNvGrpSpPr/>
          <p:nvPr/>
        </p:nvGrpSpPr>
        <p:grpSpPr>
          <a:xfrm rot="21600000">
            <a:off x="2566416" y="719328"/>
            <a:ext cx="9078467" cy="21335"/>
            <a:chOff x="0" y="0"/>
            <a:chExt cx="9078467" cy="21335"/>
          </a:xfrm>
        </p:grpSpPr>
        <p:sp>
          <p:nvSpPr>
            <p:cNvPr id="518" name="path 51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520" name="path 52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522" name="picture 522"/>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4" name="picture 524"/>
          <p:cNvPicPr>
            <a:picLocks noChangeAspect="1"/>
          </p:cNvPicPr>
          <p:nvPr/>
        </p:nvPicPr>
        <p:blipFill>
          <a:blip r:embed="rId1"/>
          <a:stretch>
            <a:fillRect/>
          </a:stretch>
        </p:blipFill>
        <p:spPr>
          <a:xfrm rot="21600000">
            <a:off x="760476" y="1654828"/>
            <a:ext cx="11431524" cy="3628879"/>
          </a:xfrm>
          <a:prstGeom prst="rect">
            <a:avLst/>
          </a:prstGeom>
        </p:spPr>
      </p:pic>
      <p:sp>
        <p:nvSpPr>
          <p:cNvPr id="526" name="rect 526"/>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528" name="textbox 528"/>
          <p:cNvSpPr/>
          <p:nvPr/>
        </p:nvSpPr>
        <p:spPr>
          <a:xfrm>
            <a:off x="-12700" y="5473381"/>
            <a:ext cx="12217400" cy="141033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818515" algn="l" rtl="0" eaLnBrk="0">
              <a:lnSpc>
                <a:spcPct val="9300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技巧</a:t>
            </a:r>
            <a:r>
              <a:rPr sz="1500" kern="0" spc="-1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：从</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左上角</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开始</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顺时针</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赋值</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，当前角没有数值则与</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对角</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取值相同。</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1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26000"/>
              </a:lnSpc>
            </a:pPr>
            <a:endParaRPr sz="300" dirty="0">
              <a:latin typeface="Arial" panose="020B0604020202020204"/>
              <a:ea typeface="Arial" panose="020B0604020202020204"/>
              <a:cs typeface="Arial" panose="020B0604020202020204"/>
            </a:endParaRPr>
          </a:p>
          <a:p>
            <a:pPr marL="10085705" algn="l" rtl="0" eaLnBrk="0">
              <a:lnSpc>
                <a:spcPct val="88000"/>
              </a:lnSpc>
              <a:spcBef>
                <a:spcPts val="0"/>
              </a:spcBef>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530" name="picture 530"/>
          <p:cNvPicPr>
            <a:picLocks noChangeAspect="1"/>
          </p:cNvPicPr>
          <p:nvPr/>
        </p:nvPicPr>
        <p:blipFill>
          <a:blip r:embed="rId2"/>
          <a:stretch>
            <a:fillRect/>
          </a:stretch>
        </p:blipFill>
        <p:spPr>
          <a:xfrm rot="21600000">
            <a:off x="0" y="6582372"/>
            <a:ext cx="10052114" cy="275627"/>
          </a:xfrm>
          <a:prstGeom prst="rect">
            <a:avLst/>
          </a:prstGeom>
        </p:spPr>
      </p:pic>
      <p:sp>
        <p:nvSpPr>
          <p:cNvPr id="532" name="textbox 532"/>
          <p:cNvSpPr/>
          <p:nvPr/>
        </p:nvSpPr>
        <p:spPr>
          <a:xfrm>
            <a:off x="793673" y="1747403"/>
            <a:ext cx="3039745" cy="1485900"/>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9500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40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设置元素的外边框为圆角</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endParaRPr sz="1500" dirty="0">
              <a:latin typeface="PingFang SC" panose="020B0400000000000000" charset="-122"/>
              <a:ea typeface="PingFang SC" panose="020B0400000000000000" charset="-122"/>
              <a:cs typeface="PingFang SC" panose="020B0400000000000000" charset="-122"/>
            </a:endParaRPr>
          </a:p>
          <a:p>
            <a:pPr marL="13970" algn="l" rtl="0" eaLnBrk="0">
              <a:lnSpc>
                <a:spcPct val="93000"/>
              </a:lnSpc>
              <a:spcBef>
                <a:spcPts val="1575"/>
              </a:spcBef>
            </a:pPr>
            <a:r>
              <a:rPr sz="1500" kern="0" spc="20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1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border</a:t>
            </a:r>
            <a:r>
              <a:rPr sz="1500" kern="0" spc="20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radius</a:t>
            </a:r>
            <a:endParaRPr sz="1500" dirty="0">
              <a:latin typeface="PingFang SC" panose="020B0400000000000000" charset="-122"/>
              <a:ea typeface="PingFang SC" panose="020B0400000000000000" charset="-122"/>
              <a:cs typeface="PingFang SC" panose="020B0400000000000000" charset="-122"/>
            </a:endParaRPr>
          </a:p>
          <a:p>
            <a:pPr marL="13970" algn="l" rtl="0" eaLnBrk="0">
              <a:lnSpc>
                <a:spcPct val="94000"/>
              </a:lnSpc>
              <a:spcBef>
                <a:spcPts val="1585"/>
              </a:spcBef>
            </a:pP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：数字+</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px</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30" dirty="0">
                <a:solidFill>
                  <a:srgbClr val="262626">
                    <a:alpha val="100000"/>
                  </a:srgbClr>
                </a:solidFill>
                <a:latin typeface="PingFang SC" panose="020B0400000000000000" charset="-122"/>
                <a:ea typeface="PingFang SC" panose="020B0400000000000000" charset="-122"/>
                <a:cs typeface="PingFang SC" panose="020B0400000000000000" charset="-122"/>
              </a:rPr>
              <a:t> 百分比</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7000"/>
              </a:lnSpc>
            </a:pPr>
            <a:endParaRPr sz="1200" dirty="0">
              <a:latin typeface="Arial" panose="020B0604020202020204"/>
              <a:ea typeface="Arial" panose="020B0604020202020204"/>
              <a:cs typeface="Arial" panose="020B0604020202020204"/>
            </a:endParaRPr>
          </a:p>
          <a:p>
            <a:pPr algn="l" rtl="0" eaLnBrk="0">
              <a:lnSpc>
                <a:spcPct val="10000"/>
              </a:lnSpc>
            </a:pPr>
            <a:endParaRPr sz="100" dirty="0">
              <a:latin typeface="Arial" panose="020B0604020202020204"/>
              <a:ea typeface="Arial" panose="020B0604020202020204"/>
              <a:cs typeface="Arial" panose="020B0604020202020204"/>
            </a:endParaRPr>
          </a:p>
          <a:p>
            <a:pPr marL="12700" algn="l" rtl="0" eaLnBrk="0">
              <a:lnSpc>
                <a:spcPct val="95000"/>
              </a:lnSpc>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提示</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：属性值是圆角半</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径</a:t>
            </a:r>
            <a:endParaRPr sz="1500" dirty="0">
              <a:latin typeface="PingFang SC" panose="020B0400000000000000" charset="-122"/>
              <a:ea typeface="PingFang SC" panose="020B0400000000000000" charset="-122"/>
              <a:cs typeface="PingFang SC" panose="020B0400000000000000" charset="-122"/>
            </a:endParaRPr>
          </a:p>
        </p:txBody>
      </p:sp>
      <p:sp>
        <p:nvSpPr>
          <p:cNvPr id="534" name="textbox 53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538" name="textbox 538"/>
          <p:cNvSpPr/>
          <p:nvPr/>
        </p:nvSpPr>
        <p:spPr>
          <a:xfrm>
            <a:off x="798025" y="1106603"/>
            <a:ext cx="1794510" cy="30289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14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a:t>
            </a:r>
            <a:r>
              <a:rPr sz="2000" kern="0" spc="50" dirty="0">
                <a:solidFill>
                  <a:srgbClr val="AD2A26">
                    <a:alpha val="100000"/>
                  </a:srgbClr>
                </a:solidFill>
                <a:latin typeface="PingFang SC" panose="020B0400000000000000" charset="-122"/>
                <a:ea typeface="PingFang SC" panose="020B0400000000000000" charset="-122"/>
                <a:cs typeface="PingFang SC" panose="020B0400000000000000" charset="-122"/>
              </a:rPr>
              <a:t> </a:t>
            </a:r>
            <a:r>
              <a:rPr sz="2000" kern="0" spc="-140" dirty="0">
                <a:solidFill>
                  <a:srgbClr val="AD2A26">
                    <a:alpha val="100000"/>
                  </a:srgbClr>
                </a:solidFill>
                <a:latin typeface="PingFang SC" panose="020B0400000000000000" charset="-122"/>
                <a:ea typeface="PingFang SC" panose="020B0400000000000000" charset="-122"/>
                <a:cs typeface="PingFang SC" panose="020B0400000000000000" charset="-122"/>
              </a:rPr>
              <a:t>圆角</a:t>
            </a:r>
            <a:endParaRPr sz="2000" dirty="0">
              <a:latin typeface="PingFang SC" panose="020B0400000000000000" charset="-122"/>
              <a:ea typeface="PingFang SC" panose="020B0400000000000000" charset="-122"/>
              <a:cs typeface="PingFang SC" panose="020B0400000000000000" charset="-122"/>
            </a:endParaRPr>
          </a:p>
        </p:txBody>
      </p:sp>
      <p:grpSp>
        <p:nvGrpSpPr>
          <p:cNvPr id="56" name="group 56"/>
          <p:cNvGrpSpPr/>
          <p:nvPr/>
        </p:nvGrpSpPr>
        <p:grpSpPr>
          <a:xfrm rot="21600000">
            <a:off x="2566416" y="719328"/>
            <a:ext cx="9078467" cy="21335"/>
            <a:chOff x="0" y="0"/>
            <a:chExt cx="9078467" cy="21335"/>
          </a:xfrm>
        </p:grpSpPr>
        <p:sp>
          <p:nvSpPr>
            <p:cNvPr id="540" name="path 54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542" name="path 54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544" name="picture 544"/>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6" name="table 546"/>
          <p:cNvGraphicFramePr>
            <a:graphicFrameLocks noGrp="1"/>
          </p:cNvGraphicFramePr>
          <p:nvPr/>
        </p:nvGraphicFramePr>
        <p:xfrm>
          <a:off x="4255617" y="2556599"/>
          <a:ext cx="3985895" cy="1601470"/>
        </p:xfrm>
        <a:graphic>
          <a:graphicData uri="http://schemas.openxmlformats.org/drawingml/2006/table">
            <a:tbl>
              <a:tblPr>
                <a:solidFill>
                  <a:srgbClr val="FFFFE4"/>
                </a:solidFill>
              </a:tblPr>
              <a:tblGrid>
                <a:gridCol w="3985895"/>
              </a:tblGrid>
              <a:tr h="160147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9855" algn="l" rtl="0" eaLnBrk="0">
                        <a:lnSpc>
                          <a:spcPts val="1760"/>
                        </a:lnSpc>
                        <a:spcBef>
                          <a:spcPts val="0"/>
                        </a:spcBef>
                      </a:pPr>
                      <a:r>
                        <a:rPr sz="1300" kern="0" spc="-40" dirty="0">
                          <a:solidFill>
                            <a:srgbClr val="268BD2">
                              <a:alpha val="100000"/>
                            </a:srgbClr>
                          </a:solidFill>
                          <a:latin typeface="Menlo" panose="020B0609030804020204"/>
                          <a:ea typeface="Menlo" panose="020B0609030804020204"/>
                          <a:cs typeface="Menlo" panose="020B0609030804020204"/>
                        </a:rPr>
                        <a:t>img</a:t>
                      </a:r>
                      <a:r>
                        <a:rPr sz="1300" kern="0" spc="120" dirty="0">
                          <a:solidFill>
                            <a:srgbClr val="268BD2">
                              <a:alpha val="100000"/>
                            </a:srgbClr>
                          </a:solidFill>
                          <a:latin typeface="Menlo" panose="020B0609030804020204"/>
                          <a:ea typeface="Menlo" panose="020B0609030804020204"/>
                          <a:cs typeface="Menlo" panose="020B0609030804020204"/>
                        </a:rPr>
                        <a:t> </a:t>
                      </a:r>
                      <a:r>
                        <a:rPr sz="1300" kern="0" spc="-4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400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spcBef>
                          <a:spcPts val="1515"/>
                        </a:spcBef>
                      </a:pPr>
                      <a:r>
                        <a:rPr sz="1300" kern="0" spc="-20" dirty="0">
                          <a:solidFill>
                            <a:srgbClr val="859900">
                              <a:alpha val="100000"/>
                            </a:srgbClr>
                          </a:solidFill>
                          <a:latin typeface="Menlo" panose="020B0609030804020204"/>
                          <a:ea typeface="Menlo" panose="020B0609030804020204"/>
                          <a:cs typeface="Menlo" panose="020B0609030804020204"/>
                        </a:rPr>
                        <a:t>border-radius</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100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border-radius</a:t>
                      </a:r>
                      <a:r>
                        <a:rPr sz="1400" kern="0" spc="-70" dirty="0">
                          <a:solidFill>
                            <a:srgbClr val="657B83">
                              <a:alpha val="100000"/>
                            </a:srgbClr>
                          </a:solidFill>
                          <a:latin typeface="Menlo" panose="020B0609030804020204"/>
                          <a:ea typeface="Menlo" panose="020B0609030804020204"/>
                          <a:cs typeface="Menlo" panose="020B0609030804020204"/>
                        </a:rPr>
                        <a:t>: </a:t>
                      </a:r>
                      <a:r>
                        <a:rPr sz="1400" kern="0" spc="-70" dirty="0">
                          <a:solidFill>
                            <a:srgbClr val="D33682">
                              <a:alpha val="100000"/>
                            </a:srgbClr>
                          </a:solidFill>
                          <a:latin typeface="Menlo" panose="020B0609030804020204"/>
                          <a:ea typeface="Menlo" panose="020B0609030804020204"/>
                          <a:cs typeface="Menlo" panose="020B0609030804020204"/>
                        </a:rPr>
                        <a:t>50</a:t>
                      </a:r>
                      <a:r>
                        <a:rPr sz="1400" kern="0" spc="-70" dirty="0">
                          <a:solidFill>
                            <a:srgbClr val="859900">
                              <a:alpha val="100000"/>
                            </a:srgbClr>
                          </a:solidFill>
                          <a:latin typeface="Menlo" panose="020B0609030804020204"/>
                          <a:ea typeface="Menlo" panose="020B0609030804020204"/>
                          <a:cs typeface="Menlo" panose="020B0609030804020204"/>
                        </a:rPr>
                        <a:t>%</a:t>
                      </a:r>
                      <a:r>
                        <a:rPr sz="1400" kern="0" spc="-7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graphicFrame>
        <p:nvGraphicFramePr>
          <p:cNvPr id="548" name="table 548"/>
          <p:cNvGraphicFramePr>
            <a:graphicFrameLocks noGrp="1"/>
          </p:cNvGraphicFramePr>
          <p:nvPr/>
        </p:nvGraphicFramePr>
        <p:xfrm>
          <a:off x="4255617" y="5127333"/>
          <a:ext cx="3985895" cy="1601470"/>
        </p:xfrm>
        <a:graphic>
          <a:graphicData uri="http://schemas.openxmlformats.org/drawingml/2006/table">
            <a:tbl>
              <a:tblPr>
                <a:solidFill>
                  <a:srgbClr val="FFFFE4"/>
                </a:solidFill>
              </a:tblPr>
              <a:tblGrid>
                <a:gridCol w="3985895"/>
              </a:tblGrid>
              <a:tr h="1601470">
                <a:tc>
                  <a:txBody>
                    <a:bodyPr/>
                    <a:lstStyle/>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30416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height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80</a:t>
                      </a:r>
                      <a:r>
                        <a:rPr sz="1300" kern="0" spc="-20" dirty="0">
                          <a:solidFill>
                            <a:srgbClr val="859900">
                              <a:alpha val="100000"/>
                            </a:srgbClr>
                          </a:solidFill>
                          <a:latin typeface="Menlo" panose="020B0609030804020204"/>
                          <a:ea typeface="Menlo" panose="020B0609030804020204"/>
                          <a:cs typeface="Menlo" panose="020B0609030804020204"/>
                        </a:rPr>
                        <a:t>p</a:t>
                      </a:r>
                      <a:r>
                        <a:rPr sz="1300" kern="0" spc="-30" dirty="0">
                          <a:solidFill>
                            <a:srgbClr val="859900">
                              <a:alpha val="100000"/>
                            </a:srgbClr>
                          </a:solidFill>
                          <a:latin typeface="Menlo" panose="020B0609030804020204"/>
                          <a:ea typeface="Menlo" panose="020B0609030804020204"/>
                          <a:cs typeface="Menlo" panose="020B0609030804020204"/>
                        </a:rPr>
                        <a:t>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background-color</a:t>
                      </a:r>
                      <a:r>
                        <a:rPr sz="1300" kern="0" spc="-20" dirty="0">
                          <a:solidFill>
                            <a:srgbClr val="657B83">
                              <a:alpha val="100000"/>
                            </a:srgbClr>
                          </a:solidFill>
                          <a:latin typeface="Menlo" panose="020B0609030804020204"/>
                          <a:ea typeface="Menlo" panose="020B0609030804020204"/>
                          <a:cs typeface="Menlo" panose="020B0609030804020204"/>
                        </a:rPr>
                        <a:t>: orange;</a:t>
                      </a:r>
                      <a:endParaRPr sz="1300" dirty="0">
                        <a:latin typeface="Menlo" panose="020B0609030804020204"/>
                        <a:ea typeface="Menlo" panose="020B0609030804020204"/>
                        <a:cs typeface="Menlo" panose="020B0609030804020204"/>
                      </a:endParaRPr>
                    </a:p>
                    <a:p>
                      <a:pPr marL="304165" algn="l" rtl="0" eaLnBrk="0">
                        <a:lnSpc>
                          <a:spcPts val="1760"/>
                        </a:lnSpc>
                        <a:spcBef>
                          <a:spcPts val="1515"/>
                        </a:spcBef>
                      </a:pPr>
                      <a:r>
                        <a:rPr sz="1400" kern="0" spc="-80" dirty="0">
                          <a:solidFill>
                            <a:srgbClr val="859900">
                              <a:alpha val="100000"/>
                            </a:srgbClr>
                          </a:solidFill>
                          <a:latin typeface="Menlo" panose="020B0609030804020204"/>
                          <a:ea typeface="Menlo" panose="020B0609030804020204"/>
                          <a:cs typeface="Menlo" panose="020B0609030804020204"/>
                        </a:rPr>
                        <a:t>border-radius</a:t>
                      </a:r>
                      <a:r>
                        <a:rPr sz="1400" kern="0" spc="-8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D33682">
                              <a:alpha val="100000"/>
                            </a:srgbClr>
                          </a:solidFill>
                          <a:latin typeface="Menlo" panose="020B0609030804020204"/>
                          <a:ea typeface="Menlo" panose="020B0609030804020204"/>
                          <a:cs typeface="Menlo" panose="020B0609030804020204"/>
                        </a:rPr>
                        <a:t>40</a:t>
                      </a:r>
                      <a:r>
                        <a:rPr sz="1400" kern="0" spc="-80" dirty="0">
                          <a:solidFill>
                            <a:srgbClr val="859900">
                              <a:alpha val="100000"/>
                            </a:srgbClr>
                          </a:solidFill>
                          <a:latin typeface="Menlo" panose="020B0609030804020204"/>
                          <a:ea typeface="Menlo" panose="020B0609030804020204"/>
                          <a:cs typeface="Menlo" panose="020B0609030804020204"/>
                        </a:rPr>
                        <a:t>px</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550" name="textbox 550"/>
          <p:cNvSpPr/>
          <p:nvPr/>
        </p:nvSpPr>
        <p:spPr>
          <a:xfrm>
            <a:off x="798025" y="1106489"/>
            <a:ext cx="4737735" cy="126936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14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a:t>
            </a:r>
            <a:r>
              <a:rPr sz="2000" kern="0" spc="50" dirty="0">
                <a:solidFill>
                  <a:srgbClr val="AD2A26">
                    <a:alpha val="100000"/>
                  </a:srgbClr>
                </a:solidFill>
                <a:latin typeface="PingFang SC" panose="020B0400000000000000" charset="-122"/>
                <a:ea typeface="PingFang SC" panose="020B0400000000000000" charset="-122"/>
                <a:cs typeface="PingFang SC" panose="020B0400000000000000" charset="-122"/>
              </a:rPr>
              <a:t> </a:t>
            </a:r>
            <a:r>
              <a:rPr sz="2000" kern="0" spc="-140" dirty="0">
                <a:solidFill>
                  <a:srgbClr val="AD2A26">
                    <a:alpha val="100000"/>
                  </a:srgbClr>
                </a:solidFill>
                <a:latin typeface="PingFang SC" panose="020B0400000000000000" charset="-122"/>
                <a:ea typeface="PingFang SC" panose="020B0400000000000000" charset="-122"/>
                <a:cs typeface="PingFang SC" panose="020B0400000000000000" charset="-122"/>
              </a:rPr>
              <a:t>圆角</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97000"/>
              </a:lnSpc>
            </a:pPr>
            <a:endParaRPr sz="1000" dirty="0">
              <a:latin typeface="Arial" panose="020B0604020202020204"/>
              <a:ea typeface="Arial" panose="020B0604020202020204"/>
              <a:cs typeface="Arial" panose="020B0604020202020204"/>
            </a:endParaRPr>
          </a:p>
          <a:p>
            <a:pPr marL="18415" algn="l" rtl="0" eaLnBrk="0">
              <a:lnSpc>
                <a:spcPts val="1860"/>
              </a:lnSpc>
              <a:spcBef>
                <a:spcPts val="460"/>
              </a:spcBef>
              <a:tabLst>
                <a:tab pos="132080"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常见应用</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41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正圆形状</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9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379730" algn="l" rtl="0" eaLnBrk="0">
              <a:lnSpc>
                <a:spcPts val="1745"/>
              </a:lnSpc>
              <a:tabLst>
                <a:tab pos="497840" algn="l"/>
              </a:tabLst>
            </a:pPr>
            <a:r>
              <a:rPr sz="14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14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给</a:t>
            </a:r>
            <a:r>
              <a:rPr sz="14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正方形</a:t>
            </a:r>
            <a:r>
              <a:rPr sz="14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盒子设置圆角属性</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值为</a:t>
            </a:r>
            <a:r>
              <a:rPr sz="1400" kern="0" spc="3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宽高的一半</a:t>
            </a:r>
            <a:r>
              <a:rPr sz="1400" kern="0" spc="2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kern="0" spc="-6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1400" kern="0" spc="32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50%</a:t>
            </a:r>
            <a:endParaRPr sz="1400" dirty="0">
              <a:latin typeface="PingFang SC" panose="020B0400000000000000" charset="-122"/>
              <a:ea typeface="PingFang SC" panose="020B0400000000000000" charset="-122"/>
              <a:cs typeface="PingFang SC" panose="020B0400000000000000" charset="-122"/>
            </a:endParaRPr>
          </a:p>
        </p:txBody>
      </p:sp>
      <p:pic>
        <p:nvPicPr>
          <p:cNvPr id="552" name="picture 552"/>
          <p:cNvPicPr>
            <a:picLocks noChangeAspect="1"/>
          </p:cNvPicPr>
          <p:nvPr/>
        </p:nvPicPr>
        <p:blipFill>
          <a:blip r:embed="rId1"/>
          <a:stretch>
            <a:fillRect/>
          </a:stretch>
        </p:blipFill>
        <p:spPr>
          <a:xfrm rot="21600000">
            <a:off x="1177991" y="2141069"/>
            <a:ext cx="118123" cy="197706"/>
          </a:xfrm>
          <a:prstGeom prst="rect">
            <a:avLst/>
          </a:prstGeom>
        </p:spPr>
      </p:pic>
      <p:pic>
        <p:nvPicPr>
          <p:cNvPr id="554" name="picture 554"/>
          <p:cNvPicPr>
            <a:picLocks noChangeAspect="1"/>
          </p:cNvPicPr>
          <p:nvPr/>
        </p:nvPicPr>
        <p:blipFill>
          <a:blip r:embed="rId2"/>
          <a:stretch>
            <a:fillRect/>
          </a:stretch>
        </p:blipFill>
        <p:spPr>
          <a:xfrm rot="21600000">
            <a:off x="816777" y="1774661"/>
            <a:ext cx="113920" cy="190670"/>
          </a:xfrm>
          <a:prstGeom prst="rect">
            <a:avLst/>
          </a:prstGeom>
        </p:spPr>
      </p:pic>
      <p:sp>
        <p:nvSpPr>
          <p:cNvPr id="556" name="rect 556"/>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558" name="textbox 558"/>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560" name="picture 560"/>
          <p:cNvPicPr>
            <a:picLocks noChangeAspect="1"/>
          </p:cNvPicPr>
          <p:nvPr/>
        </p:nvPicPr>
        <p:blipFill>
          <a:blip r:embed="rId3"/>
          <a:stretch>
            <a:fillRect/>
          </a:stretch>
        </p:blipFill>
        <p:spPr>
          <a:xfrm rot="21600000">
            <a:off x="0" y="6582372"/>
            <a:ext cx="10052114" cy="275627"/>
          </a:xfrm>
          <a:prstGeom prst="rect">
            <a:avLst/>
          </a:prstGeom>
        </p:spPr>
      </p:pic>
      <p:pic>
        <p:nvPicPr>
          <p:cNvPr id="562" name="picture 562"/>
          <p:cNvPicPr>
            <a:picLocks noChangeAspect="1"/>
          </p:cNvPicPr>
          <p:nvPr/>
        </p:nvPicPr>
        <p:blipFill>
          <a:blip r:embed="rId4"/>
          <a:stretch>
            <a:fillRect/>
          </a:stretch>
        </p:blipFill>
        <p:spPr>
          <a:xfrm rot="21600000">
            <a:off x="1515596" y="2549211"/>
            <a:ext cx="1691772" cy="1691772"/>
          </a:xfrm>
          <a:prstGeom prst="rect">
            <a:avLst/>
          </a:prstGeom>
        </p:spPr>
      </p:pic>
      <p:sp>
        <p:nvSpPr>
          <p:cNvPr id="564" name="textbox 56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pic>
        <p:nvPicPr>
          <p:cNvPr id="566" name="picture 566"/>
          <p:cNvPicPr>
            <a:picLocks noChangeAspect="1"/>
          </p:cNvPicPr>
          <p:nvPr/>
        </p:nvPicPr>
        <p:blipFill>
          <a:blip r:embed="rId5"/>
          <a:stretch>
            <a:fillRect/>
          </a:stretch>
        </p:blipFill>
        <p:spPr>
          <a:xfrm rot="21600000">
            <a:off x="1218261" y="5381026"/>
            <a:ext cx="2286455" cy="1023421"/>
          </a:xfrm>
          <a:prstGeom prst="rect">
            <a:avLst/>
          </a:prstGeom>
        </p:spPr>
      </p:pic>
      <p:sp>
        <p:nvSpPr>
          <p:cNvPr id="570" name="textbox 570"/>
          <p:cNvSpPr/>
          <p:nvPr/>
        </p:nvSpPr>
        <p:spPr>
          <a:xfrm>
            <a:off x="1165291" y="4717899"/>
            <a:ext cx="4192905" cy="24765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ts val="1745"/>
              </a:lnSpc>
              <a:tabLst>
                <a:tab pos="130810" algn="l"/>
              </a:tabLst>
            </a:pPr>
            <a:r>
              <a:rPr sz="14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1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给</a:t>
            </a:r>
            <a:r>
              <a:rPr sz="1400" kern="0" spc="-10" dirty="0">
                <a:solidFill>
                  <a:srgbClr val="C00000">
                    <a:alpha val="100000"/>
                  </a:srgbClr>
                </a:solidFill>
                <a:latin typeface="PingFang SC" panose="020B0400000000000000" charset="-122"/>
                <a:ea typeface="PingFang SC" panose="020B0400000000000000" charset="-122"/>
                <a:cs typeface="PingFang SC" panose="020B0400000000000000" charset="-122"/>
              </a:rPr>
              <a:t>长方形</a:t>
            </a:r>
            <a:r>
              <a:rPr sz="1400" kern="0" spc="-10" dirty="0">
                <a:solidFill>
                  <a:srgbClr val="000000">
                    <a:alpha val="100000"/>
                  </a:srgbClr>
                </a:solidFill>
                <a:latin typeface="PingFang SC" panose="020B0400000000000000" charset="-122"/>
                <a:ea typeface="PingFang SC" panose="020B0400000000000000" charset="-122"/>
                <a:cs typeface="PingFang SC" panose="020B0400000000000000" charset="-122"/>
              </a:rPr>
              <a:t>盒子设置圆角属性值为</a:t>
            </a:r>
            <a:r>
              <a:rPr sz="1400" kern="0" spc="30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10" dirty="0">
                <a:solidFill>
                  <a:srgbClr val="C00000">
                    <a:alpha val="100000"/>
                  </a:srgbClr>
                </a:solidFill>
                <a:latin typeface="PingFang SC" panose="020B0400000000000000" charset="-122"/>
                <a:ea typeface="PingFang SC" panose="020B0400000000000000" charset="-122"/>
                <a:cs typeface="PingFang SC" panose="020B0400000000000000" charset="-122"/>
              </a:rPr>
              <a:t>盒子高度的一半</a:t>
            </a:r>
            <a:endParaRPr sz="1400" dirty="0">
              <a:latin typeface="PingFang SC" panose="020B0400000000000000" charset="-122"/>
              <a:ea typeface="PingFang SC" panose="020B0400000000000000" charset="-122"/>
              <a:cs typeface="PingFang SC" panose="020B0400000000000000" charset="-122"/>
            </a:endParaRPr>
          </a:p>
        </p:txBody>
      </p:sp>
      <p:pic>
        <p:nvPicPr>
          <p:cNvPr id="572" name="picture 572"/>
          <p:cNvPicPr>
            <a:picLocks noChangeAspect="1"/>
          </p:cNvPicPr>
          <p:nvPr/>
        </p:nvPicPr>
        <p:blipFill>
          <a:blip r:embed="rId6"/>
          <a:stretch>
            <a:fillRect/>
          </a:stretch>
        </p:blipFill>
        <p:spPr>
          <a:xfrm rot="21600000">
            <a:off x="1177991" y="4730599"/>
            <a:ext cx="118123" cy="197705"/>
          </a:xfrm>
          <a:prstGeom prst="rect">
            <a:avLst/>
          </a:prstGeom>
        </p:spPr>
      </p:pic>
      <p:sp>
        <p:nvSpPr>
          <p:cNvPr id="574" name="textbox 574"/>
          <p:cNvSpPr/>
          <p:nvPr/>
        </p:nvSpPr>
        <p:spPr>
          <a:xfrm>
            <a:off x="804077" y="4332020"/>
            <a:ext cx="2402840" cy="26162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ts val="1860"/>
              </a:lnSpc>
              <a:tabLst>
                <a:tab pos="126365"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常见应用</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胶囊形状</a:t>
            </a:r>
            <a:endParaRPr sz="1500" dirty="0">
              <a:latin typeface="PingFang SC" panose="020B0400000000000000" charset="-122"/>
              <a:ea typeface="PingFang SC" panose="020B0400000000000000" charset="-122"/>
              <a:cs typeface="PingFang SC" panose="020B0400000000000000" charset="-122"/>
            </a:endParaRPr>
          </a:p>
        </p:txBody>
      </p:sp>
      <p:pic>
        <p:nvPicPr>
          <p:cNvPr id="576" name="picture 576"/>
          <p:cNvPicPr>
            <a:picLocks noChangeAspect="1"/>
          </p:cNvPicPr>
          <p:nvPr/>
        </p:nvPicPr>
        <p:blipFill>
          <a:blip r:embed="rId7"/>
          <a:stretch>
            <a:fillRect/>
          </a:stretch>
        </p:blipFill>
        <p:spPr>
          <a:xfrm rot="21600000">
            <a:off x="816777" y="4364191"/>
            <a:ext cx="113920" cy="190670"/>
          </a:xfrm>
          <a:prstGeom prst="rect">
            <a:avLst/>
          </a:prstGeom>
        </p:spPr>
      </p:pic>
      <p:sp>
        <p:nvSpPr>
          <p:cNvPr id="578" name="textbox 578"/>
          <p:cNvSpPr/>
          <p:nvPr/>
        </p:nvSpPr>
        <p:spPr>
          <a:xfrm>
            <a:off x="4347624" y="5150770"/>
            <a:ext cx="505460" cy="2597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1845"/>
              </a:lnSpc>
            </a:pPr>
            <a:r>
              <a:rPr sz="1300" kern="0" spc="-70" dirty="0">
                <a:solidFill>
                  <a:srgbClr val="268BD2">
                    <a:alpha val="100000"/>
                  </a:srgbClr>
                </a:solidFill>
                <a:latin typeface="Menlo" panose="020B0609030804020204"/>
                <a:ea typeface="Menlo" panose="020B0609030804020204"/>
                <a:cs typeface="Menlo" panose="020B0609030804020204"/>
              </a:rPr>
              <a:t>div</a:t>
            </a:r>
            <a:r>
              <a:rPr sz="1300" kern="0" spc="100" dirty="0">
                <a:solidFill>
                  <a:srgbClr val="268BD2">
                    <a:alpha val="100000"/>
                  </a:srgbClr>
                </a:solidFill>
                <a:latin typeface="Menlo" panose="020B0609030804020204"/>
                <a:ea typeface="Menlo" panose="020B0609030804020204"/>
                <a:cs typeface="Menlo" panose="020B0609030804020204"/>
              </a:rPr>
              <a:t> </a:t>
            </a:r>
            <a:r>
              <a:rPr sz="1300" kern="0" spc="-7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p:txBody>
      </p:sp>
      <p:sp>
        <p:nvSpPr>
          <p:cNvPr id="580" name="textbox 580"/>
          <p:cNvSpPr/>
          <p:nvPr/>
        </p:nvSpPr>
        <p:spPr>
          <a:xfrm>
            <a:off x="4536959" y="5364130"/>
            <a:ext cx="1294130" cy="25971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ts val="1845"/>
              </a:lnSpc>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p:txBody>
      </p:sp>
      <p:grpSp>
        <p:nvGrpSpPr>
          <p:cNvPr id="58" name="group 58"/>
          <p:cNvGrpSpPr/>
          <p:nvPr/>
        </p:nvGrpSpPr>
        <p:grpSpPr>
          <a:xfrm rot="21600000">
            <a:off x="2566416" y="719328"/>
            <a:ext cx="9078467" cy="21335"/>
            <a:chOff x="0" y="0"/>
            <a:chExt cx="9078467" cy="21335"/>
          </a:xfrm>
        </p:grpSpPr>
        <p:sp>
          <p:nvSpPr>
            <p:cNvPr id="582" name="path 58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584" name="path 58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586" name="picture 586"/>
          <p:cNvPicPr>
            <a:picLocks noChangeAspect="1"/>
          </p:cNvPicPr>
          <p:nvPr/>
        </p:nvPicPr>
        <p:blipFill>
          <a:blip r:embed="rId8"/>
          <a:stretch>
            <a:fillRect/>
          </a:stretch>
        </p:blipFill>
        <p:spPr>
          <a:xfrm rot="21600000">
            <a:off x="0" y="0"/>
            <a:ext cx="172212" cy="10347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box 588"/>
          <p:cNvSpPr/>
          <p:nvPr/>
        </p:nvSpPr>
        <p:spPr>
          <a:xfrm>
            <a:off x="793673" y="1750442"/>
            <a:ext cx="6558915" cy="2304415"/>
          </a:xfrm>
          <a:prstGeom prst="rect">
            <a:avLst/>
          </a:prstGeom>
          <a:noFill/>
          <a:ln w="0" cap="flat">
            <a:noFill/>
            <a:prstDash val="solid"/>
            <a:miter lim="0"/>
          </a:ln>
        </p:spPr>
        <p:txBody>
          <a:bodyPr vert="horz" wrap="square" lIns="0" tIns="0" rIns="0" bIns="0"/>
          <a:lstStyle/>
          <a:p>
            <a:pPr algn="l" rtl="0" eaLnBrk="0">
              <a:lnSpc>
                <a:spcPct val="81000"/>
              </a:lnSpc>
            </a:pPr>
            <a:endParaRPr sz="100" dirty="0">
              <a:latin typeface="Arial" panose="020B0604020202020204"/>
              <a:ea typeface="Arial" panose="020B0604020202020204"/>
              <a:cs typeface="Arial" panose="020B0604020202020204"/>
            </a:endParaRPr>
          </a:p>
          <a:p>
            <a:pPr marL="12700" algn="l" rtl="0" eaLnBrk="0">
              <a:lnSpc>
                <a:spcPct val="83000"/>
              </a:lnSpc>
            </a:pP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1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：给元素设置</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阴影</a:t>
            </a:r>
            <a:r>
              <a:rPr sz="1500" kern="0" spc="60" dirty="0">
                <a:solidFill>
                  <a:srgbClr val="1B1B1B">
                    <a:alpha val="100000"/>
                  </a:srgbClr>
                </a:solidFill>
                <a:latin typeface="PingFang SC" panose="020B0400000000000000" charset="-122"/>
                <a:ea typeface="PingFang SC" panose="020B0400000000000000" charset="-122"/>
                <a:cs typeface="PingFang SC" panose="020B0400000000000000" charset="-122"/>
              </a:rPr>
              <a:t>效果</a:t>
            </a:r>
            <a:endParaRPr sz="1500" dirty="0">
              <a:latin typeface="PingFang SC" panose="020B0400000000000000" charset="-122"/>
              <a:ea typeface="PingFang SC" panose="020B0400000000000000" charset="-122"/>
              <a:cs typeface="PingFang SC" panose="020B0400000000000000" charset="-122"/>
            </a:endParaRPr>
          </a:p>
          <a:p>
            <a:pPr marL="13970" algn="l" rtl="0" eaLnBrk="0">
              <a:lnSpc>
                <a:spcPts val="3230"/>
              </a:lnSpc>
            </a:pPr>
            <a:r>
              <a:rPr sz="1500" kern="0" spc="190" dirty="0">
                <a:solidFill>
                  <a:srgbClr val="1B1B1B">
                    <a:alpha val="100000"/>
                  </a:srgbClr>
                </a:solidFill>
                <a:latin typeface="PingFang SC" panose="020B0400000000000000" charset="-122"/>
                <a:ea typeface="PingFang SC" panose="020B0400000000000000" charset="-122"/>
                <a:cs typeface="PingFang SC" panose="020B0400000000000000" charset="-122"/>
              </a:rPr>
              <a:t>属性名：</a:t>
            </a:r>
            <a:r>
              <a:rPr sz="1500" kern="0" spc="-32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box</a:t>
            </a:r>
            <a:r>
              <a:rPr sz="15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shadow</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5000"/>
              </a:lnSpc>
            </a:pPr>
            <a:endParaRPr sz="1000" dirty="0">
              <a:latin typeface="Arial" panose="020B0604020202020204"/>
              <a:ea typeface="Arial" panose="020B0604020202020204"/>
              <a:cs typeface="Arial" panose="020B0604020202020204"/>
            </a:endParaRPr>
          </a:p>
          <a:p>
            <a:pPr marL="13970" algn="l" rtl="0" eaLnBrk="0">
              <a:lnSpc>
                <a:spcPct val="95000"/>
              </a:lnSpc>
              <a:spcBef>
                <a:spcPts val="460"/>
              </a:spcBef>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r>
              <a:rPr sz="1500" kern="0" spc="80" dirty="0">
                <a:solidFill>
                  <a:srgbClr val="C00000">
                    <a:alpha val="100000"/>
                  </a:srgbClr>
                </a:solidFill>
                <a:latin typeface="Arial" panose="020B0604020202020204"/>
                <a:ea typeface="Arial" panose="020B0604020202020204"/>
                <a:cs typeface="Arial" panose="020B0604020202020204"/>
              </a:rPr>
              <a:t>X</a:t>
            </a:r>
            <a:r>
              <a:rPr sz="1500" kern="0" spc="270" dirty="0">
                <a:solidFill>
                  <a:srgbClr val="C00000">
                    <a:alpha val="100000"/>
                  </a:srgbClr>
                </a:solidFill>
                <a:latin typeface="Arial" panose="020B0604020202020204"/>
                <a:ea typeface="Arial" panose="020B0604020202020204"/>
                <a:cs typeface="Arial" panose="020B0604020202020204"/>
              </a:rPr>
              <a:t> </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轴偏移量</a:t>
            </a:r>
            <a:r>
              <a:rPr sz="15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C00000">
                    <a:alpha val="100000"/>
                  </a:srgbClr>
                </a:solidFill>
                <a:latin typeface="Arial" panose="020B0604020202020204"/>
                <a:ea typeface="Arial" panose="020B0604020202020204"/>
                <a:cs typeface="Arial" panose="020B0604020202020204"/>
              </a:rPr>
              <a:t>Y</a:t>
            </a:r>
            <a:r>
              <a:rPr sz="1500" kern="0" spc="180" dirty="0">
                <a:solidFill>
                  <a:srgbClr val="C00000">
                    <a:alpha val="100000"/>
                  </a:srgbClr>
                </a:solidFill>
                <a:latin typeface="Arial" panose="020B0604020202020204"/>
                <a:ea typeface="Arial" panose="020B0604020202020204"/>
                <a:cs typeface="Arial" panose="020B0604020202020204"/>
              </a:rPr>
              <a:t> </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轴偏移量</a:t>
            </a:r>
            <a:r>
              <a:rPr sz="1500" kern="0" spc="1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模糊半径</a:t>
            </a:r>
            <a:r>
              <a:rPr sz="1500" kern="0" spc="18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扩散半径</a:t>
            </a:r>
            <a:r>
              <a:rPr sz="1500" kern="0" spc="18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颜色</a:t>
            </a:r>
            <a:r>
              <a:rPr sz="1500" kern="0" spc="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内外阴</a:t>
            </a:r>
            <a:r>
              <a:rPr sz="1500" kern="0" spc="70" dirty="0">
                <a:solidFill>
                  <a:srgbClr val="1B1B1B">
                    <a:alpha val="100000"/>
                  </a:srgbClr>
                </a:solidFill>
                <a:latin typeface="PingFang SC" panose="020B0400000000000000" charset="-122"/>
                <a:ea typeface="PingFang SC" panose="020B0400000000000000" charset="-122"/>
                <a:cs typeface="PingFang SC" panose="020B0400000000000000" charset="-122"/>
              </a:rPr>
              <a:t>影</a:t>
            </a:r>
            <a:endParaRPr sz="1500" dirty="0">
              <a:latin typeface="PingFang SC" panose="020B0400000000000000" charset="-122"/>
              <a:ea typeface="PingFang SC" panose="020B0400000000000000" charset="-122"/>
              <a:cs typeface="PingFang SC" panose="020B0400000000000000" charset="-122"/>
            </a:endParaRPr>
          </a:p>
          <a:p>
            <a:pPr marL="17780" algn="l" rtl="0" eaLnBrk="0">
              <a:lnSpc>
                <a:spcPct val="94000"/>
              </a:lnSpc>
              <a:spcBef>
                <a:spcPts val="1570"/>
              </a:spcBef>
            </a:pPr>
            <a:r>
              <a:rPr sz="1500" kern="0" spc="20" dirty="0">
                <a:solidFill>
                  <a:srgbClr val="1B1B1B">
                    <a:alpha val="100000"/>
                  </a:srgbClr>
                </a:solidFill>
                <a:latin typeface="PingFang SC" panose="020B0400000000000000" charset="-122"/>
                <a:ea typeface="PingFang SC" panose="020B0400000000000000" charset="-122"/>
                <a:cs typeface="PingFang SC" panose="020B0400000000000000" charset="-122"/>
              </a:rPr>
              <a:t>注意：</a:t>
            </a:r>
            <a:endParaRPr sz="1500" dirty="0">
              <a:latin typeface="PingFang SC" panose="020B0400000000000000" charset="-122"/>
              <a:ea typeface="PingFang SC" panose="020B0400000000000000" charset="-122"/>
              <a:cs typeface="PingFang SC" panose="020B0400000000000000" charset="-122"/>
            </a:endParaRPr>
          </a:p>
          <a:p>
            <a:pPr marL="19050" algn="l" rtl="0" eaLnBrk="0">
              <a:lnSpc>
                <a:spcPct val="95000"/>
              </a:lnSpc>
              <a:spcBef>
                <a:spcPts val="1550"/>
              </a:spcBef>
            </a:pPr>
            <a:r>
              <a:rPr sz="1500" kern="0" spc="80" dirty="0">
                <a:solidFill>
                  <a:srgbClr val="1B1B1B">
                    <a:alpha val="100000"/>
                  </a:srgbClr>
                </a:solidFill>
                <a:latin typeface="Arial" panose="020B0604020202020204"/>
                <a:ea typeface="Arial" panose="020B0604020202020204"/>
                <a:cs typeface="Arial" panose="020B0604020202020204"/>
              </a:rPr>
              <a:t>•</a:t>
            </a:r>
            <a:r>
              <a:rPr sz="1500" kern="0" spc="0" dirty="0">
                <a:solidFill>
                  <a:srgbClr val="1B1B1B">
                    <a:alpha val="100000"/>
                  </a:srgbClr>
                </a:solidFill>
                <a:latin typeface="Arial" panose="020B0604020202020204"/>
                <a:ea typeface="Arial" panose="020B0604020202020204"/>
                <a:cs typeface="Arial" panose="020B0604020202020204"/>
              </a:rPr>
              <a:t>    </a:t>
            </a:r>
            <a:r>
              <a:rPr sz="1500" kern="0" spc="80" dirty="0">
                <a:solidFill>
                  <a:srgbClr val="1B1B1B">
                    <a:alpha val="100000"/>
                  </a:srgbClr>
                </a:solidFill>
                <a:latin typeface="Arial" panose="020B0604020202020204"/>
                <a:ea typeface="Arial" panose="020B0604020202020204"/>
                <a:cs typeface="Arial" panose="020B0604020202020204"/>
              </a:rPr>
              <a:t>X</a:t>
            </a:r>
            <a:r>
              <a:rPr sz="1500" kern="0" spc="300" dirty="0">
                <a:solidFill>
                  <a:srgbClr val="1B1B1B">
                    <a:alpha val="100000"/>
                  </a:srgbClr>
                </a:solidFill>
                <a:latin typeface="Arial" panose="020B0604020202020204"/>
                <a:ea typeface="Arial" panose="020B0604020202020204"/>
                <a:cs typeface="Arial" panose="020B0604020202020204"/>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轴偏移量</a:t>
            </a:r>
            <a:r>
              <a:rPr sz="1500" kern="0" spc="21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和</a:t>
            </a:r>
            <a:r>
              <a:rPr sz="1500" kern="0" spc="19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1B1B1B">
                    <a:alpha val="100000"/>
                  </a:srgbClr>
                </a:solidFill>
                <a:latin typeface="Arial" panose="020B0604020202020204"/>
                <a:ea typeface="Arial" panose="020B0604020202020204"/>
                <a:cs typeface="Arial" panose="020B0604020202020204"/>
              </a:rPr>
              <a:t>Y</a:t>
            </a:r>
            <a:r>
              <a:rPr sz="1500" kern="0" spc="170" dirty="0">
                <a:solidFill>
                  <a:srgbClr val="1B1B1B">
                    <a:alpha val="100000"/>
                  </a:srgbClr>
                </a:solidFill>
                <a:latin typeface="Arial" panose="020B0604020202020204"/>
                <a:ea typeface="Arial" panose="020B0604020202020204"/>
                <a:cs typeface="Arial" panose="020B0604020202020204"/>
              </a:rPr>
              <a:t> </a:t>
            </a:r>
            <a:r>
              <a:rPr sz="1500" kern="0" spc="80" dirty="0">
                <a:solidFill>
                  <a:srgbClr val="1B1B1B">
                    <a:alpha val="100000"/>
                  </a:srgbClr>
                </a:solidFill>
                <a:latin typeface="PingFang SC" panose="020B0400000000000000" charset="-122"/>
                <a:ea typeface="PingFang SC" panose="020B0400000000000000" charset="-122"/>
                <a:cs typeface="PingFang SC" panose="020B0400000000000000" charset="-122"/>
              </a:rPr>
              <a:t>轴偏移量</a:t>
            </a:r>
            <a:r>
              <a:rPr sz="1500" kern="0" spc="240" dirty="0">
                <a:solidFill>
                  <a:srgbClr val="1B1B1B">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必须</a:t>
            </a:r>
            <a:r>
              <a:rPr sz="1500" kern="0" spc="70" dirty="0">
                <a:solidFill>
                  <a:srgbClr val="1B1B1B">
                    <a:alpha val="100000"/>
                  </a:srgbClr>
                </a:solidFill>
                <a:latin typeface="PingFang SC" panose="020B0400000000000000" charset="-122"/>
                <a:ea typeface="PingFang SC" panose="020B0400000000000000" charset="-122"/>
                <a:cs typeface="PingFang SC" panose="020B0400000000000000" charset="-122"/>
              </a:rPr>
              <a:t>书写</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5000"/>
              </a:lnSpc>
            </a:pPr>
            <a:endParaRPr sz="1200" dirty="0">
              <a:latin typeface="Arial" panose="020B0604020202020204"/>
              <a:ea typeface="Arial" panose="020B0604020202020204"/>
              <a:cs typeface="Arial" panose="020B0604020202020204"/>
            </a:endParaRPr>
          </a:p>
          <a:p>
            <a:pPr marL="19050" algn="l" rtl="0" eaLnBrk="0">
              <a:lnSpc>
                <a:spcPct val="91000"/>
              </a:lnSpc>
              <a:spcBef>
                <a:spcPts val="5"/>
              </a:spcBef>
            </a:pPr>
            <a:r>
              <a:rPr sz="1500" kern="0" spc="60" dirty="0">
                <a:solidFill>
                  <a:srgbClr val="C00000">
                    <a:alpha val="100000"/>
                  </a:srgbClr>
                </a:solidFill>
                <a:latin typeface="Arial" panose="020B0604020202020204"/>
                <a:ea typeface="Arial" panose="020B0604020202020204"/>
                <a:cs typeface="Arial" panose="020B0604020202020204"/>
              </a:rPr>
              <a:t>•    </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默认是外阴影</a:t>
            </a:r>
            <a:r>
              <a:rPr sz="1500" kern="0" spc="-2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内阴影需要添加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inset</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590" name="table 590"/>
          <p:cNvGraphicFramePr>
            <a:graphicFrameLocks noGrp="1"/>
          </p:cNvGraphicFramePr>
          <p:nvPr/>
        </p:nvGraphicFramePr>
        <p:xfrm>
          <a:off x="756513" y="4251515"/>
          <a:ext cx="5457825" cy="1601470"/>
        </p:xfrm>
        <a:graphic>
          <a:graphicData uri="http://schemas.openxmlformats.org/drawingml/2006/table">
            <a:tbl>
              <a:tblPr>
                <a:solidFill>
                  <a:srgbClr val="FFFFE4"/>
                </a:solidFill>
              </a:tblPr>
              <a:tblGrid>
                <a:gridCol w="5457825"/>
              </a:tblGrid>
              <a:tr h="160147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29400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height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80</a:t>
                      </a:r>
                      <a:r>
                        <a:rPr sz="1300" kern="0" spc="-20" dirty="0">
                          <a:solidFill>
                            <a:srgbClr val="859900">
                              <a:alpha val="100000"/>
                            </a:srgbClr>
                          </a:solidFill>
                          <a:latin typeface="Menlo" panose="020B0609030804020204"/>
                          <a:ea typeface="Menlo" panose="020B0609030804020204"/>
                          <a:cs typeface="Menlo" panose="020B0609030804020204"/>
                        </a:rPr>
                        <a:t>p</a:t>
                      </a:r>
                      <a:r>
                        <a:rPr sz="1300" kern="0" spc="-30" dirty="0">
                          <a:solidFill>
                            <a:srgbClr val="859900">
                              <a:alpha val="100000"/>
                            </a:srgbClr>
                          </a:solidFill>
                          <a:latin typeface="Menlo" panose="020B0609030804020204"/>
                          <a:ea typeface="Menlo" panose="020B0609030804020204"/>
                          <a:cs typeface="Menlo" panose="020B0609030804020204"/>
                        </a:rPr>
                        <a:t>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background-color</a:t>
                      </a:r>
                      <a:r>
                        <a:rPr sz="1300" kern="0" spc="-20" dirty="0">
                          <a:solidFill>
                            <a:srgbClr val="657B83">
                              <a:alpha val="100000"/>
                            </a:srgbClr>
                          </a:solidFill>
                          <a:latin typeface="Menlo" panose="020B0609030804020204"/>
                          <a:ea typeface="Menlo" panose="020B0609030804020204"/>
                          <a:cs typeface="Menlo" panose="020B0609030804020204"/>
                        </a:rPr>
                        <a:t>: orange;</a:t>
                      </a:r>
                      <a:endParaRPr sz="1300" dirty="0">
                        <a:latin typeface="Menlo" panose="020B0609030804020204"/>
                        <a:ea typeface="Menlo" panose="020B0609030804020204"/>
                        <a:cs typeface="Menlo" panose="020B0609030804020204"/>
                      </a:endParaRPr>
                    </a:p>
                    <a:p>
                      <a:pPr marL="304165" algn="l" rtl="0" eaLnBrk="0">
                        <a:lnSpc>
                          <a:spcPts val="1760"/>
                        </a:lnSpc>
                        <a:spcBef>
                          <a:spcPts val="1515"/>
                        </a:spcBef>
                      </a:pPr>
                      <a:r>
                        <a:rPr sz="1300" kern="0" spc="-30" dirty="0">
                          <a:solidFill>
                            <a:srgbClr val="859900">
                              <a:alpha val="100000"/>
                            </a:srgbClr>
                          </a:solidFill>
                          <a:latin typeface="Menlo" panose="020B0609030804020204"/>
                          <a:ea typeface="Menlo" panose="020B0609030804020204"/>
                          <a:cs typeface="Menlo" panose="020B0609030804020204"/>
                        </a:rPr>
                        <a:t>box-shadow</a:t>
                      </a:r>
                      <a:r>
                        <a:rPr sz="1300" kern="0" spc="-3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a:t>
                      </a:r>
                      <a:r>
                        <a:rPr sz="1300" kern="0" spc="-30" dirty="0">
                          <a:solidFill>
                            <a:srgbClr val="859900">
                              <a:alpha val="100000"/>
                            </a:srgbClr>
                          </a:solidFill>
                          <a:latin typeface="Menlo" panose="020B0609030804020204"/>
                          <a:ea typeface="Menlo" panose="020B0609030804020204"/>
                          <a:cs typeface="Menlo" panose="020B0609030804020204"/>
                        </a:rPr>
                        <a:t>px </a:t>
                      </a:r>
                      <a:r>
                        <a:rPr sz="1300" kern="0" spc="-30" dirty="0">
                          <a:solidFill>
                            <a:srgbClr val="D33682">
                              <a:alpha val="100000"/>
                            </a:srgbClr>
                          </a:solidFill>
                          <a:latin typeface="Menlo" panose="020B0609030804020204"/>
                          <a:ea typeface="Menlo" panose="020B0609030804020204"/>
                          <a:cs typeface="Menlo" panose="020B0609030804020204"/>
                        </a:rPr>
                        <a:t>5</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70" dirty="0">
                          <a:solidFill>
                            <a:srgbClr val="859900">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10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40" dirty="0">
                          <a:solidFill>
                            <a:srgbClr val="859900">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0</a:t>
                      </a:r>
                      <a:r>
                        <a:rPr sz="1300" kern="0" spc="120" dirty="0">
                          <a:solidFill>
                            <a:srgbClr val="D33682">
                              <a:alpha val="100000"/>
                            </a:srgbClr>
                          </a:solidFill>
                          <a:latin typeface="Menlo" panose="020B0609030804020204"/>
                          <a:ea typeface="Menlo" panose="020B0609030804020204"/>
                          <a:cs typeface="Menlo" panose="020B0609030804020204"/>
                        </a:rPr>
                        <a:t> </a:t>
                      </a:r>
                      <a:r>
                        <a:rPr sz="1300" kern="0" spc="-30" dirty="0">
                          <a:solidFill>
                            <a:srgbClr val="268BD2">
                              <a:alpha val="100000"/>
                            </a:srgbClr>
                          </a:solidFill>
                          <a:latin typeface="Menlo" panose="020B0609030804020204"/>
                          <a:ea typeface="Menlo" panose="020B0609030804020204"/>
                          <a:cs typeface="Menlo" panose="020B0609030804020204"/>
                        </a:rPr>
                        <a:t>rgb</a:t>
                      </a:r>
                      <a:r>
                        <a:rPr sz="1300" kern="0" spc="-700" dirty="0">
                          <a:solidFill>
                            <a:srgbClr val="268BD2">
                              <a:alpha val="100000"/>
                            </a:srgbClr>
                          </a:solidFill>
                          <a:latin typeface="Menlo" panose="020B0609030804020204"/>
                          <a:ea typeface="Menlo" panose="020B0609030804020204"/>
                          <a:cs typeface="Menlo" panose="020B0609030804020204"/>
                        </a:rPr>
                        <a:t> </a:t>
                      </a:r>
                      <a:r>
                        <a:rPr sz="1300" kern="0" spc="-30" dirty="0">
                          <a:solidFill>
                            <a:srgbClr val="268BD2">
                              <a:alpha val="100000"/>
                            </a:srgbClr>
                          </a:solidFill>
                          <a:latin typeface="Menlo" panose="020B0609030804020204"/>
                          <a:ea typeface="Menlo" panose="020B0609030804020204"/>
                          <a:cs typeface="Menlo" panose="020B0609030804020204"/>
                        </a:rPr>
                        <a:t>a</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40" dirty="0">
                          <a:solidFill>
                            <a:srgbClr val="D33682">
                              <a:alpha val="100000"/>
                            </a:srgbClr>
                          </a:solidFill>
                          <a:latin typeface="Menlo" panose="020B0609030804020204"/>
                          <a:ea typeface="Menlo" panose="020B0609030804020204"/>
                          <a:cs typeface="Menlo" panose="020B0609030804020204"/>
                        </a:rPr>
                        <a:t>0</a:t>
                      </a:r>
                      <a:r>
                        <a:rPr sz="1300" kern="0" spc="-40" dirty="0">
                          <a:solidFill>
                            <a:srgbClr val="657B83">
                              <a:alpha val="100000"/>
                            </a:srgbClr>
                          </a:solidFill>
                          <a:latin typeface="Menlo" panose="020B0609030804020204"/>
                          <a:ea typeface="Menlo" panose="020B0609030804020204"/>
                          <a:cs typeface="Menlo" panose="020B0609030804020204"/>
                        </a:rPr>
                        <a:t>,</a:t>
                      </a:r>
                      <a:r>
                        <a:rPr sz="1300" kern="0" spc="40" dirty="0">
                          <a:solidFill>
                            <a:srgbClr val="657B83">
                              <a:alpha val="100000"/>
                            </a:srgbClr>
                          </a:solidFill>
                          <a:latin typeface="Menlo" panose="020B0609030804020204"/>
                          <a:ea typeface="Menlo" panose="020B0609030804020204"/>
                          <a:cs typeface="Menlo" panose="020B0609030804020204"/>
                        </a:rPr>
                        <a:t> </a:t>
                      </a:r>
                      <a:r>
                        <a:rPr sz="1300" kern="0" spc="-40" dirty="0">
                          <a:solidFill>
                            <a:srgbClr val="D33682">
                              <a:alpha val="100000"/>
                            </a:srgbClr>
                          </a:solidFill>
                          <a:latin typeface="Menlo" panose="020B0609030804020204"/>
                          <a:ea typeface="Menlo" panose="020B0609030804020204"/>
                          <a:cs typeface="Menlo" panose="020B0609030804020204"/>
                        </a:rPr>
                        <a:t>0</a:t>
                      </a:r>
                      <a:r>
                        <a:rPr sz="1300" kern="0" spc="-40" dirty="0">
                          <a:solidFill>
                            <a:srgbClr val="657B83">
                              <a:alpha val="100000"/>
                            </a:srgbClr>
                          </a:solidFill>
                          <a:latin typeface="Menlo" panose="020B0609030804020204"/>
                          <a:ea typeface="Menlo" panose="020B0609030804020204"/>
                          <a:cs typeface="Menlo" panose="020B0609030804020204"/>
                        </a:rPr>
                        <a:t>,</a:t>
                      </a:r>
                      <a:r>
                        <a:rPr sz="1300" kern="0" spc="50" dirty="0">
                          <a:solidFill>
                            <a:srgbClr val="657B83">
                              <a:alpha val="100000"/>
                            </a:srgbClr>
                          </a:solidFill>
                          <a:latin typeface="Menlo" panose="020B0609030804020204"/>
                          <a:ea typeface="Menlo" panose="020B0609030804020204"/>
                          <a:cs typeface="Menlo" panose="020B0609030804020204"/>
                        </a:rPr>
                        <a:t> </a:t>
                      </a:r>
                      <a:r>
                        <a:rPr sz="1300" kern="0" spc="-40" dirty="0">
                          <a:solidFill>
                            <a:srgbClr val="D33682">
                              <a:alpha val="100000"/>
                            </a:srgbClr>
                          </a:solidFill>
                          <a:latin typeface="Menlo" panose="020B0609030804020204"/>
                          <a:ea typeface="Menlo" panose="020B0609030804020204"/>
                          <a:cs typeface="Menlo" panose="020B0609030804020204"/>
                        </a:rPr>
                        <a:t>0</a:t>
                      </a:r>
                      <a:r>
                        <a:rPr sz="1300" kern="0" spc="-40" dirty="0">
                          <a:solidFill>
                            <a:srgbClr val="657B83">
                              <a:alpha val="100000"/>
                            </a:srgbClr>
                          </a:solidFill>
                          <a:latin typeface="Menlo" panose="020B0609030804020204"/>
                          <a:ea typeface="Menlo" panose="020B0609030804020204"/>
                          <a:cs typeface="Menlo" panose="020B0609030804020204"/>
                        </a:rPr>
                        <a:t>,</a:t>
                      </a:r>
                      <a:r>
                        <a:rPr sz="1300" kern="0" spc="40" dirty="0">
                          <a:solidFill>
                            <a:srgbClr val="657B83">
                              <a:alpha val="100000"/>
                            </a:srgbClr>
                          </a:solidFill>
                          <a:latin typeface="Menlo" panose="020B0609030804020204"/>
                          <a:ea typeface="Menlo" panose="020B0609030804020204"/>
                          <a:cs typeface="Menlo" panose="020B0609030804020204"/>
                        </a:rPr>
                        <a:t> </a:t>
                      </a:r>
                      <a:r>
                        <a:rPr sz="1300" kern="0" spc="-40" dirty="0">
                          <a:solidFill>
                            <a:srgbClr val="D33682">
                              <a:alpha val="100000"/>
                            </a:srgbClr>
                          </a:solidFill>
                          <a:latin typeface="Menlo" panose="020B0609030804020204"/>
                          <a:ea typeface="Menlo" panose="020B0609030804020204"/>
                          <a:cs typeface="Menlo" panose="020B0609030804020204"/>
                        </a:rPr>
                        <a:t>0.5</a:t>
                      </a:r>
                      <a:r>
                        <a:rPr sz="1300" kern="0" spc="-40" dirty="0">
                          <a:solidFill>
                            <a:srgbClr val="657B83">
                              <a:alpha val="100000"/>
                            </a:srgbClr>
                          </a:solidFill>
                          <a:latin typeface="Menlo" panose="020B0609030804020204"/>
                          <a:ea typeface="Menlo" panose="020B0609030804020204"/>
                          <a:cs typeface="Menlo" panose="020B0609030804020204"/>
                        </a:rPr>
                        <a:t>)</a:t>
                      </a:r>
                      <a:r>
                        <a:rPr sz="1300" kern="0" spc="100" dirty="0">
                          <a:solidFill>
                            <a:srgbClr val="657B83">
                              <a:alpha val="100000"/>
                            </a:srgbClr>
                          </a:solidFill>
                          <a:latin typeface="Menlo" panose="020B0609030804020204"/>
                          <a:ea typeface="Menlo" panose="020B0609030804020204"/>
                          <a:cs typeface="Menlo" panose="020B0609030804020204"/>
                        </a:rPr>
                        <a:t> </a:t>
                      </a:r>
                      <a:r>
                        <a:rPr sz="1300" kern="0" spc="-40" dirty="0">
                          <a:solidFill>
                            <a:srgbClr val="657B83">
                              <a:alpha val="100000"/>
                            </a:srgbClr>
                          </a:solidFill>
                          <a:latin typeface="Menlo" panose="020B0609030804020204"/>
                          <a:ea typeface="Menlo" panose="020B0609030804020204"/>
                          <a:cs typeface="Menlo" panose="020B0609030804020204"/>
                        </a:rPr>
                        <a:t>inset;</a:t>
                      </a:r>
                      <a:endParaRPr sz="13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pic>
        <p:nvPicPr>
          <p:cNvPr id="592" name="picture 592"/>
          <p:cNvPicPr>
            <a:picLocks noChangeAspect="1"/>
          </p:cNvPicPr>
          <p:nvPr/>
        </p:nvPicPr>
        <p:blipFill>
          <a:blip r:embed="rId1"/>
          <a:stretch>
            <a:fillRect/>
          </a:stretch>
        </p:blipFill>
        <p:spPr>
          <a:xfrm rot="21600000">
            <a:off x="7994904" y="1519428"/>
            <a:ext cx="2132076" cy="2671571"/>
          </a:xfrm>
          <a:prstGeom prst="rect">
            <a:avLst/>
          </a:prstGeom>
        </p:spPr>
      </p:pic>
      <p:sp>
        <p:nvSpPr>
          <p:cNvPr id="594" name="rect 59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596" name="textbox 59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598" name="picture 598"/>
          <p:cNvPicPr>
            <a:picLocks noChangeAspect="1"/>
          </p:cNvPicPr>
          <p:nvPr/>
        </p:nvPicPr>
        <p:blipFill>
          <a:blip r:embed="rId2"/>
          <a:stretch>
            <a:fillRect/>
          </a:stretch>
        </p:blipFill>
        <p:spPr>
          <a:xfrm rot="21600000">
            <a:off x="0" y="6582372"/>
            <a:ext cx="10052114" cy="275627"/>
          </a:xfrm>
          <a:prstGeom prst="rect">
            <a:avLst/>
          </a:prstGeom>
        </p:spPr>
      </p:pic>
      <p:sp>
        <p:nvSpPr>
          <p:cNvPr id="600" name="textbox 600"/>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604" name="textbox 604"/>
          <p:cNvSpPr/>
          <p:nvPr/>
        </p:nvSpPr>
        <p:spPr>
          <a:xfrm>
            <a:off x="798025" y="1109404"/>
            <a:ext cx="2794635" cy="300990"/>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20204"/>
              <a:ea typeface="Arial" panose="020B0604020202020204"/>
              <a:cs typeface="Arial" panose="020B0604020202020204"/>
            </a:endParaRPr>
          </a:p>
          <a:p>
            <a:pPr algn="r" rtl="0" eaLnBrk="0">
              <a:lnSpc>
                <a:spcPct val="90000"/>
              </a:lnSpc>
            </a:pP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阴影（拓展）</a:t>
            </a:r>
            <a:endParaRPr sz="2000" dirty="0">
              <a:latin typeface="PingFang SC" panose="020B0400000000000000" charset="-122"/>
              <a:ea typeface="PingFang SC" panose="020B0400000000000000" charset="-122"/>
              <a:cs typeface="PingFang SC" panose="020B0400000000000000" charset="-122"/>
            </a:endParaRPr>
          </a:p>
        </p:txBody>
      </p:sp>
      <p:grpSp>
        <p:nvGrpSpPr>
          <p:cNvPr id="60" name="group 60"/>
          <p:cNvGrpSpPr/>
          <p:nvPr/>
        </p:nvGrpSpPr>
        <p:grpSpPr>
          <a:xfrm rot="21600000">
            <a:off x="2566416" y="719328"/>
            <a:ext cx="9078467" cy="21335"/>
            <a:chOff x="0" y="0"/>
            <a:chExt cx="9078467" cy="21335"/>
          </a:xfrm>
        </p:grpSpPr>
        <p:sp>
          <p:nvSpPr>
            <p:cNvPr id="606" name="path 60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608" name="path 60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610" name="picture 610"/>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 name="table 62"/>
          <p:cNvGraphicFramePr>
            <a:graphicFrameLocks noGrp="1"/>
          </p:cNvGraphicFramePr>
          <p:nvPr/>
        </p:nvGraphicFramePr>
        <p:xfrm>
          <a:off x="-1" y="278471"/>
          <a:ext cx="11644630" cy="452946"/>
        </p:xfrm>
        <a:graphic>
          <a:graphicData uri="http://schemas.openxmlformats.org/drawingml/2006/table">
            <a:tbl>
              <a:tblPr/>
              <a:tblGrid>
                <a:gridCol w="2451735"/>
                <a:gridCol w="9192895"/>
              </a:tblGrid>
              <a:tr h="39370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64" name="rect 6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6" name="textbox 6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68" name="picture 68"/>
          <p:cNvPicPr>
            <a:picLocks noChangeAspect="1"/>
          </p:cNvPicPr>
          <p:nvPr/>
        </p:nvPicPr>
        <p:blipFill>
          <a:blip r:embed="rId1"/>
          <a:stretch>
            <a:fillRect/>
          </a:stretch>
        </p:blipFill>
        <p:spPr>
          <a:xfrm rot="21600000">
            <a:off x="0" y="6582372"/>
            <a:ext cx="10052114" cy="275627"/>
          </a:xfrm>
          <a:prstGeom prst="rect">
            <a:avLst/>
          </a:prstGeom>
        </p:spPr>
      </p:pic>
      <p:grpSp>
        <p:nvGrpSpPr>
          <p:cNvPr id="10" name="group 10"/>
          <p:cNvGrpSpPr/>
          <p:nvPr/>
        </p:nvGrpSpPr>
        <p:grpSpPr>
          <a:xfrm rot="21600000">
            <a:off x="3596640" y="2337816"/>
            <a:ext cx="1411223" cy="1319783"/>
            <a:chOff x="0" y="0"/>
            <a:chExt cx="1411223" cy="1319783"/>
          </a:xfrm>
        </p:grpSpPr>
        <p:grpSp>
          <p:nvGrpSpPr>
            <p:cNvPr id="12" name="group 12"/>
            <p:cNvGrpSpPr/>
            <p:nvPr/>
          </p:nvGrpSpPr>
          <p:grpSpPr>
            <a:xfrm rot="21600000">
              <a:off x="0" y="0"/>
              <a:ext cx="1411223" cy="1319783"/>
              <a:chOff x="0" y="0"/>
              <a:chExt cx="1411223" cy="1319783"/>
            </a:xfrm>
          </p:grpSpPr>
          <p:sp>
            <p:nvSpPr>
              <p:cNvPr id="70" name="path 70"/>
              <p:cNvSpPr/>
              <p:nvPr/>
            </p:nvSpPr>
            <p:spPr>
              <a:xfrm>
                <a:off x="274319" y="0"/>
                <a:ext cx="1136903" cy="1319783"/>
              </a:xfrm>
              <a:custGeom>
                <a:avLst/>
                <a:gdLst/>
                <a:ahLst/>
                <a:cxnLst/>
                <a:rect l="0" t="0" r="0" b="0"/>
                <a:pathLst>
                  <a:path w="1790" h="2078">
                    <a:moveTo>
                      <a:pt x="895" y="0"/>
                    </a:moveTo>
                    <a:lnTo>
                      <a:pt x="1790" y="448"/>
                    </a:lnTo>
                    <a:lnTo>
                      <a:pt x="1790" y="1629"/>
                    </a:lnTo>
                    <a:lnTo>
                      <a:pt x="895" y="2078"/>
                    </a:lnTo>
                    <a:lnTo>
                      <a:pt x="0" y="1629"/>
                    </a:lnTo>
                    <a:lnTo>
                      <a:pt x="0" y="448"/>
                    </a:lnTo>
                    <a:lnTo>
                      <a:pt x="895" y="0"/>
                    </a:lnTo>
                  </a:path>
                </a:pathLst>
              </a:custGeom>
              <a:solidFill>
                <a:srgbClr val="AD2B26">
                  <a:alpha val="100000"/>
                </a:srgbClr>
              </a:solidFill>
              <a:ln w="0" cap="flat">
                <a:noFill/>
                <a:prstDash val="solid"/>
                <a:miter lim="0"/>
              </a:ln>
            </p:spPr>
            <p:txBody>
              <a:bodyPr rtlCol="0"/>
              <a:lstStyle/>
              <a:p>
                <a:pPr algn="ctr"/>
                <a:endParaRPr lang="zh-CN" altLang="en-US"/>
              </a:p>
            </p:txBody>
          </p:sp>
          <p:sp>
            <p:nvSpPr>
              <p:cNvPr id="72" name="path 72"/>
              <p:cNvSpPr/>
              <p:nvPr/>
            </p:nvSpPr>
            <p:spPr>
              <a:xfrm>
                <a:off x="0" y="890015"/>
                <a:ext cx="370331" cy="429767"/>
              </a:xfrm>
              <a:custGeom>
                <a:avLst/>
                <a:gdLst/>
                <a:ahLst/>
                <a:cxnLst/>
                <a:rect l="0" t="0" r="0" b="0"/>
                <a:pathLst>
                  <a:path w="583" h="676">
                    <a:moveTo>
                      <a:pt x="290" y="0"/>
                    </a:moveTo>
                    <a:lnTo>
                      <a:pt x="583" y="146"/>
                    </a:lnTo>
                    <a:lnTo>
                      <a:pt x="583" y="530"/>
                    </a:lnTo>
                    <a:lnTo>
                      <a:pt x="290" y="676"/>
                    </a:lnTo>
                    <a:lnTo>
                      <a:pt x="0" y="530"/>
                    </a:lnTo>
                    <a:lnTo>
                      <a:pt x="0" y="146"/>
                    </a:lnTo>
                    <a:lnTo>
                      <a:pt x="290" y="0"/>
                    </a:lnTo>
                  </a:path>
                </a:pathLst>
              </a:custGeom>
              <a:solidFill>
                <a:srgbClr val="D9D9D9">
                  <a:alpha val="100000"/>
                </a:srgbClr>
              </a:solidFill>
              <a:ln w="0" cap="flat">
                <a:noFill/>
                <a:prstDash val="solid"/>
                <a:miter lim="0"/>
              </a:ln>
            </p:spPr>
            <p:txBody>
              <a:bodyPr rtlCol="0"/>
              <a:lstStyle/>
              <a:p>
                <a:pPr algn="ctr"/>
                <a:endParaRPr lang="zh-CN" altLang="en-US"/>
              </a:p>
            </p:txBody>
          </p:sp>
        </p:grpSp>
        <p:sp>
          <p:nvSpPr>
            <p:cNvPr id="74" name="textbox 74"/>
            <p:cNvSpPr/>
            <p:nvPr/>
          </p:nvSpPr>
          <p:spPr>
            <a:xfrm>
              <a:off x="-12700" y="-12700"/>
              <a:ext cx="1437005" cy="1464310"/>
            </a:xfrm>
            <a:prstGeom prst="rect">
              <a:avLst/>
            </a:prstGeom>
            <a:noFill/>
            <a:ln w="0" cap="flat">
              <a:noFill/>
              <a:prstDash val="solid"/>
              <a:miter lim="0"/>
            </a:ln>
          </p:spPr>
          <p:txBody>
            <a:bodyPr vert="horz" wrap="square" lIns="0" tIns="0" rIns="0" bIns="0"/>
            <a:lstStyle/>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118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758190" algn="l" rtl="0" eaLnBrk="0">
                <a:lnSpc>
                  <a:spcPct val="78000"/>
                </a:lnSpc>
              </a:pPr>
              <a:r>
                <a:rPr sz="3900" b="1" kern="0" spc="-30" dirty="0">
                  <a:solidFill>
                    <a:srgbClr val="FFFFFF">
                      <a:alpha val="100000"/>
                    </a:srgbClr>
                  </a:solidFill>
                  <a:latin typeface="PingFang SC" panose="020B0400000000000000" charset="-122"/>
                  <a:ea typeface="PingFang SC" panose="020B0400000000000000" charset="-122"/>
                  <a:cs typeface="PingFang SC" panose="020B0400000000000000" charset="-122"/>
                </a:rPr>
                <a:t>2</a:t>
              </a:r>
              <a:endParaRPr sz="3900" dirty="0">
                <a:latin typeface="PingFang SC" panose="020B0400000000000000" charset="-122"/>
                <a:ea typeface="PingFang SC" panose="020B0400000000000000" charset="-122"/>
                <a:cs typeface="PingFang SC" panose="020B0400000000000000" charset="-122"/>
              </a:endParaRPr>
            </a:p>
          </p:txBody>
        </p:sp>
      </p:grpSp>
      <p:sp>
        <p:nvSpPr>
          <p:cNvPr id="78" name="textbox 78"/>
          <p:cNvSpPr/>
          <p:nvPr/>
        </p:nvSpPr>
        <p:spPr>
          <a:xfrm>
            <a:off x="5330271" y="2833129"/>
            <a:ext cx="819785" cy="48831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95000"/>
              </a:lnSpc>
            </a:pPr>
            <a:r>
              <a:rPr sz="32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浮动</a:t>
            </a:r>
            <a:endParaRPr sz="3200" dirty="0">
              <a:latin typeface="PingFang SC" panose="020B0400000000000000" charset="-122"/>
              <a:ea typeface="PingFang SC" panose="020B0400000000000000" charset="-122"/>
              <a:cs typeface="PingFang SC" panose="020B0400000000000000" charset="-122"/>
            </a:endParaRPr>
          </a:p>
        </p:txBody>
      </p:sp>
      <p:grpSp>
        <p:nvGrpSpPr>
          <p:cNvPr id="14" name="group 14"/>
          <p:cNvGrpSpPr/>
          <p:nvPr/>
        </p:nvGrpSpPr>
        <p:grpSpPr>
          <a:xfrm rot="21600000">
            <a:off x="2566416" y="719328"/>
            <a:ext cx="9078467" cy="21335"/>
            <a:chOff x="0" y="0"/>
            <a:chExt cx="9078467" cy="21335"/>
          </a:xfrm>
        </p:grpSpPr>
        <p:sp>
          <p:nvSpPr>
            <p:cNvPr id="80" name="path 8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82" name="path 8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84" name="picture 84"/>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8" name="table 188"/>
          <p:cNvGraphicFramePr>
            <a:graphicFrameLocks noGrp="1"/>
          </p:cNvGraphicFramePr>
          <p:nvPr/>
        </p:nvGraphicFramePr>
        <p:xfrm>
          <a:off x="-1" y="278471"/>
          <a:ext cx="11644630" cy="452946"/>
        </p:xfrm>
        <a:graphic>
          <a:graphicData uri="http://schemas.openxmlformats.org/drawingml/2006/table">
            <a:tbl>
              <a:tblPr/>
              <a:tblGrid>
                <a:gridCol w="2451735"/>
                <a:gridCol w="9192895"/>
              </a:tblGrid>
              <a:tr h="39370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190" name="rect 19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192" name="textbox 19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194" name="picture 194"/>
          <p:cNvPicPr>
            <a:picLocks noChangeAspect="1"/>
          </p:cNvPicPr>
          <p:nvPr/>
        </p:nvPicPr>
        <p:blipFill>
          <a:blip r:embed="rId1"/>
          <a:stretch>
            <a:fillRect/>
          </a:stretch>
        </p:blipFill>
        <p:spPr>
          <a:xfrm rot="21600000">
            <a:off x="0" y="6582372"/>
            <a:ext cx="10052114" cy="275627"/>
          </a:xfrm>
          <a:prstGeom prst="rect">
            <a:avLst/>
          </a:prstGeom>
        </p:spPr>
      </p:pic>
      <p:grpSp>
        <p:nvGrpSpPr>
          <p:cNvPr id="24" name="group 24"/>
          <p:cNvGrpSpPr/>
          <p:nvPr/>
        </p:nvGrpSpPr>
        <p:grpSpPr>
          <a:xfrm rot="21600000">
            <a:off x="3596640" y="2337816"/>
            <a:ext cx="1411223" cy="1319783"/>
            <a:chOff x="0" y="0"/>
            <a:chExt cx="1411223" cy="1319783"/>
          </a:xfrm>
        </p:grpSpPr>
        <p:grpSp>
          <p:nvGrpSpPr>
            <p:cNvPr id="26" name="group 26"/>
            <p:cNvGrpSpPr/>
            <p:nvPr/>
          </p:nvGrpSpPr>
          <p:grpSpPr>
            <a:xfrm rot="21600000">
              <a:off x="0" y="0"/>
              <a:ext cx="1411223" cy="1319783"/>
              <a:chOff x="0" y="0"/>
              <a:chExt cx="1411223" cy="1319783"/>
            </a:xfrm>
          </p:grpSpPr>
          <p:sp>
            <p:nvSpPr>
              <p:cNvPr id="196" name="path 196"/>
              <p:cNvSpPr/>
              <p:nvPr/>
            </p:nvSpPr>
            <p:spPr>
              <a:xfrm>
                <a:off x="274319" y="0"/>
                <a:ext cx="1136903" cy="1319783"/>
              </a:xfrm>
              <a:custGeom>
                <a:avLst/>
                <a:gdLst/>
                <a:ahLst/>
                <a:cxnLst/>
                <a:rect l="0" t="0" r="0" b="0"/>
                <a:pathLst>
                  <a:path w="1790" h="2078">
                    <a:moveTo>
                      <a:pt x="895" y="0"/>
                    </a:moveTo>
                    <a:lnTo>
                      <a:pt x="1790" y="448"/>
                    </a:lnTo>
                    <a:lnTo>
                      <a:pt x="1790" y="1629"/>
                    </a:lnTo>
                    <a:lnTo>
                      <a:pt x="895" y="2078"/>
                    </a:lnTo>
                    <a:lnTo>
                      <a:pt x="0" y="1629"/>
                    </a:lnTo>
                    <a:lnTo>
                      <a:pt x="0" y="448"/>
                    </a:lnTo>
                    <a:lnTo>
                      <a:pt x="895" y="0"/>
                    </a:lnTo>
                  </a:path>
                </a:pathLst>
              </a:custGeom>
              <a:solidFill>
                <a:srgbClr val="AD2B26">
                  <a:alpha val="100000"/>
                </a:srgbClr>
              </a:solidFill>
              <a:ln w="0" cap="flat">
                <a:noFill/>
                <a:prstDash val="solid"/>
                <a:miter lim="0"/>
              </a:ln>
            </p:spPr>
            <p:txBody>
              <a:bodyPr rtlCol="0"/>
              <a:lstStyle/>
              <a:p>
                <a:pPr algn="ctr"/>
                <a:endParaRPr lang="zh-CN" altLang="en-US"/>
              </a:p>
            </p:txBody>
          </p:sp>
          <p:sp>
            <p:nvSpPr>
              <p:cNvPr id="198" name="path 198"/>
              <p:cNvSpPr/>
              <p:nvPr/>
            </p:nvSpPr>
            <p:spPr>
              <a:xfrm>
                <a:off x="0" y="890015"/>
                <a:ext cx="370331" cy="429767"/>
              </a:xfrm>
              <a:custGeom>
                <a:avLst/>
                <a:gdLst/>
                <a:ahLst/>
                <a:cxnLst/>
                <a:rect l="0" t="0" r="0" b="0"/>
                <a:pathLst>
                  <a:path w="583" h="676">
                    <a:moveTo>
                      <a:pt x="290" y="0"/>
                    </a:moveTo>
                    <a:lnTo>
                      <a:pt x="583" y="146"/>
                    </a:lnTo>
                    <a:lnTo>
                      <a:pt x="583" y="530"/>
                    </a:lnTo>
                    <a:lnTo>
                      <a:pt x="290" y="676"/>
                    </a:lnTo>
                    <a:lnTo>
                      <a:pt x="0" y="530"/>
                    </a:lnTo>
                    <a:lnTo>
                      <a:pt x="0" y="146"/>
                    </a:lnTo>
                    <a:lnTo>
                      <a:pt x="290" y="0"/>
                    </a:lnTo>
                  </a:path>
                </a:pathLst>
              </a:custGeom>
              <a:solidFill>
                <a:srgbClr val="D9D9D9">
                  <a:alpha val="100000"/>
                </a:srgbClr>
              </a:solidFill>
              <a:ln w="0" cap="flat">
                <a:noFill/>
                <a:prstDash val="solid"/>
                <a:miter lim="0"/>
              </a:ln>
            </p:spPr>
            <p:txBody>
              <a:bodyPr rtlCol="0"/>
              <a:lstStyle/>
              <a:p>
                <a:pPr algn="ctr"/>
                <a:endParaRPr lang="zh-CN" altLang="en-US"/>
              </a:p>
            </p:txBody>
          </p:sp>
        </p:grpSp>
        <p:sp>
          <p:nvSpPr>
            <p:cNvPr id="200" name="textbox 200"/>
            <p:cNvSpPr/>
            <p:nvPr/>
          </p:nvSpPr>
          <p:spPr>
            <a:xfrm>
              <a:off x="-12700" y="-12700"/>
              <a:ext cx="1437005" cy="1457325"/>
            </a:xfrm>
            <a:prstGeom prst="rect">
              <a:avLst/>
            </a:prstGeom>
            <a:noFill/>
            <a:ln w="0" cap="flat">
              <a:noFill/>
              <a:prstDash val="solid"/>
              <a:miter lim="0"/>
            </a:ln>
          </p:spPr>
          <p:txBody>
            <a:bodyPr vert="horz" wrap="square" lIns="0" tIns="0" rIns="0" bIns="0"/>
            <a:lstStyle/>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762635" algn="l" rtl="0" eaLnBrk="0">
                <a:lnSpc>
                  <a:spcPct val="78000"/>
                </a:lnSpc>
              </a:pPr>
              <a:r>
                <a:rPr lang="en-US" sz="3900" b="1" kern="0" spc="-30" dirty="0">
                  <a:solidFill>
                    <a:srgbClr val="FFFFFF">
                      <a:alpha val="100000"/>
                    </a:srgbClr>
                  </a:solidFill>
                  <a:latin typeface="PingFang SC" panose="020B0400000000000000" charset="-122"/>
                  <a:ea typeface="PingFang SC" panose="020B0400000000000000" charset="-122"/>
                  <a:cs typeface="PingFang SC" panose="020B0400000000000000" charset="-122"/>
                </a:rPr>
                <a:t>1</a:t>
              </a:r>
              <a:endParaRPr sz="3900" dirty="0">
                <a:latin typeface="PingFang SC" panose="020B0400000000000000" charset="-122"/>
                <a:ea typeface="PingFang SC" panose="020B0400000000000000" charset="-122"/>
                <a:cs typeface="PingFang SC" panose="020B0400000000000000" charset="-122"/>
              </a:endParaRPr>
            </a:p>
          </p:txBody>
        </p:sp>
      </p:grpSp>
      <p:sp>
        <p:nvSpPr>
          <p:cNvPr id="204" name="textbox 204"/>
          <p:cNvSpPr/>
          <p:nvPr/>
        </p:nvSpPr>
        <p:spPr>
          <a:xfrm>
            <a:off x="5330271" y="2833129"/>
            <a:ext cx="1632585" cy="488315"/>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marL="12700" algn="l" rtl="0" eaLnBrk="0">
              <a:lnSpc>
                <a:spcPct val="95000"/>
              </a:lnSpc>
            </a:pPr>
            <a:r>
              <a:rPr sz="32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盒子模型</a:t>
            </a:r>
            <a:endParaRPr sz="3200" dirty="0">
              <a:latin typeface="PingFang SC" panose="020B0400000000000000" charset="-122"/>
              <a:ea typeface="PingFang SC" panose="020B0400000000000000" charset="-122"/>
              <a:cs typeface="PingFang SC" panose="020B0400000000000000" charset="-122"/>
            </a:endParaRPr>
          </a:p>
        </p:txBody>
      </p:sp>
      <p:grpSp>
        <p:nvGrpSpPr>
          <p:cNvPr id="28" name="group 28"/>
          <p:cNvGrpSpPr/>
          <p:nvPr/>
        </p:nvGrpSpPr>
        <p:grpSpPr>
          <a:xfrm rot="21600000">
            <a:off x="2566416" y="719328"/>
            <a:ext cx="9078467" cy="21335"/>
            <a:chOff x="0" y="0"/>
            <a:chExt cx="9078467" cy="21335"/>
          </a:xfrm>
        </p:grpSpPr>
        <p:sp>
          <p:nvSpPr>
            <p:cNvPr id="206" name="path 20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08" name="path 20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10" name="picture 210"/>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86"/>
          <p:cNvPicPr>
            <a:picLocks noChangeAspect="1"/>
          </p:cNvPicPr>
          <p:nvPr/>
        </p:nvPicPr>
        <p:blipFill>
          <a:blip r:embed="rId1"/>
          <a:stretch>
            <a:fillRect/>
          </a:stretch>
        </p:blipFill>
        <p:spPr>
          <a:xfrm rot="21600000">
            <a:off x="4088827" y="1250023"/>
            <a:ext cx="7775653" cy="3265701"/>
          </a:xfrm>
          <a:prstGeom prst="rect">
            <a:avLst/>
          </a:prstGeom>
        </p:spPr>
      </p:pic>
      <p:sp>
        <p:nvSpPr>
          <p:cNvPr id="88" name="textbox 88"/>
          <p:cNvSpPr/>
          <p:nvPr/>
        </p:nvSpPr>
        <p:spPr>
          <a:xfrm>
            <a:off x="793673" y="1111441"/>
            <a:ext cx="3957955" cy="4599940"/>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17780" algn="l" rtl="0" eaLnBrk="0">
              <a:lnSpc>
                <a:spcPct val="90000"/>
              </a:lnSpc>
            </a:pPr>
            <a:r>
              <a:rPr sz="2000" kern="0" spc="-60" dirty="0">
                <a:solidFill>
                  <a:srgbClr val="AD2A26">
                    <a:alpha val="100000"/>
                  </a:srgbClr>
                </a:solidFill>
                <a:latin typeface="PingFang SC" panose="020B0400000000000000" charset="-122"/>
                <a:ea typeface="PingFang SC" panose="020B0400000000000000" charset="-122"/>
                <a:cs typeface="PingFang SC" panose="020B0400000000000000" charset="-122"/>
              </a:rPr>
              <a:t>浮动</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000" dirty="0">
              <a:latin typeface="Arial" panose="020B0604020202020204"/>
              <a:ea typeface="Arial" panose="020B0604020202020204"/>
              <a:cs typeface="Arial" panose="020B0604020202020204"/>
            </a:endParaRPr>
          </a:p>
          <a:p>
            <a:pPr algn="l" rtl="0" eaLnBrk="0">
              <a:lnSpc>
                <a:spcPct val="101000"/>
              </a:lnSpc>
            </a:pPr>
            <a:endParaRPr sz="1000" dirty="0">
              <a:latin typeface="Arial" panose="020B0604020202020204"/>
              <a:ea typeface="Arial" panose="020B0604020202020204"/>
              <a:cs typeface="Arial" panose="020B0604020202020204"/>
            </a:endParaRPr>
          </a:p>
          <a:p>
            <a:pPr marL="12700" algn="l" rtl="0" eaLnBrk="0">
              <a:lnSpc>
                <a:spcPct val="83000"/>
              </a:lnSpc>
              <a:spcBef>
                <a:spcPts val="460"/>
              </a:spcBef>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3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让块元素水平排列。</a:t>
            </a:r>
            <a:endParaRPr sz="1500" dirty="0">
              <a:latin typeface="PingFang SC" panose="020B0400000000000000" charset="-122"/>
              <a:ea typeface="PingFang SC" panose="020B0400000000000000" charset="-122"/>
              <a:cs typeface="PingFang SC" panose="020B0400000000000000" charset="-122"/>
            </a:endParaRPr>
          </a:p>
          <a:p>
            <a:pPr marL="13970" algn="l" rtl="0" eaLnBrk="0">
              <a:lnSpc>
                <a:spcPts val="323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float</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2000"/>
              </a:lnSpc>
            </a:pPr>
            <a:endParaRPr sz="1000" dirty="0">
              <a:latin typeface="Arial" panose="020B0604020202020204"/>
              <a:ea typeface="Arial" panose="020B0604020202020204"/>
              <a:cs typeface="Arial" panose="020B0604020202020204"/>
            </a:endParaRPr>
          </a:p>
          <a:p>
            <a:pPr marL="13970" algn="l" rtl="0" eaLnBrk="0">
              <a:lnSpc>
                <a:spcPct val="93000"/>
              </a:lnSpc>
              <a:spcBef>
                <a:spcPts val="450"/>
              </a:spcBef>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endParaRPr sz="1500" dirty="0">
              <a:latin typeface="PingFang SC" panose="020B0400000000000000" charset="-122"/>
              <a:ea typeface="PingFang SC" panose="020B0400000000000000" charset="-122"/>
              <a:cs typeface="PingFang SC" panose="020B0400000000000000" charset="-122"/>
            </a:endParaRPr>
          </a:p>
          <a:p>
            <a:pPr marL="19050" algn="l" rtl="0" eaLnBrk="0">
              <a:lnSpc>
                <a:spcPct val="95000"/>
              </a:lnSpc>
              <a:spcBef>
                <a:spcPts val="1565"/>
              </a:spcBef>
            </a:pPr>
            <a:r>
              <a:rPr sz="1500" kern="0" spc="40" dirty="0">
                <a:solidFill>
                  <a:srgbClr val="C00000">
                    <a:alpha val="100000"/>
                  </a:srgbClr>
                </a:solidFill>
                <a:latin typeface="Arial" panose="020B0604020202020204"/>
                <a:ea typeface="Arial" panose="020B0604020202020204"/>
                <a:cs typeface="Arial" panose="020B0604020202020204"/>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left</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左对齐</a:t>
            </a:r>
            <a:endParaRPr sz="1500" dirty="0">
              <a:latin typeface="PingFang SC" panose="020B0400000000000000" charset="-122"/>
              <a:ea typeface="PingFang SC" panose="020B0400000000000000" charset="-122"/>
              <a:cs typeface="PingFang SC" panose="020B0400000000000000" charset="-122"/>
            </a:endParaRPr>
          </a:p>
          <a:p>
            <a:pPr marL="19050" algn="l" rtl="0" eaLnBrk="0">
              <a:lnSpc>
                <a:spcPct val="94000"/>
              </a:lnSpc>
              <a:spcBef>
                <a:spcPts val="1550"/>
              </a:spcBef>
            </a:pPr>
            <a:r>
              <a:rPr sz="1500" kern="0" spc="70" dirty="0">
                <a:solidFill>
                  <a:srgbClr val="C00000">
                    <a:alpha val="100000"/>
                  </a:srgbClr>
                </a:solidFill>
                <a:latin typeface="Arial" panose="020B0604020202020204"/>
                <a:ea typeface="Arial" panose="020B0604020202020204"/>
                <a:cs typeface="Arial" panose="020B0604020202020204"/>
              </a:rPr>
              <a:t>•</a:t>
            </a:r>
            <a:r>
              <a:rPr sz="1500" kern="0" spc="50" dirty="0">
                <a:solidFill>
                  <a:srgbClr val="C00000">
                    <a:alpha val="100000"/>
                  </a:srgbClr>
                </a:solidFill>
                <a:latin typeface="Arial" panose="020B0604020202020204"/>
                <a:ea typeface="Arial" panose="020B0604020202020204"/>
                <a:cs typeface="Arial" panose="020B0604020202020204"/>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right</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右对齐</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2000"/>
              </a:lnSpc>
            </a:pPr>
            <a:endParaRPr sz="1000" dirty="0">
              <a:latin typeface="Arial" panose="020B0604020202020204"/>
              <a:ea typeface="Arial" panose="020B0604020202020204"/>
              <a:cs typeface="Arial" panose="020B0604020202020204"/>
            </a:endParaRPr>
          </a:p>
          <a:p>
            <a:pPr algn="l" rtl="0" eaLnBrk="0">
              <a:lnSpc>
                <a:spcPct val="122000"/>
              </a:lnSpc>
            </a:pPr>
            <a:endParaRPr sz="1000" dirty="0">
              <a:latin typeface="Arial" panose="020B0604020202020204"/>
              <a:ea typeface="Arial" panose="020B0604020202020204"/>
              <a:cs typeface="Arial" panose="020B0604020202020204"/>
            </a:endParaRPr>
          </a:p>
          <a:p>
            <a:pPr algn="l" rtl="0" eaLnBrk="0">
              <a:lnSpc>
                <a:spcPct val="123000"/>
              </a:lnSpc>
            </a:pPr>
            <a:endParaRPr sz="1000" dirty="0">
              <a:latin typeface="Arial" panose="020B0604020202020204"/>
              <a:ea typeface="Arial" panose="020B0604020202020204"/>
              <a:cs typeface="Arial" panose="020B0604020202020204"/>
            </a:endParaRPr>
          </a:p>
          <a:p>
            <a:pPr marL="12700" algn="l" rtl="0" eaLnBrk="0">
              <a:lnSpc>
                <a:spcPct val="93000"/>
              </a:lnSpc>
              <a:spcBef>
                <a:spcPts val="460"/>
              </a:spcBef>
            </a:pP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特点：</a:t>
            </a:r>
            <a:endParaRPr sz="1500" dirty="0">
              <a:latin typeface="PingFang SC" panose="020B0400000000000000" charset="-122"/>
              <a:ea typeface="PingFang SC" panose="020B0400000000000000" charset="-122"/>
              <a:cs typeface="PingFang SC" panose="020B0400000000000000" charset="-122"/>
            </a:endParaRPr>
          </a:p>
          <a:p>
            <a:pPr marL="19050" algn="l" rtl="0" eaLnBrk="0">
              <a:lnSpc>
                <a:spcPct val="96000"/>
              </a:lnSpc>
              <a:spcBef>
                <a:spcPts val="1545"/>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顶</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对</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齐</a:t>
            </a:r>
            <a:endParaRPr sz="1500" dirty="0">
              <a:latin typeface="PingFang SC" panose="020B0400000000000000" charset="-122"/>
              <a:ea typeface="PingFang SC" panose="020B0400000000000000" charset="-122"/>
              <a:cs typeface="PingFang SC" panose="020B0400000000000000" charset="-122"/>
            </a:endParaRPr>
          </a:p>
          <a:p>
            <a:pPr marL="19050" algn="l" rtl="0" eaLnBrk="0">
              <a:lnSpc>
                <a:spcPct val="96000"/>
              </a:lnSpc>
              <a:spcBef>
                <a:spcPts val="1530"/>
              </a:spcBef>
            </a:pPr>
            <a:r>
              <a:rPr sz="1500" kern="0" spc="70" dirty="0">
                <a:solidFill>
                  <a:srgbClr val="262626">
                    <a:alpha val="100000"/>
                  </a:srgbClr>
                </a:solidFill>
                <a:latin typeface="Arial" panose="020B0604020202020204"/>
                <a:ea typeface="Arial" panose="020B0604020202020204"/>
                <a:cs typeface="Arial" panose="020B0604020202020204"/>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浮动后的盒子具备</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行内</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块</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特点</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6000"/>
              </a:lnSpc>
            </a:pPr>
            <a:endParaRPr sz="1200" dirty="0">
              <a:latin typeface="Arial" panose="020B0604020202020204"/>
              <a:ea typeface="Arial" panose="020B0604020202020204"/>
              <a:cs typeface="Arial" panose="020B0604020202020204"/>
            </a:endParaRPr>
          </a:p>
          <a:p>
            <a:pPr marL="19050" algn="l" rtl="0" eaLnBrk="0">
              <a:lnSpc>
                <a:spcPct val="93000"/>
              </a:lnSpc>
              <a:spcBef>
                <a:spcPts val="5"/>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脱标</a:t>
            </a:r>
            <a:r>
              <a:rPr sz="1500" kern="0" spc="-18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不占</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用标准流的位置</a:t>
            </a:r>
            <a:endParaRPr sz="1500" dirty="0">
              <a:latin typeface="PingFang SC" panose="020B0400000000000000" charset="-122"/>
              <a:ea typeface="PingFang SC" panose="020B0400000000000000" charset="-122"/>
              <a:cs typeface="PingFang SC" panose="020B0400000000000000" charset="-122"/>
            </a:endParaRPr>
          </a:p>
        </p:txBody>
      </p:sp>
      <p:sp>
        <p:nvSpPr>
          <p:cNvPr id="90" name="rect 9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92" name="textbox 9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94" name="picture 94"/>
          <p:cNvPicPr>
            <a:picLocks noChangeAspect="1"/>
          </p:cNvPicPr>
          <p:nvPr/>
        </p:nvPicPr>
        <p:blipFill>
          <a:blip r:embed="rId2"/>
          <a:stretch>
            <a:fillRect/>
          </a:stretch>
        </p:blipFill>
        <p:spPr>
          <a:xfrm rot="21600000">
            <a:off x="0" y="6582372"/>
            <a:ext cx="10052114" cy="275627"/>
          </a:xfrm>
          <a:prstGeom prst="rect">
            <a:avLst/>
          </a:prstGeom>
        </p:spPr>
      </p:pic>
      <p:sp>
        <p:nvSpPr>
          <p:cNvPr id="96" name="textbox 96"/>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16" name="group 16"/>
          <p:cNvGrpSpPr/>
          <p:nvPr/>
        </p:nvGrpSpPr>
        <p:grpSpPr>
          <a:xfrm rot="21600000">
            <a:off x="2566416" y="719328"/>
            <a:ext cx="9078467" cy="21335"/>
            <a:chOff x="0" y="0"/>
            <a:chExt cx="9078467" cy="21335"/>
          </a:xfrm>
        </p:grpSpPr>
        <p:sp>
          <p:nvSpPr>
            <p:cNvPr id="100" name="path 10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02" name="path 10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104" name="picture 104"/>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6" name="picture 106"/>
          <p:cNvPicPr>
            <a:picLocks noChangeAspect="1"/>
          </p:cNvPicPr>
          <p:nvPr/>
        </p:nvPicPr>
        <p:blipFill>
          <a:blip r:embed="rId1"/>
          <a:stretch>
            <a:fillRect/>
          </a:stretch>
        </p:blipFill>
        <p:spPr>
          <a:xfrm rot="21600000">
            <a:off x="1431950" y="2256117"/>
            <a:ext cx="2872600" cy="2339390"/>
          </a:xfrm>
          <a:prstGeom prst="rect">
            <a:avLst/>
          </a:prstGeom>
        </p:spPr>
      </p:pic>
      <p:sp>
        <p:nvSpPr>
          <p:cNvPr id="108" name="textbox 108"/>
          <p:cNvSpPr/>
          <p:nvPr/>
        </p:nvSpPr>
        <p:spPr>
          <a:xfrm>
            <a:off x="697484" y="1800390"/>
            <a:ext cx="2734310" cy="3147060"/>
          </a:xfrm>
          <a:prstGeom prst="rect">
            <a:avLst/>
          </a:prstGeom>
          <a:noFill/>
          <a:ln w="0" cap="flat">
            <a:noFill/>
            <a:prstDash val="solid"/>
            <a:miter lim="0"/>
          </a:ln>
        </p:spPr>
        <p:txBody>
          <a:bodyPr vert="horz" wrap="square" lIns="0" tIns="0" rIns="0" bIns="0"/>
          <a:lstStyle/>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108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091565" algn="l" rtl="0" eaLnBrk="0">
              <a:lnSpc>
                <a:spcPct val="84000"/>
              </a:lnSpc>
              <a:tabLst>
                <a:tab pos="1261110" algn="l"/>
              </a:tabLst>
            </a:pPr>
            <a:r>
              <a:rPr sz="43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4300" kern="0" spc="-400" dirty="0">
                <a:solidFill>
                  <a:srgbClr val="000000">
                    <a:alpha val="100000"/>
                  </a:srgbClr>
                </a:solidFill>
                <a:latin typeface="PingFang SC" panose="020B0400000000000000" charset="-122"/>
                <a:ea typeface="PingFang SC" panose="020B0400000000000000" charset="-122"/>
                <a:cs typeface="PingFang SC" panose="020B0400000000000000" charset="-122"/>
              </a:rPr>
              <a:t>总结</a:t>
            </a:r>
            <a:r>
              <a:rPr sz="43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endParaRPr sz="4300" dirty="0">
              <a:latin typeface="PingFang SC" panose="020B0400000000000000" charset="-122"/>
              <a:ea typeface="PingFang SC" panose="020B0400000000000000" charset="-122"/>
              <a:cs typeface="PingFang SC" panose="020B0400000000000000" charset="-122"/>
            </a:endParaRPr>
          </a:p>
        </p:txBody>
      </p:sp>
      <p:sp>
        <p:nvSpPr>
          <p:cNvPr id="110" name="path 110"/>
          <p:cNvSpPr/>
          <p:nvPr/>
        </p:nvSpPr>
        <p:spPr>
          <a:xfrm>
            <a:off x="3101850" y="1919465"/>
            <a:ext cx="314324" cy="314325"/>
          </a:xfrm>
          <a:custGeom>
            <a:avLst/>
            <a:gdLst/>
            <a:ahLst/>
            <a:cxnLst/>
            <a:rect l="0" t="0" r="0" b="0"/>
            <a:pathLst>
              <a:path w="494" h="495">
                <a:moveTo>
                  <a:pt x="0" y="248"/>
                </a:moveTo>
                <a:cubicBezTo>
                  <a:pt x="0" y="110"/>
                  <a:pt x="110" y="0"/>
                  <a:pt x="247" y="0"/>
                </a:cubicBezTo>
                <a:cubicBezTo>
                  <a:pt x="384" y="0"/>
                  <a:pt x="494" y="110"/>
                  <a:pt x="494" y="247"/>
                </a:cubicBezTo>
                <a:cubicBezTo>
                  <a:pt x="494" y="384"/>
                  <a:pt x="384" y="495"/>
                  <a:pt x="247" y="495"/>
                </a:cubicBezTo>
                <a:cubicBezTo>
                  <a:pt x="110" y="495"/>
                  <a:pt x="0" y="384"/>
                  <a:pt x="0" y="248"/>
                </a:cubicBezTo>
              </a:path>
            </a:pathLst>
          </a:custGeom>
          <a:solidFill>
            <a:srgbClr val="49504F">
              <a:alpha val="100000"/>
            </a:srgbClr>
          </a:solidFill>
          <a:ln w="0" cap="flat">
            <a:noFill/>
            <a:prstDash val="solid"/>
            <a:miter lim="0"/>
          </a:ln>
        </p:spPr>
        <p:txBody>
          <a:bodyPr rtlCol="0"/>
          <a:lstStyle/>
          <a:p>
            <a:pPr algn="ctr"/>
            <a:endParaRPr lang="zh-CN" altLang="en-US"/>
          </a:p>
        </p:txBody>
      </p:sp>
      <p:pic>
        <p:nvPicPr>
          <p:cNvPr id="112" name="picture 112"/>
          <p:cNvPicPr>
            <a:picLocks noChangeAspect="1"/>
          </p:cNvPicPr>
          <p:nvPr/>
        </p:nvPicPr>
        <p:blipFill>
          <a:blip r:embed="rId2"/>
          <a:stretch>
            <a:fillRect/>
          </a:stretch>
        </p:blipFill>
        <p:spPr>
          <a:xfrm rot="21600000">
            <a:off x="710184" y="1813090"/>
            <a:ext cx="1079309" cy="3043072"/>
          </a:xfrm>
          <a:prstGeom prst="rect">
            <a:avLst/>
          </a:prstGeom>
        </p:spPr>
      </p:pic>
      <p:graphicFrame>
        <p:nvGraphicFramePr>
          <p:cNvPr id="114" name="table 114"/>
          <p:cNvGraphicFramePr>
            <a:graphicFrameLocks noGrp="1"/>
          </p:cNvGraphicFramePr>
          <p:nvPr/>
        </p:nvGraphicFramePr>
        <p:xfrm>
          <a:off x="-1" y="278471"/>
          <a:ext cx="11644630" cy="452946"/>
        </p:xfrm>
        <a:graphic>
          <a:graphicData uri="http://schemas.openxmlformats.org/drawingml/2006/table">
            <a:tbl>
              <a:tblPr/>
              <a:tblGrid>
                <a:gridCol w="2451735"/>
                <a:gridCol w="9192895"/>
              </a:tblGrid>
              <a:tr h="39370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116" name="textbox 116"/>
          <p:cNvSpPr/>
          <p:nvPr/>
        </p:nvSpPr>
        <p:spPr>
          <a:xfrm>
            <a:off x="5228590" y="3344545"/>
            <a:ext cx="2968625" cy="1746885"/>
          </a:xfrm>
          <a:prstGeom prst="rect">
            <a:avLst/>
          </a:prstGeom>
          <a:noFill/>
          <a:ln w="0" cap="flat">
            <a:noFill/>
            <a:prstDash val="solid"/>
            <a:miter lim="0"/>
          </a:ln>
        </p:spPr>
        <p:txBody>
          <a:bodyPr vert="horz" wrap="square" lIns="0" tIns="0" rIns="0" bIns="0"/>
          <a:lstStyle/>
          <a:p>
            <a:pPr algn="l" rtl="0" eaLnBrk="0">
              <a:lnSpc>
                <a:spcPct val="68000"/>
              </a:lnSpc>
            </a:pPr>
            <a:endParaRPr sz="100" dirty="0">
              <a:latin typeface="Arial" panose="020B0604020202020204"/>
              <a:ea typeface="Arial" panose="020B0604020202020204"/>
              <a:cs typeface="Arial" panose="020B0604020202020204"/>
            </a:endParaRPr>
          </a:p>
          <a:p>
            <a:pPr marL="609600" indent="-596900" algn="l" rtl="0" eaLnBrk="0">
              <a:lnSpc>
                <a:spcPct val="120000"/>
              </a:lnSpc>
            </a:pPr>
            <a:r>
              <a:rPr sz="1700" kern="0" spc="40" dirty="0">
                <a:solidFill>
                  <a:srgbClr val="000000">
                    <a:alpha val="100000"/>
                  </a:srgbClr>
                </a:solidFill>
                <a:latin typeface="PingFang SC" panose="020B0400000000000000" charset="-122"/>
                <a:ea typeface="PingFang SC" panose="020B0400000000000000" charset="-122"/>
                <a:cs typeface="PingFang SC" panose="020B0400000000000000" charset="-122"/>
              </a:rPr>
              <a:t>1.  浮动后的盒子有</a:t>
            </a:r>
            <a:r>
              <a:rPr sz="17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什么特点？</a:t>
            </a:r>
            <a:r>
              <a:rPr sz="17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endParaRPr sz="1700" kern="0" spc="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a:p>
            <a:pPr marL="609600" indent="-596900" algn="l" rtl="0" eaLnBrk="0">
              <a:lnSpc>
                <a:spcPct val="120000"/>
              </a:lnSpc>
            </a:pPr>
            <a:endParaRPr sz="1700" kern="0" spc="0" dirty="0">
              <a:solidFill>
                <a:srgbClr val="000000">
                  <a:alpha val="100000"/>
                </a:srgbClr>
              </a:solidFill>
              <a:latin typeface="PingFang SC" panose="020B0400000000000000" charset="-122"/>
              <a:ea typeface="PingFang SC" panose="020B0400000000000000" charset="-122"/>
              <a:cs typeface="PingFang SC" panose="020B0400000000000000" charset="-122"/>
            </a:endParaRPr>
          </a:p>
          <a:p>
            <a:pPr marL="609600" indent="-596900" algn="l" rtl="0" eaLnBrk="0">
              <a:lnSpc>
                <a:spcPct val="120000"/>
              </a:lnSpc>
            </a:pPr>
            <a:r>
              <a:rPr lang="en-US" sz="1500" kern="0" spc="20" dirty="0">
                <a:solidFill>
                  <a:srgbClr val="C00000">
                    <a:alpha val="100000"/>
                  </a:srgbClr>
                </a:solidFill>
                <a:latin typeface="Arial" panose="020B0604020202020204"/>
                <a:ea typeface="Arial" panose="020B0604020202020204"/>
                <a:cs typeface="Arial" panose="020B0604020202020204"/>
              </a:rPr>
              <a:t>           </a:t>
            </a:r>
            <a:r>
              <a:rPr sz="1500" kern="0" spc="20" dirty="0">
                <a:solidFill>
                  <a:srgbClr val="C00000">
                    <a:alpha val="100000"/>
                  </a:srgbClr>
                </a:solidFill>
                <a:latin typeface="Arial" panose="020B0604020202020204"/>
                <a:ea typeface="Arial" panose="020B0604020202020204"/>
                <a:cs typeface="Arial" panose="020B0604020202020204"/>
              </a:rPr>
              <a:t>•</a:t>
            </a:r>
            <a:r>
              <a:rPr sz="1500" kern="0" spc="30" dirty="0">
                <a:solidFill>
                  <a:srgbClr val="C00000">
                    <a:alpha val="100000"/>
                  </a:srgbClr>
                </a:solidFill>
                <a:latin typeface="Arial" panose="020B0604020202020204"/>
                <a:ea typeface="Arial" panose="020B0604020202020204"/>
                <a:cs typeface="Arial" panose="020B0604020202020204"/>
              </a:rPr>
              <a:t>    </a:t>
            </a:r>
            <a:r>
              <a:rPr sz="1500" kern="0" spc="20" dirty="0">
                <a:solidFill>
                  <a:srgbClr val="C00000">
                    <a:alpha val="100000"/>
                  </a:srgbClr>
                </a:solidFill>
                <a:latin typeface="PingFang SC" panose="020B0400000000000000" charset="-122"/>
                <a:ea typeface="PingFang SC" panose="020B0400000000000000" charset="-122"/>
                <a:cs typeface="PingFang SC" panose="020B0400000000000000" charset="-122"/>
              </a:rPr>
              <a:t>顶</a:t>
            </a:r>
            <a:r>
              <a:rPr sz="15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对齐</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3000"/>
              </a:lnSpc>
            </a:pPr>
            <a:endParaRPr sz="500" dirty="0">
              <a:latin typeface="Arial" panose="020B0604020202020204"/>
              <a:ea typeface="Arial" panose="020B0604020202020204"/>
              <a:cs typeface="Arial" panose="020B0604020202020204"/>
            </a:endParaRPr>
          </a:p>
          <a:p>
            <a:pPr marL="609600" algn="l" rtl="0" eaLnBrk="0">
              <a:lnSpc>
                <a:spcPct val="111000"/>
              </a:lnSpc>
              <a:spcBef>
                <a:spcPts val="0"/>
              </a:spcBef>
            </a:pPr>
            <a:r>
              <a:rPr sz="1500" kern="0" spc="50" dirty="0">
                <a:solidFill>
                  <a:srgbClr val="000000">
                    <a:alpha val="100000"/>
                  </a:srgbClr>
                </a:solidFill>
                <a:latin typeface="Arial" panose="020B0604020202020204"/>
                <a:ea typeface="Arial" panose="020B0604020202020204"/>
                <a:cs typeface="Arial" panose="020B0604020202020204"/>
              </a:rPr>
              <a:t>•    </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具备</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行内块</a:t>
            </a:r>
            <a:r>
              <a:rPr sz="1500" kern="0" spc="50" dirty="0">
                <a:solidFill>
                  <a:srgbClr val="000000">
                    <a:alpha val="100000"/>
                  </a:srgbClr>
                </a:solidFill>
                <a:latin typeface="PingFang SC" panose="020B0400000000000000" charset="-122"/>
                <a:ea typeface="PingFang SC" panose="020B0400000000000000" charset="-122"/>
                <a:cs typeface="PingFang SC" panose="020B0400000000000000" charset="-122"/>
              </a:rPr>
              <a:t>特点</a:t>
            </a:r>
            <a:r>
              <a:rPr sz="15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500" kern="0" spc="10" dirty="0">
                <a:solidFill>
                  <a:srgbClr val="C00000">
                    <a:alpha val="100000"/>
                  </a:srgbClr>
                </a:solidFill>
                <a:latin typeface="Arial" panose="020B0604020202020204"/>
                <a:ea typeface="Arial" panose="020B0604020202020204"/>
                <a:cs typeface="Arial" panose="020B0604020202020204"/>
              </a:rPr>
              <a:t>•    </a:t>
            </a:r>
            <a:r>
              <a:rPr sz="1500" kern="0" spc="10" dirty="0">
                <a:solidFill>
                  <a:srgbClr val="C00000">
                    <a:alpha val="100000"/>
                  </a:srgbClr>
                </a:solidFill>
                <a:latin typeface="PingFang SC" panose="020B0400000000000000" charset="-122"/>
                <a:ea typeface="PingFang SC" panose="020B0400000000000000" charset="-122"/>
                <a:cs typeface="PingFang SC" panose="020B0400000000000000" charset="-122"/>
              </a:rPr>
              <a:t>脱标</a:t>
            </a:r>
            <a:endParaRPr sz="1500" dirty="0">
              <a:latin typeface="PingFang SC" panose="020B0400000000000000" charset="-122"/>
              <a:ea typeface="PingFang SC" panose="020B0400000000000000" charset="-122"/>
              <a:cs typeface="PingFang SC" panose="020B0400000000000000" charset="-122"/>
            </a:endParaRPr>
          </a:p>
        </p:txBody>
      </p:sp>
      <p:sp>
        <p:nvSpPr>
          <p:cNvPr id="118" name="rect 11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120" name="textbox 120"/>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122" name="picture 122"/>
          <p:cNvPicPr>
            <a:picLocks noChangeAspect="1"/>
          </p:cNvPicPr>
          <p:nvPr/>
        </p:nvPicPr>
        <p:blipFill>
          <a:blip r:embed="rId3"/>
          <a:stretch>
            <a:fillRect/>
          </a:stretch>
        </p:blipFill>
        <p:spPr>
          <a:xfrm rot="21600000">
            <a:off x="0" y="6582372"/>
            <a:ext cx="10052114" cy="275627"/>
          </a:xfrm>
          <a:prstGeom prst="rect">
            <a:avLst/>
          </a:prstGeom>
        </p:spPr>
      </p:pic>
      <p:grpSp>
        <p:nvGrpSpPr>
          <p:cNvPr id="18" name="group 18"/>
          <p:cNvGrpSpPr/>
          <p:nvPr/>
        </p:nvGrpSpPr>
        <p:grpSpPr>
          <a:xfrm rot="21600000">
            <a:off x="2566416" y="719328"/>
            <a:ext cx="9078467" cy="21335"/>
            <a:chOff x="0" y="0"/>
            <a:chExt cx="9078467" cy="21335"/>
          </a:xfrm>
        </p:grpSpPr>
        <p:sp>
          <p:nvSpPr>
            <p:cNvPr id="126" name="path 12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28" name="path 12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130" name="picture 130"/>
          <p:cNvPicPr>
            <a:picLocks noChangeAspect="1"/>
          </p:cNvPicPr>
          <p:nvPr/>
        </p:nvPicPr>
        <p:blipFill>
          <a:blip r:embed="rId4"/>
          <a:stretch>
            <a:fillRect/>
          </a:stretch>
        </p:blipFill>
        <p:spPr>
          <a:xfrm rot="21600000">
            <a:off x="0" y="0"/>
            <a:ext cx="172212" cy="10347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picture 132"/>
          <p:cNvPicPr>
            <a:picLocks noChangeAspect="1"/>
          </p:cNvPicPr>
          <p:nvPr/>
        </p:nvPicPr>
        <p:blipFill>
          <a:blip r:embed="rId1"/>
          <a:stretch>
            <a:fillRect/>
          </a:stretch>
        </p:blipFill>
        <p:spPr>
          <a:xfrm rot="21600000">
            <a:off x="1544719" y="1852886"/>
            <a:ext cx="9300135" cy="4303444"/>
          </a:xfrm>
          <a:prstGeom prst="rect">
            <a:avLst/>
          </a:prstGeom>
        </p:spPr>
      </p:pic>
      <p:sp>
        <p:nvSpPr>
          <p:cNvPr id="134" name="rect 13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136" name="textbox 13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138" name="picture 138"/>
          <p:cNvPicPr>
            <a:picLocks noChangeAspect="1"/>
          </p:cNvPicPr>
          <p:nvPr/>
        </p:nvPicPr>
        <p:blipFill>
          <a:blip r:embed="rId2"/>
          <a:stretch>
            <a:fillRect/>
          </a:stretch>
        </p:blipFill>
        <p:spPr>
          <a:xfrm rot="21600000">
            <a:off x="0" y="6582372"/>
            <a:ext cx="10052114" cy="275627"/>
          </a:xfrm>
          <a:prstGeom prst="rect">
            <a:avLst/>
          </a:prstGeom>
        </p:spPr>
      </p:pic>
      <p:sp>
        <p:nvSpPr>
          <p:cNvPr id="140" name="textbox 140"/>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144" name="textbox 144"/>
          <p:cNvSpPr/>
          <p:nvPr/>
        </p:nvSpPr>
        <p:spPr>
          <a:xfrm>
            <a:off x="798789" y="1106858"/>
            <a:ext cx="2301875" cy="304800"/>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20204"/>
              <a:ea typeface="Arial" panose="020B0604020202020204"/>
              <a:cs typeface="Arial" panose="020B0604020202020204"/>
            </a:endParaRPr>
          </a:p>
          <a:p>
            <a:pPr marL="12700" algn="l" rtl="0" eaLnBrk="0">
              <a:lnSpc>
                <a:spcPct val="92000"/>
              </a:lnSpc>
            </a:pPr>
            <a:r>
              <a:rPr sz="2000" kern="0" spc="-100" dirty="0">
                <a:solidFill>
                  <a:srgbClr val="AD2A26">
                    <a:alpha val="100000"/>
                  </a:srgbClr>
                </a:solidFill>
                <a:latin typeface="PingFang SC" panose="020B0400000000000000" charset="-122"/>
                <a:ea typeface="PingFang SC" panose="020B0400000000000000" charset="-122"/>
                <a:cs typeface="PingFang SC" panose="020B0400000000000000" charset="-122"/>
              </a:rPr>
              <a:t>浮动 – 产品区域布局</a:t>
            </a:r>
            <a:endParaRPr sz="2000" dirty="0">
              <a:latin typeface="PingFang SC" panose="020B0400000000000000" charset="-122"/>
              <a:ea typeface="PingFang SC" panose="020B0400000000000000" charset="-122"/>
              <a:cs typeface="PingFang SC" panose="020B0400000000000000" charset="-122"/>
            </a:endParaRPr>
          </a:p>
        </p:txBody>
      </p:sp>
      <p:grpSp>
        <p:nvGrpSpPr>
          <p:cNvPr id="20" name="group 20"/>
          <p:cNvGrpSpPr/>
          <p:nvPr/>
        </p:nvGrpSpPr>
        <p:grpSpPr>
          <a:xfrm rot="21600000">
            <a:off x="2566416" y="719328"/>
            <a:ext cx="9078467" cy="21335"/>
            <a:chOff x="0" y="0"/>
            <a:chExt cx="9078467" cy="21335"/>
          </a:xfrm>
        </p:grpSpPr>
        <p:sp>
          <p:nvSpPr>
            <p:cNvPr id="146" name="path 14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48" name="path 14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150" name="picture 150"/>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52"/>
          <p:cNvPicPr>
            <a:picLocks noChangeAspect="1"/>
          </p:cNvPicPr>
          <p:nvPr/>
        </p:nvPicPr>
        <p:blipFill>
          <a:blip r:embed="rId1"/>
          <a:stretch>
            <a:fillRect/>
          </a:stretch>
        </p:blipFill>
        <p:spPr>
          <a:xfrm rot="21600000">
            <a:off x="520126" y="2893775"/>
            <a:ext cx="11349308" cy="3048538"/>
          </a:xfrm>
          <a:prstGeom prst="rect">
            <a:avLst/>
          </a:prstGeom>
        </p:spPr>
      </p:pic>
      <p:sp>
        <p:nvSpPr>
          <p:cNvPr id="154" name="textbox 154"/>
          <p:cNvSpPr/>
          <p:nvPr/>
        </p:nvSpPr>
        <p:spPr>
          <a:xfrm>
            <a:off x="794484" y="1693318"/>
            <a:ext cx="8521700" cy="72136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5240" algn="l" rtl="0" eaLnBrk="0">
              <a:lnSpc>
                <a:spcPts val="2215"/>
              </a:lnSpc>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场景</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：浮动元素会</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脱标</a:t>
            </a:r>
            <a:r>
              <a:rPr sz="1500" kern="0" spc="-2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，如</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果</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父级没有高度</a:t>
            </a:r>
            <a:r>
              <a:rPr sz="1500" kern="0" spc="-25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，子级</a:t>
            </a:r>
            <a:r>
              <a:rPr sz="1500" kern="0" spc="60" dirty="0">
                <a:solidFill>
                  <a:srgbClr val="C00000">
                    <a:alpha val="100000"/>
                  </a:srgbClr>
                </a:solidFill>
                <a:latin typeface="PingFang SC" panose="020B0400000000000000" charset="-122"/>
                <a:ea typeface="PingFang SC" panose="020B0400000000000000" charset="-122"/>
                <a:cs typeface="PingFang SC" panose="020B0400000000000000" charset="-122"/>
              </a:rPr>
              <a:t>无法撑开父级高度</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可能导致页面布局错乱）</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2700" algn="l" rtl="0" eaLnBrk="0">
              <a:lnSpc>
                <a:spcPts val="2215"/>
              </a:lnSpc>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解决方法</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清除浮动</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（清除浮动带来的影响）</a:t>
            </a:r>
            <a:endParaRPr sz="1500" dirty="0">
              <a:latin typeface="PingFang SC" panose="020B0400000000000000" charset="-122"/>
              <a:ea typeface="PingFang SC" panose="020B0400000000000000" charset="-122"/>
              <a:cs typeface="PingFang SC" panose="020B0400000000000000" charset="-122"/>
            </a:endParaRPr>
          </a:p>
        </p:txBody>
      </p:sp>
      <p:sp>
        <p:nvSpPr>
          <p:cNvPr id="156" name="rect 156"/>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158" name="textbox 158"/>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160" name="picture 160"/>
          <p:cNvPicPr>
            <a:picLocks noChangeAspect="1"/>
          </p:cNvPicPr>
          <p:nvPr/>
        </p:nvPicPr>
        <p:blipFill>
          <a:blip r:embed="rId2"/>
          <a:stretch>
            <a:fillRect/>
          </a:stretch>
        </p:blipFill>
        <p:spPr>
          <a:xfrm rot="21600000">
            <a:off x="0" y="6582372"/>
            <a:ext cx="10052114" cy="275627"/>
          </a:xfrm>
          <a:prstGeom prst="rect">
            <a:avLst/>
          </a:prstGeom>
        </p:spPr>
      </p:pic>
      <p:sp>
        <p:nvSpPr>
          <p:cNvPr id="162" name="textbox 162"/>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166" name="textbox 166"/>
          <p:cNvSpPr/>
          <p:nvPr/>
        </p:nvSpPr>
        <p:spPr>
          <a:xfrm>
            <a:off x="799044" y="1111187"/>
            <a:ext cx="1028700" cy="30035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0000"/>
              </a:lnSpc>
            </a:pPr>
            <a:r>
              <a:rPr sz="2000" kern="0" spc="-30" dirty="0">
                <a:solidFill>
                  <a:srgbClr val="AD2A26">
                    <a:alpha val="100000"/>
                  </a:srgbClr>
                </a:solidFill>
                <a:latin typeface="PingFang SC" panose="020B0400000000000000" charset="-122"/>
                <a:ea typeface="PingFang SC" panose="020B0400000000000000" charset="-122"/>
                <a:cs typeface="PingFang SC" panose="020B0400000000000000" charset="-122"/>
              </a:rPr>
              <a:t>清除浮动</a:t>
            </a:r>
            <a:endParaRPr sz="2000" dirty="0">
              <a:latin typeface="PingFang SC" panose="020B0400000000000000" charset="-122"/>
              <a:ea typeface="PingFang SC" panose="020B0400000000000000" charset="-122"/>
              <a:cs typeface="PingFang SC" panose="020B0400000000000000" charset="-122"/>
            </a:endParaRPr>
          </a:p>
        </p:txBody>
      </p:sp>
      <p:grpSp>
        <p:nvGrpSpPr>
          <p:cNvPr id="22" name="group 22"/>
          <p:cNvGrpSpPr/>
          <p:nvPr/>
        </p:nvGrpSpPr>
        <p:grpSpPr>
          <a:xfrm rot="21600000">
            <a:off x="2566416" y="719328"/>
            <a:ext cx="9078467" cy="21335"/>
            <a:chOff x="0" y="0"/>
            <a:chExt cx="9078467" cy="21335"/>
          </a:xfrm>
        </p:grpSpPr>
        <p:sp>
          <p:nvSpPr>
            <p:cNvPr id="168" name="path 16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70" name="path 17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172" name="picture 172"/>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4"/>
          <p:cNvGrpSpPr/>
          <p:nvPr/>
        </p:nvGrpSpPr>
        <p:grpSpPr>
          <a:xfrm rot="21600000">
            <a:off x="541020" y="2496312"/>
            <a:ext cx="10721340" cy="2967825"/>
            <a:chOff x="0" y="0"/>
            <a:chExt cx="10721340" cy="2967825"/>
          </a:xfrm>
        </p:grpSpPr>
        <p:pic>
          <p:nvPicPr>
            <p:cNvPr id="174" name="picture 174"/>
            <p:cNvPicPr>
              <a:picLocks noChangeAspect="1"/>
            </p:cNvPicPr>
            <p:nvPr/>
          </p:nvPicPr>
          <p:blipFill>
            <a:blip r:embed="rId1"/>
            <a:stretch>
              <a:fillRect/>
            </a:stretch>
          </p:blipFill>
          <p:spPr>
            <a:xfrm rot="21600000">
              <a:off x="0" y="0"/>
              <a:ext cx="10721340" cy="2967825"/>
            </a:xfrm>
            <a:prstGeom prst="rect">
              <a:avLst/>
            </a:prstGeom>
          </p:spPr>
        </p:pic>
        <p:sp>
          <p:nvSpPr>
            <p:cNvPr id="176" name="textbox 176"/>
            <p:cNvSpPr/>
            <p:nvPr/>
          </p:nvSpPr>
          <p:spPr>
            <a:xfrm>
              <a:off x="-12700" y="-12700"/>
              <a:ext cx="10746740" cy="2993390"/>
            </a:xfrm>
            <a:prstGeom prst="rect">
              <a:avLst/>
            </a:prstGeom>
            <a:noFill/>
            <a:ln w="0" cap="flat">
              <a:noFill/>
              <a:prstDash val="solid"/>
              <a:miter lim="0"/>
            </a:ln>
          </p:spPr>
          <p:txBody>
            <a:bodyPr vert="horz" wrap="square" lIns="0" tIns="0" rIns="0" bIns="0"/>
            <a:lstStyle/>
            <a:p>
              <a:pPr algn="l" rtl="0" eaLnBrk="0">
                <a:lnSpc>
                  <a:spcPct val="149000"/>
                </a:lnSpc>
              </a:pPr>
              <a:endParaRPr sz="1000" dirty="0">
                <a:latin typeface="Arial" panose="020B0604020202020204"/>
                <a:ea typeface="Arial" panose="020B0604020202020204"/>
                <a:cs typeface="Arial" panose="020B0604020202020204"/>
              </a:endParaRPr>
            </a:p>
            <a:p>
              <a:pPr algn="l" rtl="0" eaLnBrk="0">
                <a:lnSpc>
                  <a:spcPct val="149000"/>
                </a:lnSpc>
              </a:pPr>
              <a:endParaRPr sz="1000" dirty="0">
                <a:latin typeface="Arial" panose="020B0604020202020204"/>
                <a:ea typeface="Arial" panose="020B0604020202020204"/>
                <a:cs typeface="Arial" panose="020B0604020202020204"/>
              </a:endParaRPr>
            </a:p>
            <a:p>
              <a:pPr marL="4848860" algn="l" rtl="0" eaLnBrk="0">
                <a:lnSpc>
                  <a:spcPts val="2215"/>
                </a:lnSpc>
                <a:spcBef>
                  <a:spcPts val="0"/>
                </a:spcBef>
              </a:pP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方法三</a:t>
              </a:r>
              <a:r>
                <a:rPr sz="15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：双伪元素法（推荐）</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3000"/>
                </a:lnSpc>
              </a:pPr>
              <a:endParaRPr sz="1000" dirty="0">
                <a:latin typeface="Arial" panose="020B0604020202020204"/>
                <a:ea typeface="Arial" panose="020B0604020202020204"/>
                <a:cs typeface="Arial" panose="020B0604020202020204"/>
              </a:endParaRPr>
            </a:p>
            <a:p>
              <a:pPr marL="4974590" algn="l" rtl="0" eaLnBrk="0">
                <a:lnSpc>
                  <a:spcPts val="1760"/>
                </a:lnSpc>
                <a:spcBef>
                  <a:spcPts val="430"/>
                </a:spcBef>
              </a:pPr>
              <a:r>
                <a:rPr sz="1400" kern="0" spc="-80" dirty="0">
                  <a:solidFill>
                    <a:srgbClr val="93A1A1">
                      <a:alpha val="100000"/>
                    </a:srgbClr>
                  </a:solidFill>
                  <a:latin typeface="Menlo" panose="020B0609030804020204"/>
                  <a:ea typeface="Menlo" panose="020B0609030804020204"/>
                  <a:cs typeface="Menlo" panose="020B0609030804020204"/>
                </a:rPr>
                <a:t>.clearfix::before</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4974590" algn="l" rtl="0" eaLnBrk="0">
                <a:lnSpc>
                  <a:spcPts val="1800"/>
                </a:lnSpc>
              </a:pPr>
              <a:r>
                <a:rPr sz="1300" kern="0" spc="-20" dirty="0">
                  <a:solidFill>
                    <a:srgbClr val="93A1A1">
                      <a:alpha val="100000"/>
                    </a:srgbClr>
                  </a:solidFill>
                  <a:latin typeface="Menlo" panose="020B0609030804020204"/>
                  <a:ea typeface="Menlo" panose="020B0609030804020204"/>
                  <a:cs typeface="Menlo" panose="020B0609030804020204"/>
                </a:rPr>
                <a:t>.clearfix::af</a:t>
              </a:r>
              <a:r>
                <a:rPr sz="1300" kern="0" spc="-30" dirty="0">
                  <a:solidFill>
                    <a:srgbClr val="93A1A1">
                      <a:alpha val="100000"/>
                    </a:srgbClr>
                  </a:solidFill>
                  <a:latin typeface="Menlo" panose="020B0609030804020204"/>
                  <a:ea typeface="Menlo" panose="020B0609030804020204"/>
                  <a:cs typeface="Menlo" panose="020B0609030804020204"/>
                </a:rPr>
                <a:t>ter </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5149850" algn="l" rtl="0" eaLnBrk="0">
                <a:lnSpc>
                  <a:spcPct val="88000"/>
                </a:lnSpc>
              </a:pPr>
              <a:r>
                <a:rPr sz="1400" kern="0" spc="-80" dirty="0">
                  <a:solidFill>
                    <a:srgbClr val="859900">
                      <a:alpha val="100000"/>
                    </a:srgbClr>
                  </a:solidFill>
                  <a:latin typeface="Menlo" panose="020B0609030804020204"/>
                  <a:ea typeface="Menlo" panose="020B0609030804020204"/>
                  <a:cs typeface="Menlo" panose="020B0609030804020204"/>
                </a:rPr>
                <a:t>content</a:t>
              </a:r>
              <a:r>
                <a:rPr sz="1400" kern="0" spc="-80" dirty="0">
                  <a:solidFill>
                    <a:srgbClr val="657B83">
                      <a:alpha val="100000"/>
                    </a:srgbClr>
                  </a:solidFill>
                  <a:latin typeface="Menlo" panose="020B0609030804020204"/>
                  <a:ea typeface="Menlo" panose="020B0609030804020204"/>
                  <a:cs typeface="Menlo" panose="020B0609030804020204"/>
                </a:rPr>
                <a:t>:</a:t>
              </a:r>
              <a:r>
                <a:rPr sz="1400" kern="0" spc="10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2AA198">
                      <a:alpha val="100000"/>
                    </a:srgbClr>
                  </a:solidFill>
                  <a:latin typeface="Menlo" panose="020B0609030804020204"/>
                  <a:ea typeface="Menlo" panose="020B0609030804020204"/>
                  <a:cs typeface="Menlo" panose="020B0609030804020204"/>
                </a:rPr>
                <a:t>""</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5145405" algn="l" rtl="0" eaLnBrk="0">
                <a:lnSpc>
                  <a:spcPts val="1760"/>
                </a:lnSpc>
              </a:pPr>
              <a:r>
                <a:rPr sz="1400" kern="0" spc="-80" dirty="0">
                  <a:solidFill>
                    <a:srgbClr val="859900">
                      <a:alpha val="100000"/>
                    </a:srgbClr>
                  </a:solidFill>
                  <a:latin typeface="Menlo" panose="020B0609030804020204"/>
                  <a:ea typeface="Menlo" panose="020B0609030804020204"/>
                  <a:cs typeface="Menlo" panose="020B0609030804020204"/>
                </a:rPr>
                <a:t>display</a:t>
              </a:r>
              <a:r>
                <a:rPr sz="1400" kern="0" spc="-80" dirty="0">
                  <a:solidFill>
                    <a:srgbClr val="657B83">
                      <a:alpha val="100000"/>
                    </a:srgbClr>
                  </a:solidFill>
                  <a:latin typeface="Menlo" panose="020B0609030804020204"/>
                  <a:ea typeface="Menlo" panose="020B0609030804020204"/>
                  <a:cs typeface="Menlo" panose="020B0609030804020204"/>
                </a:rPr>
                <a:t>: table;</a:t>
              </a:r>
              <a:endParaRPr sz="1400" dirty="0">
                <a:latin typeface="Menlo" panose="020B0609030804020204"/>
                <a:ea typeface="Menlo" panose="020B0609030804020204"/>
                <a:cs typeface="Menlo" panose="020B0609030804020204"/>
              </a:endParaRPr>
            </a:p>
            <a:p>
              <a:pPr marL="4960620"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4974590" algn="l" rtl="0" eaLnBrk="0">
                <a:lnSpc>
                  <a:spcPts val="1760"/>
                </a:lnSpc>
                <a:spcBef>
                  <a:spcPts val="1515"/>
                </a:spcBef>
              </a:pPr>
              <a:r>
                <a:rPr sz="1300" kern="0" spc="-20" dirty="0">
                  <a:solidFill>
                    <a:srgbClr val="93A1A1">
                      <a:alpha val="100000"/>
                    </a:srgbClr>
                  </a:solidFill>
                  <a:latin typeface="Menlo" panose="020B0609030804020204"/>
                  <a:ea typeface="Menlo" panose="020B0609030804020204"/>
                  <a:cs typeface="Menlo" panose="020B0609030804020204"/>
                </a:rPr>
                <a:t>.clearfix::af</a:t>
              </a:r>
              <a:r>
                <a:rPr sz="1300" kern="0" spc="-30" dirty="0">
                  <a:solidFill>
                    <a:srgbClr val="93A1A1">
                      <a:alpha val="100000"/>
                    </a:srgbClr>
                  </a:solidFill>
                  <a:latin typeface="Menlo" panose="020B0609030804020204"/>
                  <a:ea typeface="Menlo" panose="020B0609030804020204"/>
                  <a:cs typeface="Menlo" panose="020B0609030804020204"/>
                </a:rPr>
                <a:t>ter </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5149850" algn="l" rtl="0" eaLnBrk="0">
                <a:lnSpc>
                  <a:spcPct val="100000"/>
                </a:lnSpc>
              </a:pPr>
              <a:r>
                <a:rPr sz="1400" kern="0" spc="-80" dirty="0">
                  <a:solidFill>
                    <a:srgbClr val="859900">
                      <a:alpha val="100000"/>
                    </a:srgbClr>
                  </a:solidFill>
                  <a:latin typeface="Menlo" panose="020B0609030804020204"/>
                  <a:ea typeface="Menlo" panose="020B0609030804020204"/>
                  <a:cs typeface="Menlo" panose="020B0609030804020204"/>
                </a:rPr>
                <a:t>clear</a:t>
              </a:r>
              <a:r>
                <a:rPr sz="1400" kern="0" spc="-80" dirty="0">
                  <a:solidFill>
                    <a:srgbClr val="657B83">
                      <a:alpha val="100000"/>
                    </a:srgbClr>
                  </a:solidFill>
                  <a:latin typeface="Menlo" panose="020B0609030804020204"/>
                  <a:ea typeface="Menlo" panose="020B0609030804020204"/>
                  <a:cs typeface="Menlo" panose="020B0609030804020204"/>
                </a:rPr>
                <a:t>:</a:t>
              </a:r>
              <a:r>
                <a:rPr sz="1400" kern="0" spc="10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both;</a:t>
              </a:r>
              <a:endParaRPr sz="1400" dirty="0">
                <a:latin typeface="Menlo" panose="020B0609030804020204"/>
                <a:ea typeface="Menlo" panose="020B0609030804020204"/>
                <a:cs typeface="Menlo" panose="020B0609030804020204"/>
              </a:endParaRPr>
            </a:p>
            <a:p>
              <a:pPr marL="4960620"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p:txBody>
        </p:sp>
      </p:grpSp>
      <p:sp>
        <p:nvSpPr>
          <p:cNvPr id="178" name="rect 17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180" name="textbox 180"/>
          <p:cNvSpPr/>
          <p:nvPr/>
        </p:nvSpPr>
        <p:spPr>
          <a:xfrm>
            <a:off x="-12700" y="5476014"/>
            <a:ext cx="12217400" cy="140779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20204"/>
              <a:ea typeface="Arial" panose="020B0604020202020204"/>
              <a:cs typeface="Arial" panose="020B0604020202020204"/>
            </a:endParaRPr>
          </a:p>
          <a:p>
            <a:pPr marL="824230" algn="l" rtl="0" eaLnBrk="0">
              <a:lnSpc>
                <a:spcPct val="95000"/>
              </a:lnSpc>
            </a:pP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方法四：</a:t>
            </a:r>
            <a:r>
              <a:rPr sz="1500" kern="0" spc="-3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overflow</a:t>
            </a:r>
            <a:endParaRPr sz="1500" dirty="0">
              <a:latin typeface="PingFang SC" panose="020B0400000000000000" charset="-122"/>
              <a:ea typeface="PingFang SC" panose="020B0400000000000000" charset="-122"/>
              <a:cs typeface="PingFang SC" panose="020B0400000000000000" charset="-122"/>
            </a:endParaRPr>
          </a:p>
          <a:p>
            <a:pPr marL="825500" algn="l" rtl="0" eaLnBrk="0">
              <a:lnSpc>
                <a:spcPct val="93000"/>
              </a:lnSpc>
              <a:spcBef>
                <a:spcPts val="1565"/>
              </a:spcBef>
            </a:pPr>
            <a:r>
              <a:rPr sz="1500" kern="0" spc="130" dirty="0">
                <a:solidFill>
                  <a:srgbClr val="C00000">
                    <a:alpha val="100000"/>
                  </a:srgbClr>
                </a:solidFill>
                <a:latin typeface="Arial" panose="020B0604020202020204"/>
                <a:ea typeface="Arial" panose="020B0604020202020204"/>
                <a:cs typeface="Arial" panose="020B0604020202020204"/>
              </a:rPr>
              <a:t>•</a:t>
            </a:r>
            <a:r>
              <a:rPr sz="1500" kern="0" spc="20" dirty="0">
                <a:solidFill>
                  <a:srgbClr val="C00000">
                    <a:alpha val="100000"/>
                  </a:srgbClr>
                </a:solidFill>
                <a:latin typeface="Arial" panose="020B0604020202020204"/>
                <a:ea typeface="Arial" panose="020B0604020202020204"/>
                <a:cs typeface="Arial" panose="020B0604020202020204"/>
              </a:rPr>
              <a:t>    </a:t>
            </a:r>
            <a:r>
              <a:rPr sz="1500" kern="0" spc="130" dirty="0">
                <a:solidFill>
                  <a:srgbClr val="C00000">
                    <a:alpha val="100000"/>
                  </a:srgbClr>
                </a:solidFill>
                <a:latin typeface="PingFang SC" panose="020B0400000000000000" charset="-122"/>
                <a:ea typeface="PingFang SC" panose="020B0400000000000000" charset="-122"/>
                <a:cs typeface="PingFang SC" panose="020B0400000000000000" charset="-122"/>
              </a:rPr>
              <a:t>父</a:t>
            </a:r>
            <a:r>
              <a:rPr sz="1500" kern="0" spc="130" dirty="0">
                <a:solidFill>
                  <a:srgbClr val="262626">
                    <a:alpha val="100000"/>
                  </a:srgbClr>
                </a:solidFill>
                <a:latin typeface="PingFang SC" panose="020B0400000000000000" charset="-122"/>
                <a:ea typeface="PingFang SC" panose="020B0400000000000000" charset="-122"/>
                <a:cs typeface="PingFang SC" panose="020B0400000000000000" charset="-122"/>
              </a:rPr>
              <a:t>元素添加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CSS</a:t>
            </a:r>
            <a:r>
              <a:rPr sz="1500" kern="0" spc="130" dirty="0">
                <a:solidFill>
                  <a:srgbClr val="262626">
                    <a:alpha val="100000"/>
                  </a:srgbClr>
                </a:solidFill>
                <a:latin typeface="PingFang SC" panose="020B0400000000000000" charset="-122"/>
                <a:ea typeface="PingFang SC" panose="020B0400000000000000" charset="-122"/>
                <a:cs typeface="PingFang SC" panose="020B0400000000000000" charset="-122"/>
              </a:rPr>
              <a:t> 属性</a:t>
            </a:r>
            <a:r>
              <a:rPr sz="1500" kern="0" spc="1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overflow</a:t>
            </a:r>
            <a:r>
              <a:rPr sz="1500" kern="0" spc="12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hidden</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42000"/>
              </a:lnSpc>
            </a:pPr>
            <a:endParaRPr sz="1000" dirty="0">
              <a:latin typeface="Arial" panose="020B0604020202020204"/>
              <a:ea typeface="Arial" panose="020B0604020202020204"/>
              <a:cs typeface="Arial" panose="020B0604020202020204"/>
            </a:endParaRPr>
          </a:p>
          <a:p>
            <a:pPr algn="l" rtl="0" eaLnBrk="0">
              <a:lnSpc>
                <a:spcPct val="143000"/>
              </a:lnSpc>
            </a:pPr>
            <a:endParaRPr sz="1000" dirty="0">
              <a:latin typeface="Arial" panose="020B0604020202020204"/>
              <a:ea typeface="Arial" panose="020B0604020202020204"/>
              <a:cs typeface="Arial" panose="020B0604020202020204"/>
            </a:endParaRPr>
          </a:p>
          <a:p>
            <a:pPr algn="l" rtl="0" eaLnBrk="0">
              <a:lnSpc>
                <a:spcPct val="125000"/>
              </a:lnSpc>
            </a:pPr>
            <a:endParaRPr sz="300" dirty="0">
              <a:latin typeface="Arial" panose="020B0604020202020204"/>
              <a:ea typeface="Arial" panose="020B0604020202020204"/>
              <a:cs typeface="Arial" panose="020B0604020202020204"/>
            </a:endParaRPr>
          </a:p>
          <a:p>
            <a:pPr marL="10085705" algn="l" rtl="0" eaLnBrk="0">
              <a:lnSpc>
                <a:spcPct val="88000"/>
              </a:lnSpc>
              <a:spcBef>
                <a:spcPts val="0"/>
              </a:spcBef>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182" name="picture 182"/>
          <p:cNvPicPr>
            <a:picLocks noChangeAspect="1"/>
          </p:cNvPicPr>
          <p:nvPr/>
        </p:nvPicPr>
        <p:blipFill>
          <a:blip r:embed="rId2"/>
          <a:stretch>
            <a:fillRect/>
          </a:stretch>
        </p:blipFill>
        <p:spPr>
          <a:xfrm rot="21600000">
            <a:off x="0" y="6582372"/>
            <a:ext cx="10052114" cy="275627"/>
          </a:xfrm>
          <a:prstGeom prst="rect">
            <a:avLst/>
          </a:prstGeom>
        </p:spPr>
      </p:pic>
      <p:sp>
        <p:nvSpPr>
          <p:cNvPr id="184" name="textbox 184"/>
          <p:cNvSpPr/>
          <p:nvPr/>
        </p:nvSpPr>
        <p:spPr>
          <a:xfrm>
            <a:off x="799345" y="1748821"/>
            <a:ext cx="6332220" cy="65024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ct val="95000"/>
              </a:lnSpc>
            </a:pP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方法一</a:t>
            </a:r>
            <a:r>
              <a:rPr sz="1500" kern="0" spc="-11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：额外标签法</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6000"/>
              </a:lnSpc>
            </a:pPr>
            <a:endParaRPr sz="12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3335" algn="l" rtl="0" eaLnBrk="0">
              <a:lnSpc>
                <a:spcPct val="93000"/>
              </a:lnSpc>
            </a:pPr>
            <a:r>
              <a:rPr sz="1500" kern="0" spc="80" dirty="0">
                <a:solidFill>
                  <a:srgbClr val="262626">
                    <a:alpha val="100000"/>
                  </a:srgbClr>
                </a:solidFill>
                <a:latin typeface="Arial" panose="020B0604020202020204"/>
                <a:ea typeface="Arial" panose="020B0604020202020204"/>
                <a:cs typeface="Arial" panose="020B0604020202020204"/>
              </a:rPr>
              <a:t>•</a:t>
            </a:r>
            <a:r>
              <a:rPr sz="1500" kern="0" spc="10" dirty="0">
                <a:solidFill>
                  <a:srgbClr val="262626">
                    <a:alpha val="100000"/>
                  </a:srgbClr>
                </a:solidFill>
                <a:latin typeface="Arial" panose="020B0604020202020204"/>
                <a:ea typeface="Arial" panose="020B0604020202020204"/>
                <a:cs typeface="Arial" panose="020B0604020202020204"/>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在</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父</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元素</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内容的最后</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添加一个</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块</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级元素</a:t>
            </a:r>
            <a:r>
              <a:rPr sz="1500" kern="0" spc="-2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，设置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CSS</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 属性</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clear</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both</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186" name="table 186"/>
          <p:cNvGraphicFramePr>
            <a:graphicFrameLocks noGrp="1"/>
          </p:cNvGraphicFramePr>
          <p:nvPr/>
        </p:nvGraphicFramePr>
        <p:xfrm>
          <a:off x="832015" y="3425190"/>
          <a:ext cx="2124710" cy="1170304"/>
        </p:xfrm>
        <a:graphic>
          <a:graphicData uri="http://schemas.openxmlformats.org/drawingml/2006/table">
            <a:tbl>
              <a:tblPr>
                <a:solidFill>
                  <a:srgbClr val="FFFFE4"/>
                </a:solidFill>
              </a:tblPr>
              <a:tblGrid>
                <a:gridCol w="2124710"/>
              </a:tblGrid>
              <a:tr h="1170304">
                <a:tc>
                  <a:txBody>
                    <a:bodyPr/>
                    <a:lstStyle/>
                    <a:p>
                      <a:pPr algn="l" rtl="0" eaLnBrk="0">
                        <a:lnSpc>
                          <a:spcPct val="114000"/>
                        </a:lnSpc>
                      </a:pPr>
                      <a:endParaRPr sz="200" dirty="0">
                        <a:latin typeface="Arial" panose="020B0604020202020204"/>
                        <a:ea typeface="Arial" panose="020B0604020202020204"/>
                        <a:cs typeface="Arial" panose="020B0604020202020204"/>
                      </a:endParaRPr>
                    </a:p>
                    <a:p>
                      <a:pPr marL="304165" indent="-175260" algn="l" rtl="0" eaLnBrk="0">
                        <a:lnSpc>
                          <a:spcPct val="104000"/>
                        </a:lnSpc>
                        <a:spcBef>
                          <a:spcPts val="0"/>
                        </a:spcBef>
                      </a:pPr>
                      <a:r>
                        <a:rPr sz="1300" kern="0" spc="-40" dirty="0">
                          <a:solidFill>
                            <a:srgbClr val="93A1A1">
                              <a:alpha val="100000"/>
                            </a:srgbClr>
                          </a:solidFill>
                          <a:latin typeface="Menlo" panose="020B0609030804020204"/>
                          <a:ea typeface="Menlo" panose="020B0609030804020204"/>
                          <a:cs typeface="Menlo" panose="020B0609030804020204"/>
                        </a:rPr>
                        <a:t>.clearfix::after</a:t>
                      </a:r>
                      <a:r>
                        <a:rPr sz="1300" kern="0" spc="90" dirty="0">
                          <a:solidFill>
                            <a:srgbClr val="93A1A1">
                              <a:alpha val="100000"/>
                            </a:srgbClr>
                          </a:solidFill>
                          <a:latin typeface="Menlo" panose="020B0609030804020204"/>
                          <a:ea typeface="Menlo" panose="020B0609030804020204"/>
                          <a:cs typeface="Menlo" panose="020B0609030804020204"/>
                        </a:rPr>
                        <a:t> </a:t>
                      </a:r>
                      <a:r>
                        <a:rPr sz="1300" kern="0" spc="-50" dirty="0">
                          <a:solidFill>
                            <a:srgbClr val="657B83">
                              <a:alpha val="100000"/>
                            </a:srgbClr>
                          </a:solidFill>
                          <a:latin typeface="Menlo" panose="020B0609030804020204"/>
                          <a:ea typeface="Menlo" panose="020B0609030804020204"/>
                          <a:cs typeface="Menlo" panose="020B0609030804020204"/>
                        </a:rPr>
                        <a:t>{</a:t>
                      </a:r>
                      <a:r>
                        <a:rPr sz="1300" kern="0" spc="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859900">
                              <a:alpha val="100000"/>
                            </a:srgbClr>
                          </a:solidFill>
                          <a:latin typeface="Menlo" panose="020B0609030804020204"/>
                          <a:ea typeface="Menlo" panose="020B0609030804020204"/>
                          <a:cs typeface="Menlo" panose="020B0609030804020204"/>
                        </a:rPr>
                        <a:t>content</a:t>
                      </a:r>
                      <a:r>
                        <a:rPr sz="1400" kern="0" spc="-80" dirty="0">
                          <a:solidFill>
                            <a:srgbClr val="657B83">
                              <a:alpha val="100000"/>
                            </a:srgbClr>
                          </a:solidFill>
                          <a:latin typeface="Menlo" panose="020B0609030804020204"/>
                          <a:ea typeface="Menlo" panose="020B0609030804020204"/>
                          <a:cs typeface="Menlo" panose="020B0609030804020204"/>
                        </a:rPr>
                        <a:t>:</a:t>
                      </a:r>
                      <a:r>
                        <a:rPr sz="1400" kern="0" spc="10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2AA198">
                              <a:alpha val="100000"/>
                            </a:srgbClr>
                          </a:solidFill>
                          <a:latin typeface="Menlo" panose="020B0609030804020204"/>
                          <a:ea typeface="Menlo" panose="020B0609030804020204"/>
                          <a:cs typeface="Menlo" panose="020B0609030804020204"/>
                        </a:rPr>
                        <a:t>""</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3530" indent="-3810" algn="l" rtl="0" eaLnBrk="0">
                        <a:lnSpc>
                          <a:spcPct val="106000"/>
                        </a:lnSpc>
                        <a:spcBef>
                          <a:spcPts val="10"/>
                        </a:spcBef>
                      </a:pPr>
                      <a:r>
                        <a:rPr sz="1300" kern="0" spc="-30" dirty="0">
                          <a:solidFill>
                            <a:srgbClr val="859900">
                              <a:alpha val="100000"/>
                            </a:srgbClr>
                          </a:solidFill>
                          <a:latin typeface="Menlo" panose="020B0609030804020204"/>
                          <a:ea typeface="Menlo" panose="020B0609030804020204"/>
                          <a:cs typeface="Menlo" panose="020B0609030804020204"/>
                        </a:rPr>
                        <a:t>display</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8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bloc</a:t>
                      </a:r>
                      <a:r>
                        <a:rPr sz="1300" kern="0" spc="-40" dirty="0">
                          <a:solidFill>
                            <a:srgbClr val="657B83">
                              <a:alpha val="100000"/>
                            </a:srgbClr>
                          </a:solidFill>
                          <a:latin typeface="Menlo" panose="020B0609030804020204"/>
                          <a:ea typeface="Menlo" panose="020B0609030804020204"/>
                          <a:cs typeface="Menlo" panose="020B0609030804020204"/>
                        </a:rPr>
                        <a:t>k;</a:t>
                      </a:r>
                      <a:r>
                        <a:rPr sz="1300" kern="0" spc="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859900">
                              <a:alpha val="100000"/>
                            </a:srgbClr>
                          </a:solidFill>
                          <a:latin typeface="Menlo" panose="020B0609030804020204"/>
                          <a:ea typeface="Menlo" panose="020B0609030804020204"/>
                          <a:cs typeface="Menlo" panose="020B0609030804020204"/>
                        </a:rPr>
                        <a:t>clear</a:t>
                      </a:r>
                      <a:r>
                        <a:rPr sz="1400" kern="0" spc="-80" dirty="0">
                          <a:solidFill>
                            <a:srgbClr val="657B83">
                              <a:alpha val="100000"/>
                            </a:srgbClr>
                          </a:solidFill>
                          <a:latin typeface="Menlo" panose="020B0609030804020204"/>
                          <a:ea typeface="Menlo" panose="020B0609030804020204"/>
                          <a:cs typeface="Menlo" panose="020B0609030804020204"/>
                        </a:rPr>
                        <a:t>:</a:t>
                      </a:r>
                      <a:r>
                        <a:rPr sz="1400" kern="0" spc="10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both;</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188" name="textbox 18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192" name="textbox 192"/>
          <p:cNvSpPr/>
          <p:nvPr/>
        </p:nvSpPr>
        <p:spPr>
          <a:xfrm>
            <a:off x="799345" y="2990881"/>
            <a:ext cx="1837690" cy="24257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2700" algn="l" rtl="0" eaLnBrk="0">
              <a:lnSpc>
                <a:spcPct val="95000"/>
              </a:lnSpc>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方法二：</a:t>
            </a:r>
            <a:r>
              <a:rPr sz="1500" kern="0" spc="-3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单伪元素法</a:t>
            </a:r>
            <a:endParaRPr sz="1500" dirty="0">
              <a:latin typeface="PingFang SC" panose="020B0400000000000000" charset="-122"/>
              <a:ea typeface="PingFang SC" panose="020B0400000000000000" charset="-122"/>
              <a:cs typeface="PingFang SC" panose="020B0400000000000000" charset="-122"/>
            </a:endParaRPr>
          </a:p>
        </p:txBody>
      </p:sp>
      <p:sp>
        <p:nvSpPr>
          <p:cNvPr id="194" name="textbox 194"/>
          <p:cNvSpPr/>
          <p:nvPr/>
        </p:nvSpPr>
        <p:spPr>
          <a:xfrm>
            <a:off x="799044" y="1111187"/>
            <a:ext cx="1028700" cy="30035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0000"/>
              </a:lnSpc>
            </a:pPr>
            <a:r>
              <a:rPr sz="2000" kern="0" spc="-30" dirty="0">
                <a:solidFill>
                  <a:srgbClr val="AD2A26">
                    <a:alpha val="100000"/>
                  </a:srgbClr>
                </a:solidFill>
                <a:latin typeface="PingFang SC" panose="020B0400000000000000" charset="-122"/>
                <a:ea typeface="PingFang SC" panose="020B0400000000000000" charset="-122"/>
                <a:cs typeface="PingFang SC" panose="020B0400000000000000" charset="-122"/>
              </a:rPr>
              <a:t>清除浮动</a:t>
            </a:r>
            <a:endParaRPr sz="2000" dirty="0">
              <a:latin typeface="PingFang SC" panose="020B0400000000000000" charset="-122"/>
              <a:ea typeface="PingFang SC" panose="020B0400000000000000" charset="-122"/>
              <a:cs typeface="PingFang SC" panose="020B0400000000000000" charset="-122"/>
            </a:endParaRPr>
          </a:p>
        </p:txBody>
      </p:sp>
      <p:grpSp>
        <p:nvGrpSpPr>
          <p:cNvPr id="26" name="group 26"/>
          <p:cNvGrpSpPr/>
          <p:nvPr/>
        </p:nvGrpSpPr>
        <p:grpSpPr>
          <a:xfrm rot="21600000">
            <a:off x="2566416" y="719328"/>
            <a:ext cx="9078467" cy="21335"/>
            <a:chOff x="0" y="0"/>
            <a:chExt cx="9078467" cy="21335"/>
          </a:xfrm>
        </p:grpSpPr>
        <p:sp>
          <p:nvSpPr>
            <p:cNvPr id="196" name="path 19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98" name="path 19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00" name="picture 200"/>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textbox 202"/>
          <p:cNvSpPr/>
          <p:nvPr/>
        </p:nvSpPr>
        <p:spPr>
          <a:xfrm>
            <a:off x="794912" y="1742490"/>
            <a:ext cx="7288530" cy="2529205"/>
          </a:xfrm>
          <a:prstGeom prst="rect">
            <a:avLst/>
          </a:prstGeom>
          <a:noFill/>
          <a:ln w="0" cap="flat">
            <a:noFill/>
            <a:prstDash val="solid"/>
            <a:miter lim="0"/>
          </a:ln>
        </p:spPr>
        <p:txBody>
          <a:bodyPr vert="horz" wrap="square" lIns="0" tIns="0" rIns="0" bIns="0"/>
          <a:lstStyle/>
          <a:p>
            <a:pPr algn="l" rtl="0" eaLnBrk="0">
              <a:lnSpc>
                <a:spcPct val="92000"/>
              </a:lnSpc>
            </a:pPr>
            <a:endParaRPr sz="100" dirty="0">
              <a:latin typeface="Arial" panose="020B0604020202020204"/>
              <a:ea typeface="Arial" panose="020B0604020202020204"/>
              <a:cs typeface="Arial" panose="020B0604020202020204"/>
            </a:endParaRPr>
          </a:p>
          <a:p>
            <a:pPr marL="21590" algn="l" rtl="0" eaLnBrk="0">
              <a:lnSpc>
                <a:spcPct val="142000"/>
              </a:lnSpc>
              <a:tabLst>
                <a:tab pos="135255"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浮动属性</a:t>
            </a:r>
            <a:r>
              <a:rPr sz="1500" kern="0" spc="40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float</a:t>
            </a: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left</a:t>
            </a:r>
            <a:r>
              <a:rPr sz="1500" kern="0" spc="3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表示</a:t>
            </a:r>
            <a:r>
              <a:rPr sz="1500" kern="0" spc="230" dirty="0">
                <a:solidFill>
                  <a:srgbClr val="C00000">
                    <a:alpha val="100000"/>
                  </a:srgbClr>
                </a:solidFill>
                <a:latin typeface="PingFang SC" panose="020B0400000000000000" charset="-122"/>
                <a:ea typeface="PingFang SC" panose="020B0400000000000000" charset="-122"/>
                <a:cs typeface="PingFang SC" panose="020B0400000000000000" charset="-122"/>
              </a:rPr>
              <a:t>左</a:t>
            </a:r>
            <a:r>
              <a:rPr sz="1500" kern="0" spc="230" dirty="0">
                <a:solidFill>
                  <a:srgbClr val="262626">
                    <a:alpha val="100000"/>
                  </a:srgbClr>
                </a:solidFill>
                <a:latin typeface="PingFang SC" panose="020B0400000000000000" charset="-122"/>
                <a:ea typeface="PingFang SC" panose="020B0400000000000000" charset="-122"/>
                <a:cs typeface="PingFang SC" panose="020B0400000000000000" charset="-122"/>
              </a:rPr>
              <a:t>浮动</a:t>
            </a:r>
            <a:r>
              <a:rPr sz="1500" kern="0" spc="22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right</a:t>
            </a:r>
            <a:r>
              <a:rPr sz="1500" kern="0" spc="3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220" dirty="0">
                <a:solidFill>
                  <a:srgbClr val="262626">
                    <a:alpha val="100000"/>
                  </a:srgbClr>
                </a:solidFill>
                <a:latin typeface="PingFang SC" panose="020B0400000000000000" charset="-122"/>
                <a:ea typeface="PingFang SC" panose="020B0400000000000000" charset="-122"/>
                <a:cs typeface="PingFang SC" panose="020B0400000000000000" charset="-122"/>
              </a:rPr>
              <a:t>表示</a:t>
            </a:r>
            <a:r>
              <a:rPr sz="1500" kern="0" spc="220" dirty="0">
                <a:solidFill>
                  <a:srgbClr val="C00000">
                    <a:alpha val="100000"/>
                  </a:srgbClr>
                </a:solidFill>
                <a:latin typeface="PingFang SC" panose="020B0400000000000000" charset="-122"/>
                <a:ea typeface="PingFang SC" panose="020B0400000000000000" charset="-122"/>
                <a:cs typeface="PingFang SC" panose="020B0400000000000000" charset="-122"/>
              </a:rPr>
              <a:t>右</a:t>
            </a:r>
            <a:r>
              <a:rPr sz="1500" kern="0" spc="220" dirty="0">
                <a:solidFill>
                  <a:srgbClr val="262626">
                    <a:alpha val="100000"/>
                  </a:srgbClr>
                </a:solidFill>
                <a:latin typeface="PingFang SC" panose="020B0400000000000000" charset="-122"/>
                <a:ea typeface="PingFang SC" panose="020B0400000000000000" charset="-122"/>
                <a:cs typeface="PingFang SC" panose="020B0400000000000000" charset="-122"/>
              </a:rPr>
              <a:t>浮动</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特点</a:t>
            </a:r>
            <a:endParaRPr sz="1500" dirty="0">
              <a:latin typeface="PingFang SC" panose="020B0400000000000000" charset="-122"/>
              <a:ea typeface="PingFang SC" panose="020B0400000000000000" charset="-122"/>
              <a:cs typeface="PingFang SC" panose="020B0400000000000000" charset="-122"/>
            </a:endParaRPr>
          </a:p>
          <a:p>
            <a:pPr marL="24130" algn="l" rtl="0" eaLnBrk="0">
              <a:lnSpc>
                <a:spcPct val="95000"/>
              </a:lnSpc>
              <a:spcBef>
                <a:spcPts val="1235"/>
              </a:spcBef>
            </a:pPr>
            <a:r>
              <a:rPr sz="1100" kern="0" spc="20" dirty="0">
                <a:solidFill>
                  <a:srgbClr val="404040">
                    <a:alpha val="100000"/>
                  </a:srgbClr>
                </a:solidFill>
                <a:latin typeface="PingFang SC" panose="020B0400000000000000" charset="-122"/>
                <a:ea typeface="PingFang SC" panose="020B0400000000000000" charset="-122"/>
                <a:cs typeface="PingFang SC" panose="020B0400000000000000" charset="-122"/>
              </a:rPr>
              <a:t>1.</a:t>
            </a:r>
            <a:r>
              <a:rPr sz="1100" kern="0" spc="70" dirty="0">
                <a:solidFill>
                  <a:srgbClr val="404040">
                    <a:alpha val="100000"/>
                  </a:srgbClr>
                </a:solidFill>
                <a:latin typeface="PingFang SC" panose="020B0400000000000000" charset="-122"/>
                <a:ea typeface="PingFang SC" panose="020B0400000000000000" charset="-122"/>
                <a:cs typeface="PingFang SC" panose="020B0400000000000000" charset="-122"/>
              </a:rPr>
              <a:t>    </a:t>
            </a:r>
            <a:r>
              <a:rPr sz="14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a:t>
            </a:r>
            <a:r>
              <a:rPr sz="1400" kern="0" spc="20" dirty="0">
                <a:solidFill>
                  <a:srgbClr val="C00000">
                    <a:alpha val="100000"/>
                  </a:srgbClr>
                </a:solidFill>
                <a:latin typeface="PingFang SC" panose="020B0400000000000000" charset="-122"/>
                <a:ea typeface="PingFang SC" panose="020B0400000000000000" charset="-122"/>
                <a:cs typeface="PingFang SC" panose="020B0400000000000000" charset="-122"/>
              </a:rPr>
              <a:t>顶</a:t>
            </a:r>
            <a:r>
              <a:rPr sz="14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对齐</a:t>
            </a:r>
            <a:endParaRPr sz="1400" dirty="0">
              <a:latin typeface="PingFang SC" panose="020B0400000000000000" charset="-122"/>
              <a:ea typeface="PingFang SC" panose="020B0400000000000000" charset="-122"/>
              <a:cs typeface="PingFang SC" panose="020B0400000000000000" charset="-122"/>
            </a:endParaRPr>
          </a:p>
          <a:p>
            <a:pPr marL="14605" algn="l" rtl="0" eaLnBrk="0">
              <a:lnSpc>
                <a:spcPct val="95000"/>
              </a:lnSpc>
              <a:spcBef>
                <a:spcPts val="1260"/>
              </a:spcBef>
            </a:pPr>
            <a:r>
              <a:rPr sz="1100" kern="0" spc="10" dirty="0">
                <a:solidFill>
                  <a:srgbClr val="404040">
                    <a:alpha val="100000"/>
                  </a:srgbClr>
                </a:solidFill>
                <a:latin typeface="PingFang SC" panose="020B0400000000000000" charset="-122"/>
                <a:ea typeface="PingFang SC" panose="020B0400000000000000" charset="-122"/>
                <a:cs typeface="PingFang SC" panose="020B0400000000000000" charset="-122"/>
              </a:rPr>
              <a:t>2.</a:t>
            </a:r>
            <a:r>
              <a:rPr sz="1100" kern="0" spc="60" dirty="0">
                <a:solidFill>
                  <a:srgbClr val="404040">
                    <a:alpha val="100000"/>
                  </a:srgbClr>
                </a:solidFill>
                <a:latin typeface="PingFang SC" panose="020B0400000000000000" charset="-122"/>
                <a:ea typeface="PingFang SC" panose="020B0400000000000000" charset="-122"/>
                <a:cs typeface="PingFang SC" panose="020B0400000000000000" charset="-122"/>
              </a:rPr>
              <a:t>    </a:t>
            </a:r>
            <a:r>
              <a:rPr sz="14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浮动后的盒子具备</a:t>
            </a: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行内块</a:t>
            </a:r>
            <a:r>
              <a:rPr sz="14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特点</a:t>
            </a:r>
            <a:endParaRPr sz="1400" dirty="0">
              <a:latin typeface="PingFang SC" panose="020B0400000000000000" charset="-122"/>
              <a:ea typeface="PingFang SC" panose="020B0400000000000000" charset="-122"/>
              <a:cs typeface="PingFang SC" panose="020B0400000000000000" charset="-122"/>
            </a:endParaRPr>
          </a:p>
          <a:p>
            <a:pPr marL="15875" algn="l" rtl="0" eaLnBrk="0">
              <a:lnSpc>
                <a:spcPct val="90000"/>
              </a:lnSpc>
              <a:spcBef>
                <a:spcPts val="1260"/>
              </a:spcBef>
            </a:pPr>
            <a:r>
              <a:rPr sz="1100" kern="0" spc="10" dirty="0">
                <a:solidFill>
                  <a:srgbClr val="404040">
                    <a:alpha val="100000"/>
                  </a:srgbClr>
                </a:solidFill>
                <a:latin typeface="PingFang SC" panose="020B0400000000000000" charset="-122"/>
                <a:ea typeface="PingFang SC" panose="020B0400000000000000" charset="-122"/>
                <a:cs typeface="PingFang SC" panose="020B0400000000000000" charset="-122"/>
              </a:rPr>
              <a:t>3.</a:t>
            </a:r>
            <a:r>
              <a:rPr sz="1100" kern="0" spc="60" dirty="0">
                <a:solidFill>
                  <a:srgbClr val="404040">
                    <a:alpha val="100000"/>
                  </a:srgbClr>
                </a:solidFill>
                <a:latin typeface="PingFang SC" panose="020B0400000000000000" charset="-122"/>
                <a:ea typeface="PingFang SC" panose="020B0400000000000000" charset="-122"/>
                <a:cs typeface="PingFang SC" panose="020B0400000000000000" charset="-122"/>
              </a:rPr>
              <a:t>    </a:t>
            </a:r>
            <a:r>
              <a:rPr sz="14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父级</a:t>
            </a:r>
            <a:r>
              <a:rPr sz="1400" kern="0" spc="10" dirty="0">
                <a:solidFill>
                  <a:srgbClr val="C00000">
                    <a:alpha val="100000"/>
                  </a:srgbClr>
                </a:solidFill>
                <a:latin typeface="PingFang SC" panose="020B0400000000000000" charset="-122"/>
                <a:ea typeface="PingFang SC" panose="020B0400000000000000" charset="-122"/>
                <a:cs typeface="PingFang SC" panose="020B0400000000000000" charset="-122"/>
              </a:rPr>
              <a:t>宽度</a:t>
            </a:r>
            <a:r>
              <a:rPr sz="14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不够，</a:t>
            </a:r>
            <a:r>
              <a:rPr sz="14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浮动的</a:t>
            </a: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子级</a:t>
            </a:r>
            <a:r>
              <a:rPr sz="14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会</a:t>
            </a: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换行</a:t>
            </a:r>
            <a:endParaRPr sz="1400" dirty="0">
              <a:latin typeface="PingFang SC" panose="020B0400000000000000" charset="-122"/>
              <a:ea typeface="PingFang SC" panose="020B0400000000000000" charset="-122"/>
              <a:cs typeface="PingFang SC" panose="020B0400000000000000" charset="-122"/>
            </a:endParaRPr>
          </a:p>
          <a:p>
            <a:pPr marL="12700" algn="l" rtl="0" eaLnBrk="0">
              <a:lnSpc>
                <a:spcPct val="95000"/>
              </a:lnSpc>
              <a:spcBef>
                <a:spcPts val="1340"/>
              </a:spcBef>
            </a:pPr>
            <a:r>
              <a:rPr sz="1100" kern="0" spc="10" dirty="0">
                <a:solidFill>
                  <a:srgbClr val="404040">
                    <a:alpha val="100000"/>
                  </a:srgbClr>
                </a:solidFill>
                <a:latin typeface="PingFang SC" panose="020B0400000000000000" charset="-122"/>
                <a:ea typeface="PingFang SC" panose="020B0400000000000000" charset="-122"/>
                <a:cs typeface="PingFang SC" panose="020B0400000000000000" charset="-122"/>
              </a:rPr>
              <a:t>4.</a:t>
            </a:r>
            <a:r>
              <a:rPr sz="1100" kern="0" spc="60" dirty="0">
                <a:solidFill>
                  <a:srgbClr val="404040">
                    <a:alpha val="100000"/>
                  </a:srgbClr>
                </a:solidFill>
                <a:latin typeface="PingFang SC" panose="020B0400000000000000" charset="-122"/>
                <a:ea typeface="PingFang SC" panose="020B0400000000000000" charset="-122"/>
                <a:cs typeface="PingFang SC" panose="020B0400000000000000" charset="-122"/>
              </a:rPr>
              <a:t>    </a:t>
            </a:r>
            <a:r>
              <a:rPr sz="14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浮动后的盒子</a:t>
            </a:r>
            <a:r>
              <a:rPr sz="1400" kern="0" spc="10" dirty="0">
                <a:solidFill>
                  <a:srgbClr val="C00000">
                    <a:alpha val="100000"/>
                  </a:srgbClr>
                </a:solidFill>
                <a:latin typeface="PingFang SC" panose="020B0400000000000000" charset="-122"/>
                <a:ea typeface="PingFang SC" panose="020B0400000000000000" charset="-122"/>
                <a:cs typeface="PingFang SC" panose="020B0400000000000000" charset="-122"/>
              </a:rPr>
              <a:t>脱标</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7000"/>
              </a:lnSpc>
            </a:pPr>
            <a:endParaRPr sz="1100" dirty="0">
              <a:latin typeface="Arial" panose="020B0604020202020204"/>
              <a:ea typeface="Arial" panose="020B0604020202020204"/>
              <a:cs typeface="Arial" panose="020B0604020202020204"/>
            </a:endParaRPr>
          </a:p>
          <a:p>
            <a:pPr marL="21590" algn="l" rtl="0" eaLnBrk="0">
              <a:lnSpc>
                <a:spcPct val="99000"/>
              </a:lnSpc>
              <a:spcBef>
                <a:spcPts val="5"/>
              </a:spcBef>
              <a:tabLst>
                <a:tab pos="135255"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清除浮动：</a:t>
            </a:r>
            <a:r>
              <a:rPr sz="15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子级浮动，</a:t>
            </a:r>
            <a:r>
              <a:rPr sz="1500" kern="0" spc="-3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父级没有高度</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子级</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无法</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撑开</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父级高度</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影响布局效果</a:t>
            </a:r>
            <a:endParaRPr sz="1500" dirty="0">
              <a:latin typeface="PingFang SC" panose="020B0400000000000000" charset="-122"/>
              <a:ea typeface="PingFang SC" panose="020B0400000000000000" charset="-122"/>
              <a:cs typeface="PingFang SC" panose="020B0400000000000000" charset="-122"/>
            </a:endParaRPr>
          </a:p>
        </p:txBody>
      </p:sp>
      <p:pic>
        <p:nvPicPr>
          <p:cNvPr id="204" name="picture 204"/>
          <p:cNvPicPr>
            <a:picLocks noChangeAspect="1"/>
          </p:cNvPicPr>
          <p:nvPr/>
        </p:nvPicPr>
        <p:blipFill>
          <a:blip r:embed="rId1"/>
          <a:stretch>
            <a:fillRect/>
          </a:stretch>
        </p:blipFill>
        <p:spPr>
          <a:xfrm rot="21600000">
            <a:off x="816777" y="4053041"/>
            <a:ext cx="113920" cy="190670"/>
          </a:xfrm>
          <a:prstGeom prst="rect">
            <a:avLst/>
          </a:prstGeom>
        </p:spPr>
      </p:pic>
      <p:pic>
        <p:nvPicPr>
          <p:cNvPr id="206" name="picture 206"/>
          <p:cNvPicPr>
            <a:picLocks noChangeAspect="1"/>
          </p:cNvPicPr>
          <p:nvPr/>
        </p:nvPicPr>
        <p:blipFill>
          <a:blip r:embed="rId1"/>
          <a:stretch>
            <a:fillRect/>
          </a:stretch>
        </p:blipFill>
        <p:spPr>
          <a:xfrm rot="21600000">
            <a:off x="816777" y="2188681"/>
            <a:ext cx="113920" cy="190670"/>
          </a:xfrm>
          <a:prstGeom prst="rect">
            <a:avLst/>
          </a:prstGeom>
        </p:spPr>
      </p:pic>
      <p:pic>
        <p:nvPicPr>
          <p:cNvPr id="208" name="picture 208"/>
          <p:cNvPicPr>
            <a:picLocks noChangeAspect="1"/>
          </p:cNvPicPr>
          <p:nvPr/>
        </p:nvPicPr>
        <p:blipFill>
          <a:blip r:embed="rId1"/>
          <a:stretch>
            <a:fillRect/>
          </a:stretch>
        </p:blipFill>
        <p:spPr>
          <a:xfrm rot="21600000">
            <a:off x="816777" y="1774661"/>
            <a:ext cx="113920" cy="190670"/>
          </a:xfrm>
          <a:prstGeom prst="rect">
            <a:avLst/>
          </a:prstGeom>
        </p:spPr>
      </p:pic>
      <p:sp>
        <p:nvSpPr>
          <p:cNvPr id="210" name="rect 21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212" name="textbox 21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214" name="picture 214"/>
          <p:cNvPicPr>
            <a:picLocks noChangeAspect="1"/>
          </p:cNvPicPr>
          <p:nvPr/>
        </p:nvPicPr>
        <p:blipFill>
          <a:blip r:embed="rId2"/>
          <a:stretch>
            <a:fillRect/>
          </a:stretch>
        </p:blipFill>
        <p:spPr>
          <a:xfrm rot="21600000">
            <a:off x="0" y="6582372"/>
            <a:ext cx="10052114" cy="275627"/>
          </a:xfrm>
          <a:prstGeom prst="rect">
            <a:avLst/>
          </a:prstGeom>
        </p:spPr>
      </p:pic>
      <p:pic>
        <p:nvPicPr>
          <p:cNvPr id="216" name="picture 216"/>
          <p:cNvPicPr>
            <a:picLocks noChangeAspect="1"/>
          </p:cNvPicPr>
          <p:nvPr/>
        </p:nvPicPr>
        <p:blipFill>
          <a:blip r:embed="rId3"/>
          <a:stretch>
            <a:fillRect/>
          </a:stretch>
        </p:blipFill>
        <p:spPr>
          <a:xfrm rot="21600000">
            <a:off x="4961914" y="4488685"/>
            <a:ext cx="4851886" cy="2369314"/>
          </a:xfrm>
          <a:prstGeom prst="rect">
            <a:avLst/>
          </a:prstGeom>
        </p:spPr>
      </p:pic>
      <p:sp>
        <p:nvSpPr>
          <p:cNvPr id="218" name="textbox 21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220" name="textbox 220"/>
          <p:cNvSpPr/>
          <p:nvPr/>
        </p:nvSpPr>
        <p:spPr>
          <a:xfrm>
            <a:off x="804077" y="4413708"/>
            <a:ext cx="4028440" cy="64516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5240" algn="l" rtl="0" eaLnBrk="0">
              <a:lnSpc>
                <a:spcPct val="95000"/>
              </a:lnSpc>
            </a:pPr>
            <a:r>
              <a:rPr sz="1100" kern="0" spc="30" dirty="0">
                <a:solidFill>
                  <a:srgbClr val="404040">
                    <a:alpha val="100000"/>
                  </a:srgbClr>
                </a:solidFill>
                <a:latin typeface="PingFang SC" panose="020B0400000000000000" charset="-122"/>
                <a:ea typeface="PingFang SC" panose="020B0400000000000000" charset="-122"/>
                <a:cs typeface="PingFang SC" panose="020B0400000000000000" charset="-122"/>
              </a:rPr>
              <a:t>1.    </a:t>
            </a:r>
            <a:r>
              <a:rPr sz="1400" kern="0" spc="30" dirty="0">
                <a:solidFill>
                  <a:srgbClr val="262626">
                    <a:alpha val="100000"/>
                  </a:srgbClr>
                </a:solidFill>
                <a:latin typeface="PingFang SC" panose="020B0400000000000000" charset="-122"/>
                <a:ea typeface="PingFang SC" panose="020B0400000000000000" charset="-122"/>
                <a:cs typeface="PingFang SC" panose="020B0400000000000000" charset="-122"/>
              </a:rPr>
              <a:t>双伪元素法</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8000"/>
              </a:lnSpc>
            </a:pPr>
            <a:endParaRPr sz="1100" dirty="0">
              <a:latin typeface="Arial" panose="020B0604020202020204"/>
              <a:ea typeface="Arial" panose="020B0604020202020204"/>
              <a:cs typeface="Arial" panose="020B0604020202020204"/>
            </a:endParaRPr>
          </a:p>
          <a:p>
            <a:pPr marL="12700" algn="l" rtl="0" eaLnBrk="0">
              <a:lnSpc>
                <a:spcPts val="1855"/>
              </a:lnSpc>
              <a:spcBef>
                <a:spcPts val="0"/>
              </a:spcBef>
              <a:tabLst>
                <a:tab pos="126365"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拓展：</a:t>
            </a:r>
            <a:r>
              <a:rPr sz="15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浮动本质作用是实现</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图文混排</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效果</a:t>
            </a:r>
            <a:endParaRPr sz="1500" dirty="0">
              <a:latin typeface="PingFang SC" panose="020B0400000000000000" charset="-122"/>
              <a:ea typeface="PingFang SC" panose="020B0400000000000000" charset="-122"/>
              <a:cs typeface="PingFang SC" panose="020B0400000000000000" charset="-122"/>
            </a:endParaRPr>
          </a:p>
        </p:txBody>
      </p:sp>
      <p:pic>
        <p:nvPicPr>
          <p:cNvPr id="222" name="picture 222"/>
          <p:cNvPicPr>
            <a:picLocks noChangeAspect="1"/>
          </p:cNvPicPr>
          <p:nvPr/>
        </p:nvPicPr>
        <p:blipFill>
          <a:blip r:embed="rId4"/>
          <a:stretch>
            <a:fillRect/>
          </a:stretch>
        </p:blipFill>
        <p:spPr>
          <a:xfrm rot="21600000">
            <a:off x="816777" y="4829646"/>
            <a:ext cx="113920" cy="190670"/>
          </a:xfrm>
          <a:prstGeom prst="rect">
            <a:avLst/>
          </a:prstGeom>
        </p:spPr>
      </p:pic>
      <p:sp>
        <p:nvSpPr>
          <p:cNvPr id="226" name="textbox 226"/>
          <p:cNvSpPr/>
          <p:nvPr/>
        </p:nvSpPr>
        <p:spPr>
          <a:xfrm>
            <a:off x="798789" y="1108017"/>
            <a:ext cx="1285875" cy="301625"/>
          </a:xfrm>
          <a:prstGeom prst="rect">
            <a:avLst/>
          </a:prstGeom>
          <a:noFill/>
          <a:ln w="0" cap="flat">
            <a:noFill/>
            <a:prstDash val="solid"/>
            <a:miter lim="0"/>
          </a:ln>
        </p:spPr>
        <p:txBody>
          <a:bodyPr vert="horz" wrap="square" lIns="0" tIns="0" rIns="0" bIns="0"/>
          <a:lstStyle/>
          <a:p>
            <a:pPr algn="l" rtl="0" eaLnBrk="0">
              <a:lnSpc>
                <a:spcPct val="89000"/>
              </a:lnSpc>
            </a:pPr>
            <a:endParaRPr sz="100" dirty="0">
              <a:latin typeface="Arial" panose="020B0604020202020204"/>
              <a:ea typeface="Arial" panose="020B0604020202020204"/>
              <a:cs typeface="Arial" panose="020B0604020202020204"/>
            </a:endParaRPr>
          </a:p>
          <a:p>
            <a:pPr marL="12700" algn="l" rtl="0" eaLnBrk="0">
              <a:lnSpc>
                <a:spcPct val="95000"/>
              </a:lnSpc>
            </a:pPr>
            <a:r>
              <a:rPr sz="1900" kern="0" spc="-80" dirty="0">
                <a:solidFill>
                  <a:srgbClr val="AD2A26">
                    <a:alpha val="100000"/>
                  </a:srgbClr>
                </a:solidFill>
                <a:latin typeface="PingFang SC" panose="020B0400000000000000" charset="-122"/>
                <a:ea typeface="PingFang SC" panose="020B0400000000000000" charset="-122"/>
                <a:cs typeface="PingFang SC" panose="020B0400000000000000" charset="-122"/>
              </a:rPr>
              <a:t>浮动 – 总结</a:t>
            </a:r>
            <a:endParaRPr sz="1900" dirty="0">
              <a:latin typeface="PingFang SC" panose="020B0400000000000000" charset="-122"/>
              <a:ea typeface="PingFang SC" panose="020B0400000000000000" charset="-122"/>
              <a:cs typeface="PingFang SC" panose="020B0400000000000000" charset="-122"/>
            </a:endParaRPr>
          </a:p>
        </p:txBody>
      </p:sp>
      <p:grpSp>
        <p:nvGrpSpPr>
          <p:cNvPr id="28" name="group 28"/>
          <p:cNvGrpSpPr/>
          <p:nvPr/>
        </p:nvGrpSpPr>
        <p:grpSpPr>
          <a:xfrm rot="21600000">
            <a:off x="2566416" y="719328"/>
            <a:ext cx="9078467" cy="21335"/>
            <a:chOff x="0" y="0"/>
            <a:chExt cx="9078467" cy="21335"/>
          </a:xfrm>
        </p:grpSpPr>
        <p:sp>
          <p:nvSpPr>
            <p:cNvPr id="228" name="path 22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30" name="path 23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32" name="picture 232"/>
          <p:cNvPicPr>
            <a:picLocks noChangeAspect="1"/>
          </p:cNvPicPr>
          <p:nvPr/>
        </p:nvPicPr>
        <p:blipFill>
          <a:blip r:embed="rId5"/>
          <a:stretch>
            <a:fillRect/>
          </a:stretch>
        </p:blipFill>
        <p:spPr>
          <a:xfrm rot="21600000">
            <a:off x="0" y="0"/>
            <a:ext cx="172212" cy="10347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 name="table 612"/>
          <p:cNvGraphicFramePr>
            <a:graphicFrameLocks noGrp="1"/>
          </p:cNvGraphicFramePr>
          <p:nvPr/>
        </p:nvGraphicFramePr>
        <p:xfrm>
          <a:off x="-1" y="278471"/>
          <a:ext cx="11644630" cy="452946"/>
        </p:xfrm>
        <a:graphic>
          <a:graphicData uri="http://schemas.openxmlformats.org/drawingml/2006/table">
            <a:tbl>
              <a:tblPr/>
              <a:tblGrid>
                <a:gridCol w="2451735"/>
                <a:gridCol w="9192895"/>
              </a:tblGrid>
              <a:tr h="39370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614" name="rect 61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618" name="picture 618"/>
          <p:cNvPicPr>
            <a:picLocks noChangeAspect="1"/>
          </p:cNvPicPr>
          <p:nvPr/>
        </p:nvPicPr>
        <p:blipFill>
          <a:blip r:embed="rId1"/>
          <a:stretch>
            <a:fillRect/>
          </a:stretch>
        </p:blipFill>
        <p:spPr>
          <a:xfrm rot="21600000">
            <a:off x="0" y="6582372"/>
            <a:ext cx="10052114" cy="275627"/>
          </a:xfrm>
          <a:prstGeom prst="rect">
            <a:avLst/>
          </a:prstGeom>
        </p:spPr>
      </p:pic>
      <p:grpSp>
        <p:nvGrpSpPr>
          <p:cNvPr id="62" name="group 62"/>
          <p:cNvGrpSpPr/>
          <p:nvPr/>
        </p:nvGrpSpPr>
        <p:grpSpPr>
          <a:xfrm rot="21600000">
            <a:off x="3596640" y="2337816"/>
            <a:ext cx="1411223" cy="1319783"/>
            <a:chOff x="0" y="0"/>
            <a:chExt cx="1411223" cy="1319783"/>
          </a:xfrm>
        </p:grpSpPr>
        <p:grpSp>
          <p:nvGrpSpPr>
            <p:cNvPr id="64" name="group 64"/>
            <p:cNvGrpSpPr/>
            <p:nvPr/>
          </p:nvGrpSpPr>
          <p:grpSpPr>
            <a:xfrm rot="21600000">
              <a:off x="0" y="0"/>
              <a:ext cx="1411223" cy="1319783"/>
              <a:chOff x="0" y="0"/>
              <a:chExt cx="1411223" cy="1319783"/>
            </a:xfrm>
          </p:grpSpPr>
          <p:sp>
            <p:nvSpPr>
              <p:cNvPr id="620" name="path 620"/>
              <p:cNvSpPr/>
              <p:nvPr/>
            </p:nvSpPr>
            <p:spPr>
              <a:xfrm>
                <a:off x="274319" y="0"/>
                <a:ext cx="1136903" cy="1319783"/>
              </a:xfrm>
              <a:custGeom>
                <a:avLst/>
                <a:gdLst/>
                <a:ahLst/>
                <a:cxnLst/>
                <a:rect l="0" t="0" r="0" b="0"/>
                <a:pathLst>
                  <a:path w="1790" h="2078">
                    <a:moveTo>
                      <a:pt x="895" y="0"/>
                    </a:moveTo>
                    <a:lnTo>
                      <a:pt x="1790" y="448"/>
                    </a:lnTo>
                    <a:lnTo>
                      <a:pt x="1790" y="1629"/>
                    </a:lnTo>
                    <a:lnTo>
                      <a:pt x="895" y="2078"/>
                    </a:lnTo>
                    <a:lnTo>
                      <a:pt x="0" y="1629"/>
                    </a:lnTo>
                    <a:lnTo>
                      <a:pt x="0" y="448"/>
                    </a:lnTo>
                    <a:lnTo>
                      <a:pt x="895" y="0"/>
                    </a:lnTo>
                  </a:path>
                </a:pathLst>
              </a:custGeom>
              <a:solidFill>
                <a:srgbClr val="AD2B26">
                  <a:alpha val="100000"/>
                </a:srgbClr>
              </a:solidFill>
              <a:ln w="0" cap="flat">
                <a:noFill/>
                <a:prstDash val="solid"/>
                <a:miter lim="0"/>
              </a:ln>
            </p:spPr>
            <p:txBody>
              <a:bodyPr rtlCol="0"/>
              <a:lstStyle/>
              <a:p>
                <a:pPr algn="ctr"/>
                <a:endParaRPr lang="zh-CN" altLang="en-US"/>
              </a:p>
            </p:txBody>
          </p:sp>
          <p:sp>
            <p:nvSpPr>
              <p:cNvPr id="622" name="path 622"/>
              <p:cNvSpPr/>
              <p:nvPr/>
            </p:nvSpPr>
            <p:spPr>
              <a:xfrm>
                <a:off x="0" y="890015"/>
                <a:ext cx="370331" cy="429767"/>
              </a:xfrm>
              <a:custGeom>
                <a:avLst/>
                <a:gdLst/>
                <a:ahLst/>
                <a:cxnLst/>
                <a:rect l="0" t="0" r="0" b="0"/>
                <a:pathLst>
                  <a:path w="583" h="676">
                    <a:moveTo>
                      <a:pt x="290" y="0"/>
                    </a:moveTo>
                    <a:lnTo>
                      <a:pt x="583" y="146"/>
                    </a:lnTo>
                    <a:lnTo>
                      <a:pt x="583" y="530"/>
                    </a:lnTo>
                    <a:lnTo>
                      <a:pt x="290" y="676"/>
                    </a:lnTo>
                    <a:lnTo>
                      <a:pt x="0" y="530"/>
                    </a:lnTo>
                    <a:lnTo>
                      <a:pt x="0" y="146"/>
                    </a:lnTo>
                    <a:lnTo>
                      <a:pt x="290" y="0"/>
                    </a:lnTo>
                  </a:path>
                </a:pathLst>
              </a:custGeom>
              <a:solidFill>
                <a:srgbClr val="D9D9D9">
                  <a:alpha val="100000"/>
                </a:srgbClr>
              </a:solidFill>
              <a:ln w="0" cap="flat">
                <a:noFill/>
                <a:prstDash val="solid"/>
                <a:miter lim="0"/>
              </a:ln>
            </p:spPr>
            <p:txBody>
              <a:bodyPr rtlCol="0"/>
              <a:lstStyle/>
              <a:p>
                <a:pPr algn="ctr"/>
                <a:endParaRPr lang="zh-CN" altLang="en-US"/>
              </a:p>
            </p:txBody>
          </p:sp>
        </p:grpSp>
        <p:sp>
          <p:nvSpPr>
            <p:cNvPr id="624" name="textbox 624"/>
            <p:cNvSpPr/>
            <p:nvPr/>
          </p:nvSpPr>
          <p:spPr>
            <a:xfrm>
              <a:off x="-12700" y="-12700"/>
              <a:ext cx="1437005" cy="1457325"/>
            </a:xfrm>
            <a:prstGeom prst="rect">
              <a:avLst/>
            </a:prstGeom>
            <a:noFill/>
            <a:ln w="0" cap="flat">
              <a:noFill/>
              <a:prstDash val="solid"/>
              <a:miter lim="0"/>
            </a:ln>
          </p:spPr>
          <p:txBody>
            <a:bodyPr vert="horz" wrap="square" lIns="0" tIns="0" rIns="0" bIns="0"/>
            <a:lstStyle/>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756285" algn="l" rtl="0" eaLnBrk="0">
                <a:lnSpc>
                  <a:spcPct val="78000"/>
                </a:lnSpc>
              </a:pPr>
              <a:r>
                <a:rPr lang="en-US" sz="3900" b="1" kern="0" spc="-30" dirty="0">
                  <a:solidFill>
                    <a:srgbClr val="FFFFFF">
                      <a:alpha val="100000"/>
                    </a:srgbClr>
                  </a:solidFill>
                  <a:latin typeface="PingFang SC" panose="020B0400000000000000" charset="-122"/>
                  <a:ea typeface="PingFang SC" panose="020B0400000000000000" charset="-122"/>
                  <a:cs typeface="PingFang SC" panose="020B0400000000000000" charset="-122"/>
                </a:rPr>
                <a:t>3</a:t>
              </a:r>
              <a:endParaRPr sz="3900" dirty="0">
                <a:latin typeface="PingFang SC" panose="020B0400000000000000" charset="-122"/>
                <a:ea typeface="PingFang SC" panose="020B0400000000000000" charset="-122"/>
                <a:cs typeface="PingFang SC" panose="020B0400000000000000" charset="-122"/>
              </a:endParaRPr>
            </a:p>
          </p:txBody>
        </p:sp>
      </p:grpSp>
      <p:sp>
        <p:nvSpPr>
          <p:cNvPr id="628" name="textbox 628"/>
          <p:cNvSpPr/>
          <p:nvPr/>
        </p:nvSpPr>
        <p:spPr>
          <a:xfrm>
            <a:off x="5331899" y="2833129"/>
            <a:ext cx="1631315" cy="48831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95000"/>
              </a:lnSpc>
            </a:pPr>
            <a:r>
              <a:rPr lang="en-US" altLang="zh-CN" sz="32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position</a:t>
            </a:r>
            <a:endParaRPr sz="3200" dirty="0">
              <a:latin typeface="PingFang SC" panose="020B0400000000000000" charset="-122"/>
              <a:ea typeface="PingFang SC" panose="020B0400000000000000" charset="-122"/>
              <a:cs typeface="PingFang SC" panose="020B0400000000000000" charset="-122"/>
            </a:endParaRPr>
          </a:p>
        </p:txBody>
      </p:sp>
      <p:grpSp>
        <p:nvGrpSpPr>
          <p:cNvPr id="66" name="group 66"/>
          <p:cNvGrpSpPr/>
          <p:nvPr/>
        </p:nvGrpSpPr>
        <p:grpSpPr>
          <a:xfrm rot="21600000">
            <a:off x="2566416" y="719328"/>
            <a:ext cx="9078467" cy="21335"/>
            <a:chOff x="0" y="0"/>
            <a:chExt cx="9078467" cy="21335"/>
          </a:xfrm>
        </p:grpSpPr>
        <p:sp>
          <p:nvSpPr>
            <p:cNvPr id="630" name="path 63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632" name="path 63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634" name="picture 634"/>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60"/>
          <p:cNvPicPr>
            <a:picLocks noChangeAspect="1"/>
          </p:cNvPicPr>
          <p:nvPr/>
        </p:nvPicPr>
        <p:blipFill>
          <a:blip r:embed="rId1"/>
          <a:stretch>
            <a:fillRect/>
          </a:stretch>
        </p:blipFill>
        <p:spPr>
          <a:xfrm rot="21600000">
            <a:off x="4399788" y="1002791"/>
            <a:ext cx="7664196" cy="5138928"/>
          </a:xfrm>
          <a:prstGeom prst="rect">
            <a:avLst/>
          </a:prstGeom>
        </p:spPr>
      </p:pic>
      <p:sp>
        <p:nvSpPr>
          <p:cNvPr id="62" name="textbox 62"/>
          <p:cNvSpPr/>
          <p:nvPr/>
        </p:nvSpPr>
        <p:spPr>
          <a:xfrm>
            <a:off x="793673" y="1109150"/>
            <a:ext cx="3469004" cy="4181475"/>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7145" algn="l" rtl="0" eaLnBrk="0">
              <a:lnSpc>
                <a:spcPct val="88000"/>
              </a:lnSpc>
            </a:pPr>
            <a:r>
              <a:rPr sz="20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定位</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03000"/>
              </a:lnSpc>
            </a:pPr>
            <a:endParaRPr sz="1000" dirty="0">
              <a:latin typeface="Arial" panose="020B0604020202020204"/>
              <a:ea typeface="Arial" panose="020B0604020202020204"/>
              <a:cs typeface="Arial" panose="020B0604020202020204"/>
            </a:endParaRPr>
          </a:p>
          <a:p>
            <a:pPr marL="12700" algn="l" rtl="0" eaLnBrk="0">
              <a:lnSpc>
                <a:spcPct val="88000"/>
              </a:lnSpc>
              <a:spcBef>
                <a:spcPts val="455"/>
              </a:spcBef>
            </a:pP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作用</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：灵活的</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改变</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盒子在网页中的</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位置</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6000"/>
              </a:lnSpc>
            </a:pPr>
            <a:endParaRPr sz="1000" dirty="0">
              <a:latin typeface="Arial" panose="020B0604020202020204"/>
              <a:ea typeface="Arial" panose="020B0604020202020204"/>
              <a:cs typeface="Arial" panose="020B0604020202020204"/>
            </a:endParaRPr>
          </a:p>
          <a:p>
            <a:pPr marL="21590" algn="l" rtl="0" eaLnBrk="0">
              <a:lnSpc>
                <a:spcPct val="87000"/>
              </a:lnSpc>
              <a:spcBef>
                <a:spcPts val="450"/>
              </a:spcBef>
            </a:pPr>
            <a:r>
              <a:rPr sz="1500" kern="0" spc="10" dirty="0">
                <a:solidFill>
                  <a:srgbClr val="262626">
                    <a:alpha val="100000"/>
                  </a:srgbClr>
                </a:solidFill>
                <a:latin typeface="微软雅黑" panose="020B0503020204020204" charset="-122"/>
                <a:ea typeface="微软雅黑" panose="020B0503020204020204" charset="-122"/>
                <a:cs typeface="微软雅黑" panose="020B0503020204020204" charset="-122"/>
              </a:rPr>
              <a:t>实现：</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marL="28575" algn="l" rtl="0" eaLnBrk="0">
              <a:lnSpc>
                <a:spcPct val="100000"/>
              </a:lnSpc>
              <a:spcBef>
                <a:spcPts val="450"/>
              </a:spcBef>
            </a:pPr>
            <a:r>
              <a:rPr sz="1500" kern="0" spc="70" dirty="0">
                <a:solidFill>
                  <a:srgbClr val="AD2B26">
                    <a:alpha val="100000"/>
                  </a:srgbClr>
                </a:solidFill>
                <a:latin typeface="微软雅黑" panose="020B0503020204020204" charset="-122"/>
                <a:ea typeface="微软雅黑" panose="020B0503020204020204" charset="-122"/>
                <a:cs typeface="微软雅黑" panose="020B0503020204020204" charset="-122"/>
              </a:rPr>
              <a:t>1.</a:t>
            </a:r>
            <a:r>
              <a:rPr sz="1500" kern="0" spc="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AD2B26">
                    <a:alpha val="100000"/>
                  </a:srgbClr>
                </a:solidFill>
                <a:latin typeface="微软雅黑" panose="020B0503020204020204" charset="-122"/>
                <a:ea typeface="微软雅黑" panose="020B0503020204020204" charset="-122"/>
                <a:cs typeface="微软雅黑" panose="020B0503020204020204" charset="-122"/>
              </a:rPr>
              <a:t>定位模式：</a:t>
            </a:r>
            <a:r>
              <a:rPr sz="1500" kern="0" spc="-25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0" dirty="0">
                <a:solidFill>
                  <a:srgbClr val="AD2B26">
                    <a:alpha val="100000"/>
                  </a:srgbClr>
                </a:solidFill>
                <a:latin typeface="微软雅黑" panose="020B0503020204020204" charset="-122"/>
                <a:ea typeface="微软雅黑" panose="020B0503020204020204" charset="-122"/>
                <a:cs typeface="微软雅黑" panose="020B0503020204020204" charset="-122"/>
              </a:rPr>
              <a:t>position</a:t>
            </a:r>
            <a:endParaRPr sz="1500" dirty="0">
              <a:latin typeface="微软雅黑" panose="020B0503020204020204" charset="-122"/>
              <a:ea typeface="微软雅黑" panose="020B0503020204020204" charset="-122"/>
              <a:cs typeface="微软雅黑" panose="020B0503020204020204" charset="-122"/>
            </a:endParaRPr>
          </a:p>
          <a:p>
            <a:pPr marL="19685" algn="l" rtl="0" eaLnBrk="0">
              <a:lnSpc>
                <a:spcPct val="88000"/>
              </a:lnSpc>
              <a:spcBef>
                <a:spcPts val="1440"/>
              </a:spcBef>
            </a:pPr>
            <a:r>
              <a:rPr sz="1500" kern="0" spc="70" dirty="0">
                <a:solidFill>
                  <a:srgbClr val="AD2B26">
                    <a:alpha val="100000"/>
                  </a:srgbClr>
                </a:solidFill>
                <a:latin typeface="微软雅黑" panose="020B0503020204020204" charset="-122"/>
                <a:ea typeface="微软雅黑" panose="020B0503020204020204" charset="-122"/>
                <a:cs typeface="微软雅黑" panose="020B0503020204020204" charset="-122"/>
              </a:rPr>
              <a:t>2.</a:t>
            </a:r>
            <a:r>
              <a:rPr sz="1500" kern="0" spc="1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AD2B26">
                    <a:alpha val="100000"/>
                  </a:srgbClr>
                </a:solidFill>
                <a:latin typeface="微软雅黑" panose="020B0503020204020204" charset="-122"/>
                <a:ea typeface="微软雅黑" panose="020B0503020204020204" charset="-122"/>
                <a:cs typeface="微软雅黑" panose="020B0503020204020204" charset="-122"/>
              </a:rPr>
              <a:t>边偏移：</a:t>
            </a:r>
            <a:r>
              <a:rPr sz="1500" kern="0" spc="-35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AD2B26">
                    <a:alpha val="100000"/>
                  </a:srgbClr>
                </a:solidFill>
                <a:latin typeface="微软雅黑" panose="020B0503020204020204" charset="-122"/>
                <a:ea typeface="微软雅黑" panose="020B0503020204020204" charset="-122"/>
                <a:cs typeface="微软雅黑" panose="020B0503020204020204" charset="-122"/>
              </a:rPr>
              <a:t>设置盒子的位置</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10000"/>
              </a:lnSpc>
            </a:pPr>
            <a:endParaRPr sz="1000" dirty="0">
              <a:latin typeface="Arial" panose="020B0604020202020204"/>
              <a:ea typeface="Arial" panose="020B0604020202020204"/>
              <a:cs typeface="Arial" panose="020B0604020202020204"/>
            </a:endParaRPr>
          </a:p>
          <a:p>
            <a:pPr marL="19050" algn="l" rtl="0" eaLnBrk="0">
              <a:lnSpc>
                <a:spcPct val="86000"/>
              </a:lnSpc>
              <a:spcBef>
                <a:spcPts val="455"/>
              </a:spcBef>
            </a:pPr>
            <a:r>
              <a:rPr sz="1500" kern="0" spc="-10" dirty="0">
                <a:solidFill>
                  <a:srgbClr val="000000">
                    <a:alpha val="100000"/>
                  </a:srgbClr>
                </a:solidFill>
                <a:latin typeface="Arial" panose="020B0604020202020204"/>
                <a:ea typeface="Arial" panose="020B0604020202020204"/>
                <a:cs typeface="Arial" panose="020B0604020202020204"/>
              </a:rPr>
              <a:t>•</a:t>
            </a:r>
            <a:r>
              <a:rPr sz="1500" kern="0" spc="40" dirty="0">
                <a:solidFill>
                  <a:srgbClr val="000000">
                    <a:alpha val="100000"/>
                  </a:srgbClr>
                </a:solidFill>
                <a:latin typeface="Arial" panose="020B0604020202020204"/>
                <a:ea typeface="Arial" panose="020B0604020202020204"/>
                <a:cs typeface="Arial" panose="020B0604020202020204"/>
              </a:rPr>
              <a:t>    </a:t>
            </a:r>
            <a:r>
              <a:rPr sz="1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left</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6000"/>
              </a:lnSpc>
            </a:pPr>
            <a:endParaRPr sz="1000" dirty="0">
              <a:latin typeface="Arial" panose="020B0604020202020204"/>
              <a:ea typeface="Arial" panose="020B0604020202020204"/>
              <a:cs typeface="Arial" panose="020B0604020202020204"/>
            </a:endParaRPr>
          </a:p>
          <a:p>
            <a:pPr marL="19050" algn="l" rtl="0" eaLnBrk="0">
              <a:lnSpc>
                <a:spcPct val="100000"/>
              </a:lnSpc>
              <a:spcBef>
                <a:spcPts val="455"/>
              </a:spcBef>
            </a:pPr>
            <a:r>
              <a:rPr sz="1500" kern="0" spc="-10" dirty="0">
                <a:solidFill>
                  <a:srgbClr val="000000">
                    <a:alpha val="100000"/>
                  </a:srgbClr>
                </a:solidFill>
                <a:latin typeface="Arial" panose="020B0604020202020204"/>
                <a:ea typeface="Arial" panose="020B0604020202020204"/>
                <a:cs typeface="Arial" panose="020B0604020202020204"/>
              </a:rPr>
              <a:t>•</a:t>
            </a:r>
            <a:r>
              <a:rPr sz="1500" kern="0" spc="50" dirty="0">
                <a:solidFill>
                  <a:srgbClr val="000000">
                    <a:alpha val="100000"/>
                  </a:srgbClr>
                </a:solidFill>
                <a:latin typeface="Arial" panose="020B0604020202020204"/>
                <a:ea typeface="Arial" panose="020B0604020202020204"/>
                <a:cs typeface="Arial" panose="020B0604020202020204"/>
              </a:rPr>
              <a:t>    </a:t>
            </a:r>
            <a:r>
              <a:rPr sz="1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right</a:t>
            </a:r>
            <a:endParaRPr sz="1500" dirty="0">
              <a:latin typeface="微软雅黑" panose="020B0503020204020204" charset="-122"/>
              <a:ea typeface="微软雅黑" panose="020B0503020204020204" charset="-122"/>
              <a:cs typeface="微软雅黑" panose="020B0503020204020204" charset="-122"/>
            </a:endParaRPr>
          </a:p>
          <a:p>
            <a:pPr marL="19050" algn="l" rtl="0" eaLnBrk="0">
              <a:lnSpc>
                <a:spcPct val="100000"/>
              </a:lnSpc>
              <a:spcBef>
                <a:spcPts val="1605"/>
              </a:spcBef>
            </a:pPr>
            <a:r>
              <a:rPr sz="1500" kern="0" spc="-10" dirty="0">
                <a:solidFill>
                  <a:srgbClr val="000000">
                    <a:alpha val="100000"/>
                  </a:srgbClr>
                </a:solidFill>
                <a:latin typeface="Arial" panose="020B0604020202020204"/>
                <a:ea typeface="Arial" panose="020B0604020202020204"/>
                <a:cs typeface="Arial" panose="020B0604020202020204"/>
              </a:rPr>
              <a:t>•</a:t>
            </a:r>
            <a:r>
              <a:rPr sz="1500" kern="0" spc="10" dirty="0">
                <a:solidFill>
                  <a:srgbClr val="000000">
                    <a:alpha val="100000"/>
                  </a:srgbClr>
                </a:solidFill>
                <a:latin typeface="Arial" panose="020B0604020202020204"/>
                <a:ea typeface="Arial" panose="020B0604020202020204"/>
                <a:cs typeface="Arial" panose="020B0604020202020204"/>
              </a:rPr>
              <a:t>    </a:t>
            </a:r>
            <a:r>
              <a:rPr sz="1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top</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9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9050" algn="l" rtl="0" eaLnBrk="0">
              <a:lnSpc>
                <a:spcPct val="84000"/>
              </a:lnSpc>
            </a:pPr>
            <a:r>
              <a:rPr sz="1500" kern="0" spc="-10" dirty="0">
                <a:solidFill>
                  <a:srgbClr val="000000">
                    <a:alpha val="100000"/>
                  </a:srgbClr>
                </a:solidFill>
                <a:latin typeface="Arial" panose="020B0604020202020204"/>
                <a:ea typeface="Arial" panose="020B0604020202020204"/>
                <a:cs typeface="Arial" panose="020B0604020202020204"/>
              </a:rPr>
              <a:t>•</a:t>
            </a:r>
            <a:r>
              <a:rPr sz="1500" kern="0" spc="40" dirty="0">
                <a:solidFill>
                  <a:srgbClr val="000000">
                    <a:alpha val="100000"/>
                  </a:srgbClr>
                </a:solidFill>
                <a:latin typeface="Arial" panose="020B0604020202020204"/>
                <a:ea typeface="Arial" panose="020B0604020202020204"/>
                <a:cs typeface="Arial" panose="020B0604020202020204"/>
              </a:rPr>
              <a:t>    </a:t>
            </a:r>
            <a:r>
              <a:rPr sz="1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bottom</a:t>
            </a:r>
            <a:endParaRPr sz="1500" dirty="0">
              <a:latin typeface="微软雅黑" panose="020B0503020204020204" charset="-122"/>
              <a:ea typeface="微软雅黑" panose="020B0503020204020204" charset="-122"/>
              <a:cs typeface="微软雅黑" panose="020B0503020204020204" charset="-122"/>
            </a:endParaRPr>
          </a:p>
        </p:txBody>
      </p:sp>
      <p:sp>
        <p:nvSpPr>
          <p:cNvPr id="64" name="rect 64"/>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68" name="picture 68"/>
          <p:cNvPicPr>
            <a:picLocks noChangeAspect="1"/>
          </p:cNvPicPr>
          <p:nvPr/>
        </p:nvPicPr>
        <p:blipFill>
          <a:blip r:embed="rId2"/>
          <a:stretch>
            <a:fillRect/>
          </a:stretch>
        </p:blipFill>
        <p:spPr>
          <a:xfrm rot="21600000">
            <a:off x="0" y="6582372"/>
            <a:ext cx="10052113" cy="275627"/>
          </a:xfrm>
          <a:prstGeom prst="rect">
            <a:avLst/>
          </a:prstGeom>
        </p:spPr>
      </p:pic>
      <p:grpSp>
        <p:nvGrpSpPr>
          <p:cNvPr id="6" name="group 6"/>
          <p:cNvGrpSpPr/>
          <p:nvPr/>
        </p:nvGrpSpPr>
        <p:grpSpPr>
          <a:xfrm rot="21600000">
            <a:off x="2566416" y="719328"/>
            <a:ext cx="9078466" cy="21335"/>
            <a:chOff x="0" y="0"/>
            <a:chExt cx="9078466" cy="21335"/>
          </a:xfrm>
        </p:grpSpPr>
        <p:sp>
          <p:nvSpPr>
            <p:cNvPr id="74" name="path 7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76" name="path 7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78" name="rect 78"/>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80" name="rect 80"/>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2"/>
          <p:cNvSpPr/>
          <p:nvPr/>
        </p:nvSpPr>
        <p:spPr>
          <a:xfrm>
            <a:off x="794281" y="1109150"/>
            <a:ext cx="5700395" cy="3763009"/>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4605" algn="l" rtl="0" eaLnBrk="0">
              <a:lnSpc>
                <a:spcPct val="88000"/>
              </a:lnSpc>
            </a:pPr>
            <a:r>
              <a:rPr sz="20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相对定位</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marL="26035" algn="l" rtl="0" eaLnBrk="0">
              <a:lnSpc>
                <a:spcPct val="100000"/>
              </a:lnSpc>
              <a:spcBef>
                <a:spcPts val="455"/>
              </a:spcBef>
            </a:pP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position: relative</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16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marL="12700" algn="l" rtl="0" eaLnBrk="0">
              <a:lnSpc>
                <a:spcPct val="87000"/>
              </a:lnSpc>
              <a:spcBef>
                <a:spcPts val="455"/>
              </a:spcBef>
            </a:pP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1000"/>
              </a:lnSpc>
            </a:pPr>
            <a:endParaRPr sz="1000" dirty="0">
              <a:latin typeface="Arial" panose="020B0604020202020204"/>
              <a:ea typeface="Arial" panose="020B0604020202020204"/>
              <a:cs typeface="Arial" panose="020B0604020202020204"/>
            </a:endParaRPr>
          </a:p>
          <a:p>
            <a:pPr marL="18415" algn="l" rtl="0" eaLnBrk="0">
              <a:lnSpc>
                <a:spcPct val="87000"/>
              </a:lnSpc>
              <a:spcBef>
                <a:spcPts val="460"/>
              </a:spcBef>
            </a:pPr>
            <a:r>
              <a:rPr sz="1500" kern="0" spc="30" dirty="0">
                <a:solidFill>
                  <a:srgbClr val="AD2A26">
                    <a:alpha val="100000"/>
                  </a:srgbClr>
                </a:solidFill>
                <a:latin typeface="Arial" panose="020B0604020202020204"/>
                <a:ea typeface="Arial" panose="020B0604020202020204"/>
                <a:cs typeface="Arial" panose="020B0604020202020204"/>
              </a:rPr>
              <a:t>•    </a:t>
            </a:r>
            <a:r>
              <a:rPr sz="15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不</a:t>
            </a:r>
            <a:r>
              <a:rPr sz="1500" kern="0" spc="30" dirty="0">
                <a:solidFill>
                  <a:srgbClr val="262626">
                    <a:alpha val="100000"/>
                  </a:srgbClr>
                </a:solidFill>
                <a:latin typeface="微软雅黑" panose="020B0503020204020204" charset="-122"/>
                <a:ea typeface="微软雅黑" panose="020B0503020204020204" charset="-122"/>
                <a:cs typeface="微软雅黑" panose="020B0503020204020204" charset="-122"/>
              </a:rPr>
              <a:t>脱标</a:t>
            </a:r>
            <a:r>
              <a:rPr sz="1500" kern="0" spc="-13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3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18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占</a:t>
            </a:r>
            <a:r>
              <a:rPr sz="1500" kern="0" spc="30" dirty="0">
                <a:solidFill>
                  <a:srgbClr val="262626">
                    <a:alpha val="100000"/>
                  </a:srgbClr>
                </a:solidFill>
                <a:latin typeface="微软雅黑" panose="020B0503020204020204" charset="-122"/>
                <a:ea typeface="微软雅黑" panose="020B0503020204020204" charset="-122"/>
                <a:cs typeface="微软雅黑" panose="020B0503020204020204" charset="-122"/>
              </a:rPr>
              <a:t>用自己原来</a:t>
            </a:r>
            <a:r>
              <a:rPr sz="15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位置</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5000"/>
              </a:lnSpc>
            </a:pPr>
            <a:endParaRPr sz="1000" dirty="0">
              <a:latin typeface="Arial" panose="020B0604020202020204"/>
              <a:ea typeface="Arial" panose="020B0604020202020204"/>
              <a:cs typeface="Arial" panose="020B0604020202020204"/>
            </a:endParaRPr>
          </a:p>
          <a:p>
            <a:pPr marL="18415" algn="l" rtl="0" eaLnBrk="0">
              <a:lnSpc>
                <a:spcPct val="87000"/>
              </a:lnSpc>
              <a:spcBef>
                <a:spcPts val="450"/>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显示模式特点保持</a:t>
            </a: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不变</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1000"/>
              </a:lnSpc>
            </a:pPr>
            <a:endParaRPr sz="1000" dirty="0">
              <a:latin typeface="Arial" panose="020B0604020202020204"/>
              <a:ea typeface="Arial" panose="020B0604020202020204"/>
              <a:cs typeface="Arial" panose="020B0604020202020204"/>
            </a:endParaRPr>
          </a:p>
          <a:p>
            <a:pPr marL="18415" algn="l" rtl="0" eaLnBrk="0">
              <a:lnSpc>
                <a:spcPct val="88000"/>
              </a:lnSpc>
              <a:spcBef>
                <a:spcPts val="455"/>
              </a:spcBef>
            </a:pPr>
            <a:r>
              <a:rPr sz="1500" kern="0" spc="70" dirty="0">
                <a:solidFill>
                  <a:srgbClr val="262626">
                    <a:alpha val="100000"/>
                  </a:srgbClr>
                </a:solidFill>
                <a:latin typeface="Arial" panose="020B0604020202020204"/>
                <a:ea typeface="Arial" panose="020B0604020202020204"/>
                <a:cs typeface="Arial" panose="020B0604020202020204"/>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设置边偏移则相对</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自己</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原来位置移动</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300" dirty="0">
              <a:latin typeface="Arial" panose="020B0604020202020204"/>
              <a:ea typeface="Arial" panose="020B0604020202020204"/>
              <a:cs typeface="Arial" panose="020B0604020202020204"/>
            </a:endParaRPr>
          </a:p>
          <a:p>
            <a:pPr marL="14605" algn="l" rtl="0" eaLnBrk="0">
              <a:lnSpc>
                <a:spcPct val="87000"/>
              </a:lnSpc>
              <a:spcBef>
                <a:spcPts val="0"/>
              </a:spcBef>
            </a:pP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拓展</a:t>
            </a:r>
            <a:r>
              <a:rPr sz="1500" kern="0" spc="-11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：很少单独使用相对定位</a:t>
            </a:r>
            <a:r>
              <a:rPr sz="1500" kern="0" spc="-20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34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一般是与其他定位方式配合使</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用</a:t>
            </a:r>
            <a:endParaRPr sz="1500" dirty="0">
              <a:latin typeface="微软雅黑" panose="020B0503020204020204" charset="-122"/>
              <a:ea typeface="微软雅黑" panose="020B0503020204020204" charset="-122"/>
              <a:cs typeface="微软雅黑" panose="020B0503020204020204" charset="-122"/>
            </a:endParaRPr>
          </a:p>
        </p:txBody>
      </p:sp>
      <p:sp>
        <p:nvSpPr>
          <p:cNvPr id="84" name="rect 84"/>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88" name="picture 88"/>
          <p:cNvPicPr>
            <a:picLocks noChangeAspect="1"/>
          </p:cNvPicPr>
          <p:nvPr/>
        </p:nvPicPr>
        <p:blipFill>
          <a:blip r:embed="rId1"/>
          <a:stretch>
            <a:fillRect/>
          </a:stretch>
        </p:blipFill>
        <p:spPr>
          <a:xfrm rot="21600000">
            <a:off x="0" y="6582372"/>
            <a:ext cx="10052113" cy="275627"/>
          </a:xfrm>
          <a:prstGeom prst="rect">
            <a:avLst/>
          </a:prstGeom>
        </p:spPr>
      </p:pic>
      <p:grpSp>
        <p:nvGrpSpPr>
          <p:cNvPr id="8" name="group 8"/>
          <p:cNvGrpSpPr/>
          <p:nvPr/>
        </p:nvGrpSpPr>
        <p:grpSpPr>
          <a:xfrm rot="21600000">
            <a:off x="2566416" y="719328"/>
            <a:ext cx="9078466" cy="21335"/>
            <a:chOff x="0" y="0"/>
            <a:chExt cx="9078466" cy="21335"/>
          </a:xfrm>
        </p:grpSpPr>
        <p:sp>
          <p:nvSpPr>
            <p:cNvPr id="94" name="path 9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96" name="path 9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98" name="rect 98"/>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100" name="rect 100"/>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2"/>
          <p:cNvSpPr/>
          <p:nvPr/>
        </p:nvSpPr>
        <p:spPr>
          <a:xfrm>
            <a:off x="794281" y="1760772"/>
            <a:ext cx="5179695" cy="3528059"/>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26035" algn="l" rtl="0" eaLnBrk="0">
              <a:lnSpc>
                <a:spcPct val="100000"/>
              </a:lnSpc>
            </a:pP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position: absolute</a:t>
            </a:r>
            <a:endParaRPr sz="1500" dirty="0">
              <a:latin typeface="微软雅黑" panose="020B0503020204020204" charset="-122"/>
              <a:ea typeface="微软雅黑" panose="020B0503020204020204" charset="-122"/>
              <a:cs typeface="微软雅黑" panose="020B0503020204020204" charset="-122"/>
            </a:endParaRPr>
          </a:p>
          <a:p>
            <a:pPr marL="12700" algn="l" rtl="0" eaLnBrk="0">
              <a:lnSpc>
                <a:spcPts val="2215"/>
              </a:lnSpc>
              <a:spcBef>
                <a:spcPts val="930"/>
              </a:spcBef>
            </a:pP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使用场景：</a:t>
            </a:r>
            <a:r>
              <a:rPr sz="1500" kern="0" spc="-26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子</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级</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绝对</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定位</a:t>
            </a:r>
            <a:r>
              <a:rPr sz="1500" kern="0" spc="-20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父</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级</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相对</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定位（ </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子绝父相</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5000"/>
              </a:lnSpc>
            </a:pPr>
            <a:endParaRPr sz="1000" dirty="0">
              <a:latin typeface="Arial" panose="020B0604020202020204"/>
              <a:ea typeface="Arial" panose="020B0604020202020204"/>
              <a:cs typeface="Arial" panose="020B0604020202020204"/>
            </a:endParaRPr>
          </a:p>
          <a:p>
            <a:pPr algn="l" rtl="0" eaLnBrk="0">
              <a:lnSpc>
                <a:spcPct val="105000"/>
              </a:lnSpc>
            </a:pPr>
            <a:endParaRPr sz="1000" dirty="0">
              <a:latin typeface="Arial" panose="020B0604020202020204"/>
              <a:ea typeface="Arial" panose="020B0604020202020204"/>
              <a:cs typeface="Arial" panose="020B0604020202020204"/>
            </a:endParaRPr>
          </a:p>
          <a:p>
            <a:pPr algn="l" rtl="0" eaLnBrk="0">
              <a:lnSpc>
                <a:spcPct val="105000"/>
              </a:lnSpc>
            </a:pPr>
            <a:endParaRPr sz="1000" dirty="0">
              <a:latin typeface="Arial" panose="020B0604020202020204"/>
              <a:ea typeface="Arial" panose="020B0604020202020204"/>
              <a:cs typeface="Arial" panose="020B0604020202020204"/>
            </a:endParaRPr>
          </a:p>
          <a:p>
            <a:pPr algn="l" rtl="0" eaLnBrk="0">
              <a:lnSpc>
                <a:spcPct val="105000"/>
              </a:lnSpc>
            </a:pPr>
            <a:endParaRPr sz="1000" dirty="0">
              <a:latin typeface="Arial" panose="020B0604020202020204"/>
              <a:ea typeface="Arial" panose="020B0604020202020204"/>
              <a:cs typeface="Arial" panose="020B0604020202020204"/>
            </a:endParaRPr>
          </a:p>
          <a:p>
            <a:pPr algn="l" rtl="0" eaLnBrk="0">
              <a:lnSpc>
                <a:spcPct val="105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marL="12700" algn="l" rtl="0" eaLnBrk="0">
              <a:lnSpc>
                <a:spcPct val="87000"/>
              </a:lnSpc>
              <a:spcBef>
                <a:spcPts val="460"/>
              </a:spcBef>
            </a:pP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marL="18415" algn="l" rtl="0" eaLnBrk="0">
              <a:lnSpc>
                <a:spcPct val="88000"/>
              </a:lnSpc>
              <a:spcBef>
                <a:spcPts val="450"/>
              </a:spcBef>
            </a:pPr>
            <a:r>
              <a:rPr sz="1500" kern="0" spc="10" dirty="0">
                <a:solidFill>
                  <a:srgbClr val="AD2B26">
                    <a:alpha val="100000"/>
                  </a:srgbClr>
                </a:solidFill>
                <a:latin typeface="Arial" panose="020B0604020202020204"/>
                <a:ea typeface="Arial" panose="020B0604020202020204"/>
                <a:cs typeface="Arial" panose="020B0604020202020204"/>
              </a:rPr>
              <a:t>•    </a:t>
            </a:r>
            <a:r>
              <a:rPr sz="1500" kern="0" spc="10" dirty="0">
                <a:solidFill>
                  <a:srgbClr val="AD2B26">
                    <a:alpha val="100000"/>
                  </a:srgbClr>
                </a:solidFill>
                <a:latin typeface="微软雅黑" panose="020B0503020204020204" charset="-122"/>
                <a:ea typeface="微软雅黑" panose="020B0503020204020204" charset="-122"/>
                <a:cs typeface="微软雅黑" panose="020B0503020204020204" charset="-122"/>
              </a:rPr>
              <a:t>脱标</a:t>
            </a:r>
            <a:r>
              <a:rPr sz="1500" kern="0" spc="-16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1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35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10" dirty="0">
                <a:solidFill>
                  <a:srgbClr val="AD2B26">
                    <a:alpha val="100000"/>
                  </a:srgbClr>
                </a:solidFill>
                <a:latin typeface="微软雅黑" panose="020B0503020204020204" charset="-122"/>
                <a:ea typeface="微软雅黑" panose="020B0503020204020204" charset="-122"/>
                <a:cs typeface="微软雅黑" panose="020B0503020204020204" charset="-122"/>
              </a:rPr>
              <a:t>不占位</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0000"/>
              </a:lnSpc>
            </a:pPr>
            <a:endParaRPr sz="1000" dirty="0">
              <a:latin typeface="Arial" panose="020B0604020202020204"/>
              <a:ea typeface="Arial" panose="020B0604020202020204"/>
              <a:cs typeface="Arial" panose="020B0604020202020204"/>
            </a:endParaRPr>
          </a:p>
          <a:p>
            <a:pPr marL="18415" algn="l" rtl="0" eaLnBrk="0">
              <a:lnSpc>
                <a:spcPct val="89000"/>
              </a:lnSpc>
              <a:spcBef>
                <a:spcPts val="455"/>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显示模式具备</a:t>
            </a:r>
            <a:r>
              <a:rPr sz="1500" kern="0" spc="60" dirty="0">
                <a:solidFill>
                  <a:srgbClr val="AD2B26">
                    <a:alpha val="100000"/>
                  </a:srgbClr>
                </a:solidFill>
                <a:latin typeface="微软雅黑" panose="020B0503020204020204" charset="-122"/>
                <a:ea typeface="微软雅黑" panose="020B0503020204020204" charset="-122"/>
                <a:cs typeface="微软雅黑" panose="020B0503020204020204" charset="-122"/>
              </a:rPr>
              <a:t>行内块</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p>
            <a:pPr marL="18415" algn="l" rtl="0" eaLnBrk="0">
              <a:lnSpc>
                <a:spcPct val="88000"/>
              </a:lnSpc>
              <a:spcBef>
                <a:spcPts val="1645"/>
              </a:spcBef>
            </a:pPr>
            <a:r>
              <a:rPr sz="1500" kern="0" spc="80" dirty="0">
                <a:solidFill>
                  <a:srgbClr val="262626">
                    <a:alpha val="100000"/>
                  </a:srgbClr>
                </a:solidFill>
                <a:latin typeface="Arial" panose="020B0604020202020204"/>
                <a:ea typeface="Arial" panose="020B0604020202020204"/>
                <a:cs typeface="Arial" panose="020B0604020202020204"/>
              </a:rPr>
              <a:t>•    </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设置边偏移则相对</a:t>
            </a:r>
            <a:r>
              <a:rPr sz="1500" kern="0" spc="80" dirty="0">
                <a:solidFill>
                  <a:srgbClr val="AD2B26">
                    <a:alpha val="100000"/>
                  </a:srgbClr>
                </a:solidFill>
                <a:latin typeface="微软雅黑" panose="020B0503020204020204" charset="-122"/>
                <a:ea typeface="微软雅黑" panose="020B0503020204020204" charset="-122"/>
                <a:cs typeface="微软雅黑" panose="020B0503020204020204" charset="-122"/>
              </a:rPr>
              <a:t>最近</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的</a:t>
            </a:r>
            <a:r>
              <a:rPr sz="1500" kern="0" spc="80" dirty="0">
                <a:solidFill>
                  <a:srgbClr val="AD2B26">
                    <a:alpha val="100000"/>
                  </a:srgbClr>
                </a:solidFill>
                <a:latin typeface="微软雅黑" panose="020B0503020204020204" charset="-122"/>
                <a:ea typeface="微软雅黑" panose="020B0503020204020204" charset="-122"/>
                <a:cs typeface="微软雅黑" panose="020B0503020204020204" charset="-122"/>
              </a:rPr>
              <a:t>已经定位</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的</a:t>
            </a:r>
            <a:r>
              <a:rPr sz="1500" kern="0" spc="80" dirty="0">
                <a:solidFill>
                  <a:srgbClr val="AD2B26">
                    <a:alpha val="100000"/>
                  </a:srgbClr>
                </a:solidFill>
                <a:latin typeface="微软雅黑" panose="020B0503020204020204" charset="-122"/>
                <a:ea typeface="微软雅黑" panose="020B0503020204020204" charset="-122"/>
                <a:cs typeface="微软雅黑" panose="020B0503020204020204" charset="-122"/>
              </a:rPr>
              <a:t>祖先</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元素改变位置</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8415" algn="l" rtl="0" eaLnBrk="0">
              <a:lnSpc>
                <a:spcPct val="88000"/>
              </a:lnSpc>
              <a:spcBef>
                <a:spcPts val="0"/>
              </a:spcBef>
            </a:pPr>
            <a:r>
              <a:rPr sz="1500" kern="0" spc="70" dirty="0">
                <a:solidFill>
                  <a:srgbClr val="262626">
                    <a:alpha val="100000"/>
                  </a:srgbClr>
                </a:solidFill>
                <a:latin typeface="Arial" panose="020B0604020202020204"/>
                <a:ea typeface="Arial" panose="020B0604020202020204"/>
                <a:cs typeface="Arial" panose="020B0604020202020204"/>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如果祖先元素都未定位</a:t>
            </a:r>
            <a:r>
              <a:rPr sz="1500" kern="0" spc="-18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，则相对</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浏览器可视区</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改变位置</a:t>
            </a:r>
            <a:endParaRPr sz="1500" dirty="0">
              <a:latin typeface="微软雅黑" panose="020B0503020204020204" charset="-122"/>
              <a:ea typeface="微软雅黑" panose="020B0503020204020204" charset="-122"/>
              <a:cs typeface="微软雅黑" panose="020B0503020204020204" charset="-122"/>
            </a:endParaRPr>
          </a:p>
        </p:txBody>
      </p:sp>
      <p:pic>
        <p:nvPicPr>
          <p:cNvPr id="104" name="picture 104"/>
          <p:cNvPicPr>
            <a:picLocks noChangeAspect="1"/>
          </p:cNvPicPr>
          <p:nvPr/>
        </p:nvPicPr>
        <p:blipFill>
          <a:blip r:embed="rId1"/>
          <a:stretch>
            <a:fillRect/>
          </a:stretch>
        </p:blipFill>
        <p:spPr>
          <a:xfrm rot="21600000">
            <a:off x="7976750" y="1727670"/>
            <a:ext cx="3420894" cy="3600218"/>
          </a:xfrm>
          <a:prstGeom prst="rect">
            <a:avLst/>
          </a:prstGeom>
        </p:spPr>
      </p:pic>
      <p:sp>
        <p:nvSpPr>
          <p:cNvPr id="106" name="rect 106"/>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110" name="picture 110"/>
          <p:cNvPicPr>
            <a:picLocks noChangeAspect="1"/>
          </p:cNvPicPr>
          <p:nvPr/>
        </p:nvPicPr>
        <p:blipFill>
          <a:blip r:embed="rId2"/>
          <a:stretch>
            <a:fillRect/>
          </a:stretch>
        </p:blipFill>
        <p:spPr>
          <a:xfrm rot="21600000">
            <a:off x="0" y="6582372"/>
            <a:ext cx="10052113" cy="275627"/>
          </a:xfrm>
          <a:prstGeom prst="rect">
            <a:avLst/>
          </a:prstGeom>
        </p:spPr>
      </p:pic>
      <p:sp>
        <p:nvSpPr>
          <p:cNvPr id="116" name="textbox 116"/>
          <p:cNvSpPr/>
          <p:nvPr/>
        </p:nvSpPr>
        <p:spPr>
          <a:xfrm>
            <a:off x="797261" y="1107367"/>
            <a:ext cx="1030605" cy="292100"/>
          </a:xfrm>
          <a:prstGeom prst="rect">
            <a:avLst/>
          </a:prstGeom>
          <a:noFill/>
          <a:ln w="0" cap="flat">
            <a:noFill/>
            <a:prstDash val="solid"/>
            <a:miter lim="0"/>
          </a:ln>
        </p:spPr>
        <p:txBody>
          <a:bodyPr vert="horz" wrap="square" lIns="0" tIns="0" rIns="0" bIns="0"/>
          <a:lstStyle/>
          <a:p>
            <a:pPr algn="l" rtl="0" eaLnBrk="0">
              <a:lnSpc>
                <a:spcPct val="91000"/>
              </a:lnSpc>
            </a:pPr>
            <a:endParaRPr sz="100" dirty="0">
              <a:latin typeface="Arial" panose="020B0604020202020204"/>
              <a:ea typeface="Arial" panose="020B0604020202020204"/>
              <a:cs typeface="Arial" panose="020B0604020202020204"/>
            </a:endParaRPr>
          </a:p>
          <a:p>
            <a:pPr marL="12700" algn="l" rtl="0" eaLnBrk="0">
              <a:lnSpc>
                <a:spcPct val="87000"/>
              </a:lnSpc>
            </a:pPr>
            <a:r>
              <a:rPr sz="20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绝对定位</a:t>
            </a:r>
            <a:endParaRPr sz="2000" dirty="0">
              <a:latin typeface="微软雅黑" panose="020B0503020204020204" charset="-122"/>
              <a:ea typeface="微软雅黑" panose="020B0503020204020204" charset="-122"/>
              <a:cs typeface="微软雅黑" panose="020B0503020204020204" charset="-122"/>
            </a:endParaRPr>
          </a:p>
        </p:txBody>
      </p:sp>
      <p:grpSp>
        <p:nvGrpSpPr>
          <p:cNvPr id="10" name="group 10"/>
          <p:cNvGrpSpPr/>
          <p:nvPr/>
        </p:nvGrpSpPr>
        <p:grpSpPr>
          <a:xfrm rot="21600000">
            <a:off x="2566416" y="719328"/>
            <a:ext cx="9078466" cy="21335"/>
            <a:chOff x="0" y="0"/>
            <a:chExt cx="9078466" cy="21335"/>
          </a:xfrm>
        </p:grpSpPr>
        <p:sp>
          <p:nvSpPr>
            <p:cNvPr id="118" name="path 11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20" name="path 12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122" name="rect 122"/>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124" name="rect 124"/>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rect 212"/>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214" name="textbox 214"/>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216" name="picture 216"/>
          <p:cNvPicPr>
            <a:picLocks noChangeAspect="1"/>
          </p:cNvPicPr>
          <p:nvPr/>
        </p:nvPicPr>
        <p:blipFill>
          <a:blip r:embed="rId1"/>
          <a:stretch>
            <a:fillRect/>
          </a:stretch>
        </p:blipFill>
        <p:spPr>
          <a:xfrm rot="21600000">
            <a:off x="0" y="6582372"/>
            <a:ext cx="10052114" cy="275627"/>
          </a:xfrm>
          <a:prstGeom prst="rect">
            <a:avLst/>
          </a:prstGeom>
        </p:spPr>
      </p:pic>
      <p:pic>
        <p:nvPicPr>
          <p:cNvPr id="218" name="picture 218"/>
          <p:cNvPicPr>
            <a:picLocks noChangeAspect="1"/>
          </p:cNvPicPr>
          <p:nvPr/>
        </p:nvPicPr>
        <p:blipFill>
          <a:blip r:embed="rId2"/>
          <a:stretch>
            <a:fillRect/>
          </a:stretch>
        </p:blipFill>
        <p:spPr>
          <a:xfrm rot="21600000">
            <a:off x="2017799" y="2072570"/>
            <a:ext cx="8304521" cy="4584953"/>
          </a:xfrm>
          <a:prstGeom prst="rect">
            <a:avLst/>
          </a:prstGeom>
        </p:spPr>
      </p:pic>
      <p:sp>
        <p:nvSpPr>
          <p:cNvPr id="220" name="textbox 220"/>
          <p:cNvSpPr/>
          <p:nvPr/>
        </p:nvSpPr>
        <p:spPr>
          <a:xfrm>
            <a:off x="793673" y="1108131"/>
            <a:ext cx="3239770" cy="87693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20204"/>
              <a:ea typeface="Arial" panose="020B0604020202020204"/>
              <a:cs typeface="Arial" panose="020B0604020202020204"/>
            </a:endParaRPr>
          </a:p>
          <a:p>
            <a:pPr marL="16510" algn="l" rtl="0" eaLnBrk="0">
              <a:lnSpc>
                <a:spcPct val="91000"/>
              </a:lnSpc>
            </a:pPr>
            <a:r>
              <a:rPr sz="2000" kern="0" spc="-12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组成</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02000"/>
              </a:lnSpc>
            </a:pPr>
            <a:endParaRPr sz="1000" dirty="0">
              <a:latin typeface="Arial" panose="020B0604020202020204"/>
              <a:ea typeface="Arial" panose="020B0604020202020204"/>
              <a:cs typeface="Arial" panose="020B0604020202020204"/>
            </a:endParaRPr>
          </a:p>
          <a:p>
            <a:pPr algn="l" rtl="0" eaLnBrk="0">
              <a:lnSpc>
                <a:spcPct val="126000"/>
              </a:lnSpc>
            </a:pPr>
            <a:endParaRPr sz="300" dirty="0">
              <a:latin typeface="Arial" panose="020B0604020202020204"/>
              <a:ea typeface="Arial" panose="020B0604020202020204"/>
              <a:cs typeface="Arial" panose="020B0604020202020204"/>
            </a:endParaRPr>
          </a:p>
          <a:p>
            <a:pPr marL="12700" algn="l" rtl="0" eaLnBrk="0">
              <a:lnSpc>
                <a:spcPct val="91000"/>
              </a:lnSpc>
              <a:spcBef>
                <a:spcPts val="0"/>
              </a:spcBef>
            </a:pP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：布局网页</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，摆放盒子和内</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容。</a:t>
            </a:r>
            <a:endParaRPr sz="1500" dirty="0">
              <a:latin typeface="PingFang SC" panose="020B0400000000000000" charset="-122"/>
              <a:ea typeface="PingFang SC" panose="020B0400000000000000" charset="-122"/>
              <a:cs typeface="PingFang SC" panose="020B0400000000000000" charset="-122"/>
            </a:endParaRPr>
          </a:p>
        </p:txBody>
      </p:sp>
      <p:sp>
        <p:nvSpPr>
          <p:cNvPr id="222" name="textbox 222"/>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30" name="group 30"/>
          <p:cNvGrpSpPr/>
          <p:nvPr/>
        </p:nvGrpSpPr>
        <p:grpSpPr>
          <a:xfrm rot="21600000">
            <a:off x="2566416" y="719328"/>
            <a:ext cx="9078467" cy="21335"/>
            <a:chOff x="0" y="0"/>
            <a:chExt cx="9078467" cy="21335"/>
          </a:xfrm>
        </p:grpSpPr>
        <p:sp>
          <p:nvSpPr>
            <p:cNvPr id="226" name="path 22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28" name="path 22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30" name="picture 230"/>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picture 126"/>
          <p:cNvPicPr>
            <a:picLocks noChangeAspect="1"/>
          </p:cNvPicPr>
          <p:nvPr/>
        </p:nvPicPr>
        <p:blipFill>
          <a:blip r:embed="rId1"/>
          <a:stretch>
            <a:fillRect/>
          </a:stretch>
        </p:blipFill>
        <p:spPr>
          <a:xfrm rot="21600000">
            <a:off x="7187184" y="1260347"/>
            <a:ext cx="3430523" cy="3448811"/>
          </a:xfrm>
          <a:prstGeom prst="rect">
            <a:avLst/>
          </a:prstGeom>
        </p:spPr>
      </p:pic>
      <p:sp>
        <p:nvSpPr>
          <p:cNvPr id="128" name="textbox 128"/>
          <p:cNvSpPr/>
          <p:nvPr/>
        </p:nvSpPr>
        <p:spPr>
          <a:xfrm>
            <a:off x="798534" y="1109150"/>
            <a:ext cx="3486784" cy="2943860"/>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12700" algn="l" rtl="0" eaLnBrk="0">
              <a:lnSpc>
                <a:spcPct val="88000"/>
              </a:lnSpc>
            </a:pPr>
            <a:r>
              <a:rPr sz="20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定位居中</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4000"/>
              </a:lnSpc>
            </a:pPr>
            <a:endParaRPr sz="1000" dirty="0">
              <a:latin typeface="Arial" panose="020B0604020202020204"/>
              <a:ea typeface="Arial" panose="020B0604020202020204"/>
              <a:cs typeface="Arial" panose="020B0604020202020204"/>
            </a:endParaRPr>
          </a:p>
          <a:p>
            <a:pPr marL="16510" algn="l" rtl="0" eaLnBrk="0">
              <a:lnSpc>
                <a:spcPct val="87000"/>
              </a:lnSpc>
              <a:spcBef>
                <a:spcPts val="455"/>
              </a:spcBef>
            </a:pP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实现步骤：</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marL="24130" algn="l" rtl="0" eaLnBrk="0">
              <a:lnSpc>
                <a:spcPct val="88000"/>
              </a:lnSpc>
              <a:spcBef>
                <a:spcPts val="450"/>
              </a:spcBef>
            </a:pP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1.</a:t>
            </a:r>
            <a:r>
              <a:rPr sz="1500" kern="0" spc="22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绝对定位</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marL="15240" algn="l" rtl="0" eaLnBrk="0">
              <a:lnSpc>
                <a:spcPct val="88000"/>
              </a:lnSpc>
              <a:spcBef>
                <a:spcPts val="450"/>
              </a:spcBef>
            </a:pP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2.</a:t>
            </a:r>
            <a:r>
              <a:rPr sz="1500" kern="0" spc="24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水平</a:t>
            </a:r>
            <a:r>
              <a:rPr sz="1500" kern="0" spc="-17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、垂直边偏移为 </a:t>
            </a: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50%</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1000"/>
              </a:lnSpc>
            </a:pPr>
            <a:endParaRPr sz="1000" dirty="0">
              <a:latin typeface="Arial" panose="020B0604020202020204"/>
              <a:ea typeface="Arial" panose="020B0604020202020204"/>
              <a:cs typeface="Arial" panose="020B0604020202020204"/>
            </a:endParaRPr>
          </a:p>
          <a:p>
            <a:pPr marL="17780" algn="l" rtl="0" eaLnBrk="0">
              <a:lnSpc>
                <a:spcPct val="88000"/>
              </a:lnSpc>
              <a:spcBef>
                <a:spcPts val="455"/>
              </a:spcBef>
            </a:pP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3.</a:t>
            </a:r>
            <a:r>
              <a:rPr sz="1500" kern="0" spc="10" dirty="0">
                <a:solidFill>
                  <a:srgbClr val="AD2A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子</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级向左</a:t>
            </a:r>
            <a:r>
              <a:rPr sz="1500" kern="0" spc="-18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、上移动</a:t>
            </a: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自身尺寸</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的</a:t>
            </a: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一半</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2000"/>
              </a:lnSpc>
            </a:pPr>
            <a:endParaRPr sz="1000" dirty="0">
              <a:latin typeface="Arial" panose="020B0604020202020204"/>
              <a:ea typeface="Arial" panose="020B0604020202020204"/>
              <a:cs typeface="Arial" panose="020B0604020202020204"/>
            </a:endParaRPr>
          </a:p>
          <a:p>
            <a:pPr marL="13970" algn="l" rtl="0" eaLnBrk="0">
              <a:lnSpc>
                <a:spcPct val="87000"/>
              </a:lnSpc>
              <a:spcBef>
                <a:spcPts val="460"/>
              </a:spcBef>
            </a:pPr>
            <a:r>
              <a:rPr sz="1500" kern="0" spc="50" dirty="0">
                <a:solidFill>
                  <a:srgbClr val="000000">
                    <a:alpha val="100000"/>
                  </a:srgbClr>
                </a:solidFill>
                <a:latin typeface="Arial" panose="020B0604020202020204"/>
                <a:ea typeface="Arial" panose="020B0604020202020204"/>
                <a:cs typeface="Arial" panose="020B0604020202020204"/>
              </a:rPr>
              <a:t>•    </a:t>
            </a:r>
            <a:r>
              <a:rPr sz="15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左</a:t>
            </a:r>
            <a:r>
              <a:rPr sz="1500" kern="0" spc="-2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、上的</a:t>
            </a: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外</a:t>
            </a:r>
            <a:r>
              <a:rPr sz="15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边距为 </a:t>
            </a: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–尺寸的一半</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11000"/>
              </a:lnSpc>
            </a:pPr>
            <a:endParaRPr sz="1000" dirty="0">
              <a:latin typeface="Arial" panose="020B0604020202020204"/>
              <a:ea typeface="Arial" panose="020B0604020202020204"/>
              <a:cs typeface="Arial" panose="020B0604020202020204"/>
            </a:endParaRPr>
          </a:p>
          <a:p>
            <a:pPr algn="l" rtl="0" eaLnBrk="0">
              <a:lnSpc>
                <a:spcPct val="127000"/>
              </a:lnSpc>
            </a:pPr>
            <a:endParaRPr sz="300" dirty="0">
              <a:latin typeface="Arial" panose="020B0604020202020204"/>
              <a:ea typeface="Arial" panose="020B0604020202020204"/>
              <a:cs typeface="Arial" panose="020B0604020202020204"/>
            </a:endParaRPr>
          </a:p>
          <a:p>
            <a:pPr marL="13970" algn="l" rtl="0" eaLnBrk="0">
              <a:lnSpc>
                <a:spcPct val="86000"/>
              </a:lnSpc>
              <a:spcBef>
                <a:spcPts val="0"/>
              </a:spcBef>
            </a:pPr>
            <a:r>
              <a:rPr sz="1500" kern="0" spc="100" dirty="0">
                <a:solidFill>
                  <a:srgbClr val="AD2A26">
                    <a:alpha val="100000"/>
                  </a:srgbClr>
                </a:solidFill>
                <a:latin typeface="Arial" panose="020B0604020202020204"/>
                <a:ea typeface="Arial" panose="020B0604020202020204"/>
                <a:cs typeface="Arial" panose="020B0604020202020204"/>
              </a:rPr>
              <a:t>•</a:t>
            </a:r>
            <a:r>
              <a:rPr sz="1500" kern="0" spc="30" dirty="0">
                <a:solidFill>
                  <a:srgbClr val="AD2A26">
                    <a:alpha val="100000"/>
                  </a:srgbClr>
                </a:solidFill>
                <a:latin typeface="Arial" panose="020B0604020202020204"/>
                <a:ea typeface="Arial" panose="020B0604020202020204"/>
                <a:cs typeface="Arial" panose="020B0604020202020204"/>
              </a:rPr>
              <a:t>    </a:t>
            </a:r>
            <a:r>
              <a:rPr sz="1500" kern="0" spc="0" dirty="0">
                <a:solidFill>
                  <a:srgbClr val="AD2A26">
                    <a:alpha val="100000"/>
                  </a:srgbClr>
                </a:solidFill>
                <a:latin typeface="微软雅黑" panose="020B0503020204020204" charset="-122"/>
                <a:ea typeface="微软雅黑" panose="020B0503020204020204" charset="-122"/>
                <a:cs typeface="微软雅黑" panose="020B0503020204020204" charset="-122"/>
              </a:rPr>
              <a:t>transform</a:t>
            </a:r>
            <a:r>
              <a:rPr sz="1500" kern="0" spc="100" dirty="0">
                <a:solidFill>
                  <a:srgbClr val="AD2A26">
                    <a:alpha val="100000"/>
                  </a:srgbClr>
                </a:solidFill>
                <a:latin typeface="微软雅黑" panose="020B0503020204020204" charset="-122"/>
                <a:ea typeface="微软雅黑" panose="020B0503020204020204" charset="-122"/>
                <a:cs typeface="微软雅黑" panose="020B0503020204020204" charset="-122"/>
              </a:rPr>
              <a:t>: </a:t>
            </a:r>
            <a:r>
              <a:rPr sz="1500" kern="0" spc="0" dirty="0">
                <a:solidFill>
                  <a:srgbClr val="AD2A26">
                    <a:alpha val="100000"/>
                  </a:srgbClr>
                </a:solidFill>
                <a:latin typeface="微软雅黑" panose="020B0503020204020204" charset="-122"/>
                <a:ea typeface="微软雅黑" panose="020B0503020204020204" charset="-122"/>
                <a:cs typeface="微软雅黑" panose="020B0503020204020204" charset="-122"/>
              </a:rPr>
              <a:t>translate</a:t>
            </a:r>
            <a:r>
              <a:rPr sz="1500" kern="0" spc="100" dirty="0">
                <a:solidFill>
                  <a:srgbClr val="AD2A26">
                    <a:alpha val="100000"/>
                  </a:srgbClr>
                </a:solidFill>
                <a:latin typeface="微软雅黑" panose="020B0503020204020204" charset="-122"/>
                <a:ea typeface="微软雅黑" panose="020B0503020204020204" charset="-122"/>
                <a:cs typeface="微软雅黑" panose="020B0503020204020204" charset="-122"/>
              </a:rPr>
              <a:t>(-50%, -50%)</a:t>
            </a:r>
            <a:endParaRPr sz="1500" dirty="0">
              <a:latin typeface="微软雅黑" panose="020B0503020204020204" charset="-122"/>
              <a:ea typeface="微软雅黑" panose="020B0503020204020204" charset="-122"/>
              <a:cs typeface="微软雅黑" panose="020B0503020204020204" charset="-122"/>
            </a:endParaRPr>
          </a:p>
        </p:txBody>
      </p:sp>
      <p:pic>
        <p:nvPicPr>
          <p:cNvPr id="130" name="picture 130"/>
          <p:cNvPicPr>
            <a:picLocks noChangeAspect="1"/>
          </p:cNvPicPr>
          <p:nvPr/>
        </p:nvPicPr>
        <p:blipFill>
          <a:blip r:embed="rId2"/>
          <a:stretch>
            <a:fillRect/>
          </a:stretch>
        </p:blipFill>
        <p:spPr>
          <a:xfrm rot="21600000">
            <a:off x="921359" y="4343984"/>
            <a:ext cx="4351604" cy="2217990"/>
          </a:xfrm>
          <a:prstGeom prst="rect">
            <a:avLst/>
          </a:prstGeom>
        </p:spPr>
      </p:pic>
      <p:graphicFrame>
        <p:nvGraphicFramePr>
          <p:cNvPr id="132" name="table 132"/>
          <p:cNvGraphicFramePr>
            <a:graphicFrameLocks noGrp="1"/>
          </p:cNvGraphicFramePr>
          <p:nvPr/>
        </p:nvGraphicFramePr>
        <p:xfrm>
          <a:off x="921359" y="4343984"/>
          <a:ext cx="4351020" cy="2217420"/>
        </p:xfrm>
        <a:graphic>
          <a:graphicData uri="http://schemas.openxmlformats.org/drawingml/2006/table">
            <a:tbl>
              <a:tblPr/>
              <a:tblGrid>
                <a:gridCol w="2175510"/>
                <a:gridCol w="2175510"/>
              </a:tblGrid>
              <a:tr h="110871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a:noFill/>
                    </a:lnL>
                    <a:lnR w="9525" cap="flat" cmpd="sng" algn="ctr">
                      <a:solidFill>
                        <a:srgbClr val="4A7EBB"/>
                      </a:solidFill>
                      <a:prstDash val="solid"/>
                      <a:round/>
                      <a:headEnd type="none" w="med" len="med"/>
                      <a:tailEnd type="none" w="med" len="med"/>
                    </a:lnR>
                    <a:lnT>
                      <a:noFill/>
                    </a:lnT>
                    <a:lnB w="9525" cap="flat" cmpd="sng" algn="ctr">
                      <a:solidFill>
                        <a:srgbClr val="4A7EBB"/>
                      </a:solidFill>
                      <a:prstDash val="solid"/>
                      <a:round/>
                      <a:headEnd type="none" w="med" len="med"/>
                      <a:tailEnd type="none" w="med" len="med"/>
                    </a:lnB>
                  </a:tcPr>
                </a:tc>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9525" cap="flat" cmpd="sng" algn="ctr">
                      <a:solidFill>
                        <a:srgbClr val="4A7EBB"/>
                      </a:solidFill>
                      <a:prstDash val="solid"/>
                      <a:round/>
                      <a:headEnd type="none" w="med" len="med"/>
                      <a:tailEnd type="none" w="med" len="med"/>
                    </a:lnL>
                    <a:lnR>
                      <a:noFill/>
                    </a:lnR>
                    <a:lnT>
                      <a:noFill/>
                    </a:lnT>
                    <a:lnB w="9525" cap="flat" cmpd="sng" algn="ctr">
                      <a:solidFill>
                        <a:srgbClr val="4A7EBB"/>
                      </a:solidFill>
                      <a:prstDash val="solid"/>
                      <a:round/>
                      <a:headEnd type="none" w="med" len="med"/>
                      <a:tailEnd type="none" w="med" len="med"/>
                    </a:lnB>
                  </a:tcPr>
                </a:tc>
              </a:tr>
              <a:tr h="110871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a:noFill/>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a:noFill/>
                    </a:lnB>
                  </a:tcPr>
                </a:tc>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vert="horz">
                    <a:lnL w="9525" cap="flat" cmpd="sng" algn="ctr">
                      <a:solidFill>
                        <a:srgbClr val="4A7EBB"/>
                      </a:solidFill>
                      <a:prstDash val="solid"/>
                      <a:round/>
                      <a:headEnd type="none" w="med" len="med"/>
                      <a:tailEnd type="none" w="med" len="med"/>
                    </a:lnL>
                    <a:lnR>
                      <a:noFill/>
                    </a:lnR>
                    <a:lnT w="9525" cap="flat" cmpd="sng" algn="ctr">
                      <a:solidFill>
                        <a:srgbClr val="4A7EBB"/>
                      </a:solidFill>
                      <a:prstDash val="solid"/>
                      <a:round/>
                      <a:headEnd type="none" w="med" len="med"/>
                      <a:tailEnd type="none" w="med" len="med"/>
                    </a:lnT>
                    <a:lnB>
                      <a:noFill/>
                    </a:lnB>
                  </a:tcPr>
                </a:tc>
              </a:tr>
            </a:tbl>
          </a:graphicData>
        </a:graphic>
      </p:graphicFrame>
      <p:sp>
        <p:nvSpPr>
          <p:cNvPr id="134" name="rect 134"/>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138" name="picture 138"/>
          <p:cNvPicPr>
            <a:picLocks noChangeAspect="1"/>
          </p:cNvPicPr>
          <p:nvPr/>
        </p:nvPicPr>
        <p:blipFill>
          <a:blip r:embed="rId3"/>
          <a:stretch>
            <a:fillRect/>
          </a:stretch>
        </p:blipFill>
        <p:spPr>
          <a:xfrm rot="21600000">
            <a:off x="0" y="6582372"/>
            <a:ext cx="10052113" cy="275627"/>
          </a:xfrm>
          <a:prstGeom prst="rect">
            <a:avLst/>
          </a:prstGeom>
        </p:spPr>
      </p:pic>
      <p:grpSp>
        <p:nvGrpSpPr>
          <p:cNvPr id="12" name="group 12"/>
          <p:cNvGrpSpPr/>
          <p:nvPr/>
        </p:nvGrpSpPr>
        <p:grpSpPr>
          <a:xfrm rot="21600000">
            <a:off x="2566416" y="719328"/>
            <a:ext cx="9078466" cy="21335"/>
            <a:chOff x="0" y="0"/>
            <a:chExt cx="9078466" cy="21335"/>
          </a:xfrm>
        </p:grpSpPr>
        <p:sp>
          <p:nvSpPr>
            <p:cNvPr id="144" name="path 14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46" name="path 14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148" name="rect 148"/>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150" name="rect 150"/>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icture 152"/>
          <p:cNvPicPr>
            <a:picLocks noChangeAspect="1"/>
          </p:cNvPicPr>
          <p:nvPr/>
        </p:nvPicPr>
        <p:blipFill>
          <a:blip r:embed="rId1"/>
          <a:stretch>
            <a:fillRect/>
          </a:stretch>
        </p:blipFill>
        <p:spPr>
          <a:xfrm rot="21600000">
            <a:off x="4494370" y="1626792"/>
            <a:ext cx="7697628" cy="2010715"/>
          </a:xfrm>
          <a:prstGeom prst="rect">
            <a:avLst/>
          </a:prstGeom>
        </p:spPr>
      </p:pic>
      <p:sp>
        <p:nvSpPr>
          <p:cNvPr id="154" name="textbox 154"/>
          <p:cNvSpPr/>
          <p:nvPr/>
        </p:nvSpPr>
        <p:spPr>
          <a:xfrm>
            <a:off x="794281" y="1109150"/>
            <a:ext cx="3671570" cy="3351529"/>
          </a:xfrm>
          <a:prstGeom prst="rect">
            <a:avLst/>
          </a:prstGeom>
          <a:noFill/>
          <a:ln w="0" cap="flat">
            <a:noFill/>
            <a:prstDash val="solid"/>
            <a:miter lim="0"/>
          </a:ln>
        </p:spPr>
        <p:txBody>
          <a:bodyPr vert="horz" wrap="square" lIns="0" tIns="0" rIns="0" bIns="0"/>
          <a:lstStyle/>
          <a:p>
            <a:pPr algn="l" rtl="0" eaLnBrk="0">
              <a:lnSpc>
                <a:spcPct val="79000"/>
              </a:lnSpc>
            </a:pPr>
            <a:endParaRPr sz="100" dirty="0">
              <a:latin typeface="Arial" panose="020B0604020202020204"/>
              <a:ea typeface="Arial" panose="020B0604020202020204"/>
              <a:cs typeface="Arial" panose="020B0604020202020204"/>
            </a:endParaRPr>
          </a:p>
          <a:p>
            <a:pPr marL="31750" algn="l" rtl="0" eaLnBrk="0">
              <a:lnSpc>
                <a:spcPct val="88000"/>
              </a:lnSpc>
            </a:pPr>
            <a:r>
              <a:rPr sz="20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固定定位</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7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marL="26035" algn="l" rtl="0" eaLnBrk="0">
              <a:lnSpc>
                <a:spcPct val="100000"/>
              </a:lnSpc>
              <a:spcBef>
                <a:spcPts val="455"/>
              </a:spcBef>
            </a:pP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position: fixe</a:t>
            </a:r>
            <a:r>
              <a:rPr sz="15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d</a:t>
            </a:r>
            <a:endParaRPr sz="1500" dirty="0">
              <a:latin typeface="微软雅黑" panose="020B0503020204020204" charset="-122"/>
              <a:ea typeface="微软雅黑" panose="020B0503020204020204" charset="-122"/>
              <a:cs typeface="微软雅黑" panose="020B0503020204020204" charset="-122"/>
            </a:endParaRPr>
          </a:p>
          <a:p>
            <a:pPr marL="15875" algn="l" rtl="0" eaLnBrk="0">
              <a:lnSpc>
                <a:spcPct val="88000"/>
              </a:lnSpc>
              <a:spcBef>
                <a:spcPts val="1360"/>
              </a:spcBef>
            </a:pPr>
            <a:r>
              <a:rPr sz="1500" kern="0" spc="90" dirty="0">
                <a:solidFill>
                  <a:srgbClr val="262626">
                    <a:alpha val="100000"/>
                  </a:srgbClr>
                </a:solidFill>
                <a:latin typeface="微软雅黑" panose="020B0503020204020204" charset="-122"/>
                <a:ea typeface="微软雅黑" panose="020B0503020204020204" charset="-122"/>
                <a:cs typeface="微软雅黑" panose="020B0503020204020204" charset="-122"/>
              </a:rPr>
              <a:t>场景：</a:t>
            </a:r>
            <a:r>
              <a:rPr sz="1500" kern="0" spc="-36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90" dirty="0">
                <a:solidFill>
                  <a:srgbClr val="262626">
                    <a:alpha val="100000"/>
                  </a:srgbClr>
                </a:solidFill>
                <a:latin typeface="微软雅黑" panose="020B0503020204020204" charset="-122"/>
                <a:ea typeface="微软雅黑" panose="020B0503020204020204" charset="-122"/>
                <a:cs typeface="微软雅黑" panose="020B0503020204020204" charset="-122"/>
              </a:rPr>
              <a:t>元素的位置在网页滚动</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时</a:t>
            </a: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不会改变</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6000"/>
              </a:lnSpc>
            </a:pPr>
            <a:endParaRPr sz="1000" dirty="0">
              <a:latin typeface="Arial" panose="020B0604020202020204"/>
              <a:ea typeface="Arial" panose="020B0604020202020204"/>
              <a:cs typeface="Arial" panose="020B0604020202020204"/>
            </a:endParaRPr>
          </a:p>
          <a:p>
            <a:pPr marL="12700" algn="l" rtl="0" eaLnBrk="0">
              <a:lnSpc>
                <a:spcPct val="87000"/>
              </a:lnSpc>
              <a:spcBef>
                <a:spcPts val="460"/>
              </a:spcBef>
            </a:pPr>
            <a:r>
              <a:rPr sz="1500" kern="0" spc="40" dirty="0">
                <a:solidFill>
                  <a:srgbClr val="262626">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marL="18415" algn="l" rtl="0" eaLnBrk="0">
              <a:lnSpc>
                <a:spcPct val="88000"/>
              </a:lnSpc>
              <a:spcBef>
                <a:spcPts val="450"/>
              </a:spcBef>
            </a:pPr>
            <a:r>
              <a:rPr sz="1500" kern="0" spc="10" dirty="0">
                <a:solidFill>
                  <a:srgbClr val="AD2B26">
                    <a:alpha val="100000"/>
                  </a:srgbClr>
                </a:solidFill>
                <a:latin typeface="Arial" panose="020B0604020202020204"/>
                <a:ea typeface="Arial" panose="020B0604020202020204"/>
                <a:cs typeface="Arial" panose="020B0604020202020204"/>
              </a:rPr>
              <a:t>•    </a:t>
            </a:r>
            <a:r>
              <a:rPr sz="1500" kern="0" spc="10" dirty="0">
                <a:solidFill>
                  <a:srgbClr val="AD2B26">
                    <a:alpha val="100000"/>
                  </a:srgbClr>
                </a:solidFill>
                <a:latin typeface="微软雅黑" panose="020B0503020204020204" charset="-122"/>
                <a:ea typeface="微软雅黑" panose="020B0503020204020204" charset="-122"/>
                <a:cs typeface="微软雅黑" panose="020B0503020204020204" charset="-122"/>
              </a:rPr>
              <a:t>脱标</a:t>
            </a:r>
            <a:r>
              <a:rPr sz="1500" kern="0" spc="-160" dirty="0">
                <a:solidFill>
                  <a:srgbClr val="AD2B26">
                    <a:alpha val="100000"/>
                  </a:srgbClr>
                </a:solidFill>
                <a:latin typeface="微软雅黑" panose="020B0503020204020204" charset="-122"/>
                <a:ea typeface="微软雅黑" panose="020B0503020204020204" charset="-122"/>
                <a:cs typeface="微软雅黑" panose="020B0503020204020204" charset="-122"/>
              </a:rPr>
              <a:t> </a:t>
            </a:r>
            <a:r>
              <a:rPr sz="1500" kern="0" spc="1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35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10" dirty="0">
                <a:solidFill>
                  <a:srgbClr val="AD2B26">
                    <a:alpha val="100000"/>
                  </a:srgbClr>
                </a:solidFill>
                <a:latin typeface="微软雅黑" panose="020B0503020204020204" charset="-122"/>
                <a:ea typeface="微软雅黑" panose="020B0503020204020204" charset="-122"/>
                <a:cs typeface="微软雅黑" panose="020B0503020204020204" charset="-122"/>
              </a:rPr>
              <a:t>不占位</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0000"/>
              </a:lnSpc>
            </a:pPr>
            <a:endParaRPr sz="1000" dirty="0">
              <a:latin typeface="Arial" panose="020B0604020202020204"/>
              <a:ea typeface="Arial" panose="020B0604020202020204"/>
              <a:cs typeface="Arial" panose="020B0604020202020204"/>
            </a:endParaRPr>
          </a:p>
          <a:p>
            <a:pPr marL="18415" algn="l" rtl="0" eaLnBrk="0">
              <a:lnSpc>
                <a:spcPct val="89000"/>
              </a:lnSpc>
              <a:spcBef>
                <a:spcPts val="455"/>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显示模式具备</a:t>
            </a:r>
            <a:r>
              <a:rPr sz="1500" kern="0" spc="60" dirty="0">
                <a:solidFill>
                  <a:srgbClr val="AD2B26">
                    <a:alpha val="100000"/>
                  </a:srgbClr>
                </a:solidFill>
                <a:latin typeface="微软雅黑" panose="020B0503020204020204" charset="-122"/>
                <a:ea typeface="微软雅黑" panose="020B0503020204020204" charset="-122"/>
                <a:cs typeface="微软雅黑" panose="020B0503020204020204" charset="-122"/>
              </a:rPr>
              <a:t>行内块</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1000"/>
              </a:lnSpc>
            </a:pPr>
            <a:endParaRPr sz="1000" dirty="0">
              <a:latin typeface="Arial" panose="020B0604020202020204"/>
              <a:ea typeface="Arial" panose="020B0604020202020204"/>
              <a:cs typeface="Arial" panose="020B0604020202020204"/>
            </a:endParaRPr>
          </a:p>
          <a:p>
            <a:pPr algn="l" rtl="0" eaLnBrk="0">
              <a:lnSpc>
                <a:spcPct val="125000"/>
              </a:lnSpc>
            </a:pPr>
            <a:endParaRPr sz="300" dirty="0">
              <a:latin typeface="Arial" panose="020B0604020202020204"/>
              <a:ea typeface="Arial" panose="020B0604020202020204"/>
              <a:cs typeface="Arial" panose="020B0604020202020204"/>
            </a:endParaRPr>
          </a:p>
          <a:p>
            <a:pPr marL="18415" algn="l" rtl="0" eaLnBrk="0">
              <a:lnSpc>
                <a:spcPct val="88000"/>
              </a:lnSpc>
              <a:spcBef>
                <a:spcPts val="0"/>
              </a:spcBef>
            </a:pPr>
            <a:r>
              <a:rPr sz="1500" kern="0" spc="70" dirty="0">
                <a:solidFill>
                  <a:srgbClr val="262626">
                    <a:alpha val="100000"/>
                  </a:srgbClr>
                </a:solidFill>
                <a:latin typeface="Arial" panose="020B0604020202020204"/>
                <a:ea typeface="Arial" panose="020B0604020202020204"/>
                <a:cs typeface="Arial" panose="020B0604020202020204"/>
              </a:rPr>
              <a:t>•    </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设置边偏移相对</a:t>
            </a:r>
            <a:r>
              <a:rPr sz="1500" kern="0" spc="70" dirty="0">
                <a:solidFill>
                  <a:srgbClr val="AD2A26">
                    <a:alpha val="100000"/>
                  </a:srgbClr>
                </a:solidFill>
                <a:latin typeface="微软雅黑" panose="020B0503020204020204" charset="-122"/>
                <a:ea typeface="微软雅黑" panose="020B0503020204020204" charset="-122"/>
                <a:cs typeface="微软雅黑" panose="020B0503020204020204" charset="-122"/>
              </a:rPr>
              <a:t>浏览器窗口</a:t>
            </a:r>
            <a:r>
              <a:rPr sz="1500" kern="0" spc="70" dirty="0">
                <a:solidFill>
                  <a:srgbClr val="262626">
                    <a:alpha val="100000"/>
                  </a:srgbClr>
                </a:solidFill>
                <a:latin typeface="微软雅黑" panose="020B0503020204020204" charset="-122"/>
                <a:ea typeface="微软雅黑" panose="020B0503020204020204" charset="-122"/>
                <a:cs typeface="微软雅黑" panose="020B0503020204020204" charset="-122"/>
              </a:rPr>
              <a:t>改变位置</a:t>
            </a:r>
            <a:endParaRPr sz="1500" dirty="0">
              <a:latin typeface="微软雅黑" panose="020B0503020204020204" charset="-122"/>
              <a:ea typeface="微软雅黑" panose="020B0503020204020204" charset="-122"/>
              <a:cs typeface="微软雅黑" panose="020B0503020204020204" charset="-122"/>
            </a:endParaRPr>
          </a:p>
        </p:txBody>
      </p:sp>
      <p:sp>
        <p:nvSpPr>
          <p:cNvPr id="156" name="rect 156"/>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160" name="picture 160"/>
          <p:cNvPicPr>
            <a:picLocks noChangeAspect="1"/>
          </p:cNvPicPr>
          <p:nvPr/>
        </p:nvPicPr>
        <p:blipFill>
          <a:blip r:embed="rId2"/>
          <a:stretch>
            <a:fillRect/>
          </a:stretch>
        </p:blipFill>
        <p:spPr>
          <a:xfrm rot="21600000">
            <a:off x="0" y="6582372"/>
            <a:ext cx="10052113" cy="275627"/>
          </a:xfrm>
          <a:prstGeom prst="rect">
            <a:avLst/>
          </a:prstGeom>
        </p:spPr>
      </p:pic>
      <p:grpSp>
        <p:nvGrpSpPr>
          <p:cNvPr id="14" name="group 14"/>
          <p:cNvGrpSpPr/>
          <p:nvPr/>
        </p:nvGrpSpPr>
        <p:grpSpPr>
          <a:xfrm rot="21600000">
            <a:off x="2566416" y="719328"/>
            <a:ext cx="9078466" cy="21335"/>
            <a:chOff x="0" y="0"/>
            <a:chExt cx="9078466" cy="21335"/>
          </a:xfrm>
        </p:grpSpPr>
        <p:sp>
          <p:nvSpPr>
            <p:cNvPr id="166" name="path 16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68" name="path 16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170" name="rect 170"/>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172" name="rect 172"/>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box 174"/>
          <p:cNvSpPr/>
          <p:nvPr/>
        </p:nvSpPr>
        <p:spPr>
          <a:xfrm>
            <a:off x="793673" y="1108895"/>
            <a:ext cx="5294629" cy="2961639"/>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20204"/>
              <a:ea typeface="Arial" panose="020B0604020202020204"/>
              <a:cs typeface="Arial" panose="020B0604020202020204"/>
            </a:endParaRPr>
          </a:p>
          <a:p>
            <a:pPr marL="17780" algn="l" rtl="0" eaLnBrk="0">
              <a:lnSpc>
                <a:spcPct val="87000"/>
              </a:lnSpc>
            </a:pPr>
            <a:r>
              <a:rPr sz="2000" kern="0" spc="10" dirty="0">
                <a:solidFill>
                  <a:srgbClr val="AD2A26">
                    <a:alpha val="100000"/>
                  </a:srgbClr>
                </a:solidFill>
                <a:latin typeface="微软雅黑" panose="020B0503020204020204" charset="-122"/>
                <a:ea typeface="微软雅黑" panose="020B0503020204020204" charset="-122"/>
                <a:cs typeface="微软雅黑" panose="020B0503020204020204" charset="-122"/>
              </a:rPr>
              <a:t>堆叠层级 z-</a:t>
            </a:r>
            <a:r>
              <a:rPr sz="2000" kern="0" spc="0" dirty="0">
                <a:solidFill>
                  <a:srgbClr val="AD2A26">
                    <a:alpha val="100000"/>
                  </a:srgbClr>
                </a:solidFill>
                <a:latin typeface="微软雅黑" panose="020B0503020204020204" charset="-122"/>
                <a:ea typeface="微软雅黑" panose="020B0503020204020204" charset="-122"/>
                <a:cs typeface="微软雅黑" panose="020B0503020204020204" charset="-122"/>
              </a:rPr>
              <a:t>index</a:t>
            </a:r>
            <a:endParaRPr sz="2000" dirty="0">
              <a:latin typeface="微软雅黑" panose="020B0503020204020204" charset="-122"/>
              <a:ea typeface="微软雅黑" panose="020B0503020204020204" charset="-122"/>
              <a:cs typeface="微软雅黑" panose="020B0503020204020204" charset="-122"/>
            </a:endParaRPr>
          </a:p>
          <a:p>
            <a:pPr algn="l" rtl="0" eaLnBrk="0">
              <a:lnSpc>
                <a:spcPct val="103000"/>
              </a:lnSpc>
            </a:pPr>
            <a:endParaRPr sz="1000" dirty="0">
              <a:latin typeface="Arial" panose="020B0604020202020204"/>
              <a:ea typeface="Arial" panose="020B0604020202020204"/>
              <a:cs typeface="Arial" panose="020B0604020202020204"/>
            </a:endParaRPr>
          </a:p>
          <a:p>
            <a:pPr algn="l" rtl="0" eaLnBrk="0">
              <a:lnSpc>
                <a:spcPct val="104000"/>
              </a:lnSpc>
            </a:pPr>
            <a:endParaRPr sz="1000" dirty="0">
              <a:latin typeface="Arial" panose="020B0604020202020204"/>
              <a:ea typeface="Arial" panose="020B0604020202020204"/>
              <a:cs typeface="Arial" panose="020B0604020202020204"/>
            </a:endParaRPr>
          </a:p>
          <a:p>
            <a:pPr marL="17145" algn="l" rtl="0" eaLnBrk="0">
              <a:lnSpc>
                <a:spcPct val="89000"/>
              </a:lnSpc>
              <a:spcBef>
                <a:spcPts val="455"/>
              </a:spcBef>
            </a:pPr>
            <a:r>
              <a:rPr sz="15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默认效果</a:t>
            </a:r>
            <a:r>
              <a:rPr sz="1500" kern="0" spc="-11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：按照标签书写顺序</a:t>
            </a:r>
            <a:r>
              <a:rPr sz="1500" kern="0" spc="-20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后来者居上</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24000"/>
              </a:lnSpc>
            </a:pPr>
            <a:endParaRPr sz="1000" dirty="0">
              <a:latin typeface="Arial" panose="020B0604020202020204"/>
              <a:ea typeface="Arial" panose="020B0604020202020204"/>
              <a:cs typeface="Arial" panose="020B0604020202020204"/>
            </a:endParaRPr>
          </a:p>
          <a:p>
            <a:pPr algn="l" rtl="0" eaLnBrk="0">
              <a:lnSpc>
                <a:spcPct val="124000"/>
              </a:lnSpc>
            </a:pPr>
            <a:endParaRPr sz="1000" dirty="0">
              <a:latin typeface="Arial" panose="020B0604020202020204"/>
              <a:ea typeface="Arial" panose="020B0604020202020204"/>
              <a:cs typeface="Arial" panose="020B0604020202020204"/>
            </a:endParaRPr>
          </a:p>
          <a:p>
            <a:pPr algn="l" rtl="0" eaLnBrk="0">
              <a:lnSpc>
                <a:spcPct val="124000"/>
              </a:lnSpc>
            </a:pPr>
            <a:endParaRPr sz="1000" dirty="0">
              <a:latin typeface="Arial" panose="020B0604020202020204"/>
              <a:ea typeface="Arial" panose="020B0604020202020204"/>
              <a:cs typeface="Arial" panose="020B0604020202020204"/>
            </a:endParaRPr>
          </a:p>
          <a:p>
            <a:pPr marL="12700" algn="l" rtl="0" eaLnBrk="0">
              <a:lnSpc>
                <a:spcPct val="88000"/>
              </a:lnSpc>
              <a:spcBef>
                <a:spcPts val="455"/>
              </a:spcBef>
            </a:pP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作用：</a:t>
            </a:r>
            <a:r>
              <a:rPr sz="1500" kern="0" spc="-35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设置</a:t>
            </a: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定位</a:t>
            </a:r>
            <a:r>
              <a:rPr sz="1500" kern="0" spc="80" dirty="0">
                <a:solidFill>
                  <a:srgbClr val="262626">
                    <a:alpha val="100000"/>
                  </a:srgbClr>
                </a:solidFill>
                <a:latin typeface="微软雅黑" panose="020B0503020204020204" charset="-122"/>
                <a:ea typeface="微软雅黑" panose="020B0503020204020204" charset="-122"/>
                <a:cs typeface="微软雅黑" panose="020B0503020204020204" charset="-122"/>
              </a:rPr>
              <a:t>元素的</a:t>
            </a: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层级顺序</a:t>
            </a:r>
            <a:r>
              <a:rPr sz="1500" kern="0" spc="-210" dirty="0">
                <a:solidFill>
                  <a:srgbClr val="AD2A26">
                    <a:alpha val="100000"/>
                  </a:srgbClr>
                </a:solidFill>
                <a:latin typeface="微软雅黑" panose="020B0503020204020204" charset="-122"/>
                <a:ea typeface="微软雅黑" panose="020B0503020204020204" charset="-122"/>
                <a:cs typeface="微软雅黑" panose="020B0503020204020204" charset="-122"/>
              </a:rPr>
              <a:t> </a:t>
            </a:r>
            <a:r>
              <a:rPr sz="15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sz="1500" kern="0" spc="-29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改变定位元素的显示顺序</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24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algn="l" rtl="0" eaLnBrk="0">
              <a:lnSpc>
                <a:spcPct val="125000"/>
              </a:lnSpc>
            </a:pPr>
            <a:endParaRPr sz="1000" dirty="0">
              <a:latin typeface="Arial" panose="020B0604020202020204"/>
              <a:ea typeface="Arial" panose="020B0604020202020204"/>
              <a:cs typeface="Arial" panose="020B0604020202020204"/>
            </a:endParaRPr>
          </a:p>
          <a:p>
            <a:pPr marL="13970" algn="l" rtl="0" eaLnBrk="0">
              <a:lnSpc>
                <a:spcPct val="87000"/>
              </a:lnSpc>
              <a:spcBef>
                <a:spcPts val="460"/>
              </a:spcBef>
            </a:pPr>
            <a:r>
              <a:rPr sz="1500" kern="0" spc="100" dirty="0">
                <a:solidFill>
                  <a:srgbClr val="262626">
                    <a:alpha val="100000"/>
                  </a:srgbClr>
                </a:solidFill>
                <a:latin typeface="微软雅黑" panose="020B0503020204020204" charset="-122"/>
                <a:ea typeface="微软雅黑" panose="020B0503020204020204" charset="-122"/>
                <a:cs typeface="微软雅黑" panose="020B0503020204020204" charset="-122"/>
              </a:rPr>
              <a:t>属性名：</a:t>
            </a:r>
            <a:r>
              <a:rPr sz="1500" kern="0" spc="-33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100" dirty="0">
                <a:solidFill>
                  <a:srgbClr val="AD2A26">
                    <a:alpha val="100000"/>
                  </a:srgbClr>
                </a:solidFill>
                <a:latin typeface="微软雅黑" panose="020B0503020204020204" charset="-122"/>
                <a:ea typeface="微软雅黑" panose="020B0503020204020204" charset="-122"/>
                <a:cs typeface="微软雅黑" panose="020B0503020204020204" charset="-122"/>
              </a:rPr>
              <a:t>z-</a:t>
            </a:r>
            <a:r>
              <a:rPr sz="1500" kern="0" spc="0" dirty="0">
                <a:solidFill>
                  <a:srgbClr val="AD2A26">
                    <a:alpha val="100000"/>
                  </a:srgbClr>
                </a:solidFill>
                <a:latin typeface="微软雅黑" panose="020B0503020204020204" charset="-122"/>
                <a:ea typeface="微软雅黑" panose="020B0503020204020204" charset="-122"/>
                <a:cs typeface="微软雅黑" panose="020B0503020204020204" charset="-122"/>
              </a:rPr>
              <a:t>index</a:t>
            </a:r>
            <a:endParaRPr sz="1500" dirty="0">
              <a:latin typeface="微软雅黑" panose="020B0503020204020204" charset="-122"/>
              <a:ea typeface="微软雅黑" panose="020B0503020204020204" charset="-122"/>
              <a:cs typeface="微软雅黑" panose="020B0503020204020204" charset="-122"/>
            </a:endParaRPr>
          </a:p>
          <a:p>
            <a:pPr algn="l" rtl="0" eaLnBrk="0">
              <a:lnSpc>
                <a:spcPct val="104000"/>
              </a:lnSpc>
            </a:pPr>
            <a:endParaRPr sz="1000" dirty="0">
              <a:latin typeface="Arial" panose="020B0604020202020204"/>
              <a:ea typeface="Arial" panose="020B0604020202020204"/>
              <a:cs typeface="Arial" panose="020B0604020202020204"/>
            </a:endParaRPr>
          </a:p>
          <a:p>
            <a:pPr marL="13970" algn="l" rtl="0" eaLnBrk="0">
              <a:lnSpc>
                <a:spcPts val="2215"/>
              </a:lnSpc>
              <a:spcBef>
                <a:spcPts val="5"/>
              </a:spcBef>
            </a:pP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属性值</a:t>
            </a:r>
            <a:r>
              <a:rPr sz="1500" kern="0" spc="-11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：整数</a:t>
            </a: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数字</a:t>
            </a:r>
            <a:r>
              <a:rPr sz="1500" kern="0" spc="6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默认值为0</a:t>
            </a:r>
            <a:r>
              <a:rPr sz="1500" kern="0" spc="-230" dirty="0">
                <a:solidFill>
                  <a:srgbClr val="262626">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，取值越</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大</a:t>
            </a:r>
            <a:r>
              <a:rPr sz="1500" kern="0" spc="-210" dirty="0">
                <a:solidFill>
                  <a:srgbClr val="AD2A26">
                    <a:alpha val="100000"/>
                  </a:srgbClr>
                </a:solidFill>
                <a:latin typeface="微软雅黑" panose="020B0503020204020204" charset="-122"/>
                <a:ea typeface="微软雅黑" panose="020B0503020204020204" charset="-122"/>
                <a:cs typeface="微软雅黑" panose="020B0503020204020204" charset="-122"/>
              </a:rPr>
              <a:t> </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，层级越</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高</a:t>
            </a:r>
            <a:r>
              <a:rPr sz="1500" kern="0" spc="50" dirty="0">
                <a:solidFill>
                  <a:srgbClr val="262626">
                    <a:alpha val="100000"/>
                  </a:srgbClr>
                </a:solidFill>
                <a:latin typeface="微软雅黑" panose="020B0503020204020204" charset="-122"/>
                <a:ea typeface="微软雅黑" panose="020B0503020204020204" charset="-122"/>
                <a:cs typeface="微软雅黑" panose="020B0503020204020204" charset="-122"/>
              </a:rPr>
              <a:t>）</a:t>
            </a:r>
            <a:endParaRPr sz="1500" dirty="0">
              <a:latin typeface="微软雅黑" panose="020B0503020204020204" charset="-122"/>
              <a:ea typeface="微软雅黑" panose="020B0503020204020204" charset="-122"/>
              <a:cs typeface="微软雅黑" panose="020B0503020204020204" charset="-122"/>
            </a:endParaRPr>
          </a:p>
        </p:txBody>
      </p:sp>
      <p:pic>
        <p:nvPicPr>
          <p:cNvPr id="176" name="picture 176"/>
          <p:cNvPicPr>
            <a:picLocks noChangeAspect="1"/>
          </p:cNvPicPr>
          <p:nvPr/>
        </p:nvPicPr>
        <p:blipFill>
          <a:blip r:embed="rId1"/>
          <a:stretch>
            <a:fillRect/>
          </a:stretch>
        </p:blipFill>
        <p:spPr>
          <a:xfrm rot="21600000">
            <a:off x="6930221" y="1672312"/>
            <a:ext cx="3616204" cy="3678106"/>
          </a:xfrm>
          <a:prstGeom prst="rect">
            <a:avLst/>
          </a:prstGeom>
        </p:spPr>
      </p:pic>
      <p:sp>
        <p:nvSpPr>
          <p:cNvPr id="178" name="rect 178"/>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182" name="picture 182"/>
          <p:cNvPicPr>
            <a:picLocks noChangeAspect="1"/>
          </p:cNvPicPr>
          <p:nvPr/>
        </p:nvPicPr>
        <p:blipFill>
          <a:blip r:embed="rId2"/>
          <a:stretch>
            <a:fillRect/>
          </a:stretch>
        </p:blipFill>
        <p:spPr>
          <a:xfrm rot="21600000">
            <a:off x="0" y="6582372"/>
            <a:ext cx="10052113" cy="275627"/>
          </a:xfrm>
          <a:prstGeom prst="rect">
            <a:avLst/>
          </a:prstGeom>
        </p:spPr>
      </p:pic>
      <p:grpSp>
        <p:nvGrpSpPr>
          <p:cNvPr id="16" name="group 16"/>
          <p:cNvGrpSpPr/>
          <p:nvPr/>
        </p:nvGrpSpPr>
        <p:grpSpPr>
          <a:xfrm rot="21600000">
            <a:off x="2566416" y="719328"/>
            <a:ext cx="9078466" cy="21335"/>
            <a:chOff x="0" y="0"/>
            <a:chExt cx="9078466" cy="21335"/>
          </a:xfrm>
        </p:grpSpPr>
        <p:sp>
          <p:nvSpPr>
            <p:cNvPr id="188" name="path 18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190" name="path 19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192" name="rect 192"/>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194" name="rect 194"/>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 name="table 196"/>
          <p:cNvGraphicFramePr>
            <a:graphicFrameLocks noGrp="1"/>
          </p:cNvGraphicFramePr>
          <p:nvPr/>
        </p:nvGraphicFramePr>
        <p:xfrm>
          <a:off x="1605089" y="1652714"/>
          <a:ext cx="8932544" cy="2076450"/>
        </p:xfrm>
        <a:graphic>
          <a:graphicData uri="http://schemas.openxmlformats.org/drawingml/2006/table">
            <a:tbl>
              <a:tblPr/>
              <a:tblGrid>
                <a:gridCol w="1790064"/>
                <a:gridCol w="1096010"/>
                <a:gridCol w="1065530"/>
                <a:gridCol w="2340610"/>
                <a:gridCol w="2640330"/>
              </a:tblGrid>
              <a:tr h="459104">
                <a:tc>
                  <a:txBody>
                    <a:bodyPr/>
                    <a:lstStyle/>
                    <a:p>
                      <a:pPr algn="l" rtl="0" eaLnBrk="0">
                        <a:lnSpc>
                          <a:spcPct val="110000"/>
                        </a:lnSpc>
                      </a:pPr>
                      <a:endParaRPr sz="800" dirty="0">
                        <a:latin typeface="Arial" panose="020B0604020202020204"/>
                        <a:ea typeface="Arial" panose="020B0604020202020204"/>
                        <a:cs typeface="Arial" panose="020B0604020202020204"/>
                      </a:endParaRPr>
                    </a:p>
                    <a:p>
                      <a:pPr marL="106045" algn="l" rtl="0" eaLnBrk="0">
                        <a:lnSpc>
                          <a:spcPct val="87000"/>
                        </a:lnSpc>
                        <a:spcBef>
                          <a:spcPts val="5"/>
                        </a:spcBef>
                      </a:pPr>
                      <a:r>
                        <a:rPr sz="1500" kern="0" spc="70" dirty="0">
                          <a:solidFill>
                            <a:srgbClr val="FFFFFF">
                              <a:alpha val="100000"/>
                            </a:srgbClr>
                          </a:solidFill>
                          <a:latin typeface="微软雅黑" panose="020B0503020204020204" charset="-122"/>
                          <a:ea typeface="微软雅黑" panose="020B0503020204020204" charset="-122"/>
                          <a:cs typeface="微软雅黑" panose="020B0503020204020204" charset="-122"/>
                        </a:rPr>
                        <a:t>定位模式</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lgn="l" rtl="0" eaLnBrk="0">
                        <a:lnSpc>
                          <a:spcPct val="111000"/>
                        </a:lnSpc>
                      </a:pPr>
                      <a:endParaRPr sz="800" dirty="0">
                        <a:latin typeface="Arial" panose="020B0604020202020204"/>
                        <a:ea typeface="Arial" panose="020B0604020202020204"/>
                        <a:cs typeface="Arial" panose="020B0604020202020204"/>
                      </a:endParaRPr>
                    </a:p>
                    <a:p>
                      <a:pPr marL="97155" algn="l" rtl="0" eaLnBrk="0">
                        <a:lnSpc>
                          <a:spcPct val="87000"/>
                        </a:lnSpc>
                        <a:spcBef>
                          <a:spcPts val="5"/>
                        </a:spcBef>
                      </a:pPr>
                      <a:r>
                        <a:rPr sz="1500" kern="0" spc="70" dirty="0">
                          <a:solidFill>
                            <a:srgbClr val="FFFFFF">
                              <a:alpha val="100000"/>
                            </a:srgbClr>
                          </a:solidFill>
                          <a:latin typeface="微软雅黑" panose="020B0503020204020204" charset="-122"/>
                          <a:ea typeface="微软雅黑" panose="020B0503020204020204" charset="-122"/>
                          <a:cs typeface="微软雅黑" panose="020B0503020204020204" charset="-122"/>
                        </a:rPr>
                        <a:t>属性值</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lgn="l" rtl="0" eaLnBrk="0">
                        <a:lnSpc>
                          <a:spcPct val="111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99695" algn="l" rtl="0" eaLnBrk="0">
                        <a:lnSpc>
                          <a:spcPct val="88000"/>
                        </a:lnSpc>
                      </a:pPr>
                      <a:r>
                        <a:rPr sz="1500" kern="0" spc="70" dirty="0">
                          <a:solidFill>
                            <a:srgbClr val="FFFFFF">
                              <a:alpha val="100000"/>
                            </a:srgbClr>
                          </a:solidFill>
                          <a:latin typeface="微软雅黑" panose="020B0503020204020204" charset="-122"/>
                          <a:ea typeface="微软雅黑" panose="020B0503020204020204" charset="-122"/>
                          <a:cs typeface="微软雅黑" panose="020B0503020204020204" charset="-122"/>
                        </a:rPr>
                        <a:t>是否脱标</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lgn="l" rtl="0" eaLnBrk="0">
                        <a:lnSpc>
                          <a:spcPct val="111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02235" algn="l" rtl="0" eaLnBrk="0">
                        <a:lnSpc>
                          <a:spcPct val="88000"/>
                        </a:lnSpc>
                      </a:pPr>
                      <a:r>
                        <a:rPr sz="1500" kern="0" spc="60" dirty="0">
                          <a:solidFill>
                            <a:srgbClr val="FFFFFF">
                              <a:alpha val="100000"/>
                            </a:srgbClr>
                          </a:solidFill>
                          <a:latin typeface="微软雅黑" panose="020B0503020204020204" charset="-122"/>
                          <a:ea typeface="微软雅黑" panose="020B0503020204020204" charset="-122"/>
                          <a:cs typeface="微软雅黑" panose="020B0503020204020204" charset="-122"/>
                        </a:rPr>
                        <a:t>显示模式</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c>
                  <a:txBody>
                    <a:bodyPr/>
                    <a:lstStyle/>
                    <a:p>
                      <a:pPr algn="l" rtl="0" eaLnBrk="0">
                        <a:lnSpc>
                          <a:spcPct val="110000"/>
                        </a:lnSpc>
                      </a:pPr>
                      <a:endParaRPr sz="800" dirty="0">
                        <a:latin typeface="Arial" panose="020B0604020202020204"/>
                        <a:ea typeface="Arial" panose="020B0604020202020204"/>
                        <a:cs typeface="Arial" panose="020B0604020202020204"/>
                      </a:endParaRPr>
                    </a:p>
                    <a:p>
                      <a:pPr marL="96520" algn="l" rtl="0" eaLnBrk="0">
                        <a:lnSpc>
                          <a:spcPct val="88000"/>
                        </a:lnSpc>
                      </a:pPr>
                      <a:r>
                        <a:rPr sz="1500" kern="0" spc="70" dirty="0">
                          <a:solidFill>
                            <a:srgbClr val="FFFFFF">
                              <a:alpha val="100000"/>
                            </a:srgbClr>
                          </a:solidFill>
                          <a:latin typeface="微软雅黑" panose="020B0503020204020204" charset="-122"/>
                          <a:ea typeface="微软雅黑" panose="020B0503020204020204" charset="-122"/>
                          <a:cs typeface="微软雅黑" panose="020B0503020204020204" charset="-122"/>
                        </a:rPr>
                        <a:t>参照物</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C0504D"/>
                    </a:solidFill>
                  </a:tcPr>
                </a:tc>
              </a:tr>
              <a:tr h="578484">
                <a:tc>
                  <a:txBody>
                    <a:bodyPr/>
                    <a:lstStyle/>
                    <a:p>
                      <a:pPr algn="l" rtl="0" eaLnBrk="0">
                        <a:lnSpc>
                          <a:spcPct val="125000"/>
                        </a:lnSpc>
                      </a:pPr>
                      <a:endParaRPr sz="1000" dirty="0">
                        <a:latin typeface="Arial" panose="020B0604020202020204"/>
                        <a:ea typeface="Arial" panose="020B0604020202020204"/>
                        <a:cs typeface="Arial" panose="020B0604020202020204"/>
                      </a:endParaRPr>
                    </a:p>
                    <a:p>
                      <a:pPr marL="102235" algn="l" rtl="0" eaLnBrk="0">
                        <a:lnSpc>
                          <a:spcPct val="87000"/>
                        </a:lnSpc>
                        <a:spcBef>
                          <a:spcPts val="5"/>
                        </a:spcBef>
                      </a:pPr>
                      <a:r>
                        <a:rPr sz="15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相对定位</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32000"/>
                        </a:lnSpc>
                      </a:pPr>
                      <a:endParaRPr sz="10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09855" algn="l" rtl="0" eaLnBrk="0">
                        <a:lnSpc>
                          <a:spcPct val="84000"/>
                        </a:lnSpc>
                      </a:pPr>
                      <a:r>
                        <a:rPr sz="1500" kern="0" spc="30" dirty="0">
                          <a:solidFill>
                            <a:srgbClr val="AD2A26">
                              <a:alpha val="100000"/>
                            </a:srgbClr>
                          </a:solidFill>
                          <a:latin typeface="微软雅黑" panose="020B0503020204020204" charset="-122"/>
                          <a:ea typeface="微软雅黑" panose="020B0503020204020204" charset="-122"/>
                          <a:cs typeface="微软雅黑" panose="020B0503020204020204" charset="-122"/>
                        </a:rPr>
                        <a:t>relative</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33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101600" algn="l" rtl="0" eaLnBrk="0">
                        <a:lnSpc>
                          <a:spcPct val="82000"/>
                        </a:lnSpc>
                      </a:pPr>
                      <a:r>
                        <a:rPr sz="1500" kern="0" spc="-10" dirty="0">
                          <a:solidFill>
                            <a:srgbClr val="000000">
                              <a:alpha val="100000"/>
                            </a:srgbClr>
                          </a:solidFill>
                          <a:latin typeface="微软雅黑" panose="020B0503020204020204" charset="-122"/>
                          <a:ea typeface="微软雅黑" panose="020B0503020204020204" charset="-122"/>
                          <a:cs typeface="微软雅黑" panose="020B0503020204020204" charset="-122"/>
                        </a:rPr>
                        <a:t>否</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25000"/>
                        </a:lnSpc>
                      </a:pPr>
                      <a:endParaRPr sz="1000" dirty="0">
                        <a:latin typeface="Arial" panose="020B0604020202020204"/>
                        <a:ea typeface="Arial" panose="020B0604020202020204"/>
                        <a:cs typeface="Arial" panose="020B0604020202020204"/>
                      </a:endParaRPr>
                    </a:p>
                    <a:p>
                      <a:pPr marL="95885" algn="l" rtl="0" eaLnBrk="0">
                        <a:lnSpc>
                          <a:spcPct val="88000"/>
                        </a:lnSpc>
                        <a:spcBef>
                          <a:spcPts val="5"/>
                        </a:spcBef>
                      </a:pPr>
                      <a:r>
                        <a:rPr sz="1500" kern="0" spc="90" dirty="0">
                          <a:solidFill>
                            <a:srgbClr val="000000">
                              <a:alpha val="100000"/>
                            </a:srgbClr>
                          </a:solidFill>
                          <a:latin typeface="微软雅黑" panose="020B0503020204020204" charset="-122"/>
                          <a:ea typeface="微软雅黑" panose="020B0503020204020204" charset="-122"/>
                          <a:cs typeface="微软雅黑" panose="020B0503020204020204" charset="-122"/>
                        </a:rPr>
                        <a:t>保持标签原有显示模式</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25000"/>
                        </a:lnSpc>
                      </a:pPr>
                      <a:endParaRPr sz="1000" dirty="0">
                        <a:latin typeface="Arial" panose="020B0604020202020204"/>
                        <a:ea typeface="Arial" panose="020B0604020202020204"/>
                        <a:cs typeface="Arial" panose="020B0604020202020204"/>
                      </a:endParaRPr>
                    </a:p>
                    <a:p>
                      <a:pPr marL="122555" algn="l" rtl="0" eaLnBrk="0">
                        <a:lnSpc>
                          <a:spcPct val="87000"/>
                        </a:lnSpc>
                        <a:spcBef>
                          <a:spcPts val="5"/>
                        </a:spcBef>
                      </a:pP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自己原来</a:t>
                      </a:r>
                      <a:r>
                        <a:rPr sz="15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位置</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r>
              <a:tr h="673734">
                <a:tc>
                  <a:txBody>
                    <a:bodyPr/>
                    <a:lstStyle/>
                    <a:p>
                      <a:pPr algn="l" rtl="0" eaLnBrk="0">
                        <a:lnSpc>
                          <a:spcPct val="155000"/>
                        </a:lnSpc>
                      </a:pPr>
                      <a:endParaRPr sz="1000" dirty="0">
                        <a:latin typeface="Arial" panose="020B0604020202020204"/>
                        <a:ea typeface="Arial" panose="020B0604020202020204"/>
                        <a:cs typeface="Arial" panose="020B0604020202020204"/>
                      </a:endParaRPr>
                    </a:p>
                    <a:p>
                      <a:pPr marL="102870" algn="l" rtl="0" eaLnBrk="0">
                        <a:lnSpc>
                          <a:spcPct val="88000"/>
                        </a:lnSpc>
                        <a:spcBef>
                          <a:spcPts val="0"/>
                        </a:spcBef>
                      </a:pPr>
                      <a:r>
                        <a:rPr sz="15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绝对定位</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rtl="0" eaLnBrk="0">
                        <a:lnSpc>
                          <a:spcPct val="163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102235" algn="l" rtl="0" eaLnBrk="0">
                        <a:lnSpc>
                          <a:spcPct val="84000"/>
                        </a:lnSpc>
                      </a:pP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absolute</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rtl="0" eaLnBrk="0">
                        <a:lnSpc>
                          <a:spcPct val="164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99695" algn="l" rtl="0" eaLnBrk="0">
                        <a:lnSpc>
                          <a:spcPct val="83000"/>
                        </a:lnSpc>
                      </a:pPr>
                      <a:r>
                        <a:rPr sz="1500" kern="0" spc="-10" dirty="0">
                          <a:solidFill>
                            <a:srgbClr val="AD2A26">
                              <a:alpha val="100000"/>
                            </a:srgbClr>
                          </a:solidFill>
                          <a:latin typeface="微软雅黑" panose="020B0503020204020204" charset="-122"/>
                          <a:ea typeface="微软雅黑" panose="020B0503020204020204" charset="-122"/>
                          <a:cs typeface="微软雅黑" panose="020B0503020204020204" charset="-122"/>
                        </a:rPr>
                        <a:t>是</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rtl="0" eaLnBrk="0">
                        <a:lnSpc>
                          <a:spcPct val="158000"/>
                        </a:lnSpc>
                      </a:pPr>
                      <a:endParaRPr sz="1000" dirty="0">
                        <a:latin typeface="Arial" panose="020B0604020202020204"/>
                        <a:ea typeface="Arial" panose="020B0604020202020204"/>
                        <a:cs typeface="Arial" panose="020B0604020202020204"/>
                      </a:endParaRPr>
                    </a:p>
                    <a:p>
                      <a:pPr marL="95885" algn="l" rtl="0" eaLnBrk="0">
                        <a:lnSpc>
                          <a:spcPct val="87000"/>
                        </a:lnSpc>
                        <a:spcBef>
                          <a:spcPts val="5"/>
                        </a:spcBef>
                      </a:pP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行内块</a:t>
                      </a:r>
                      <a:r>
                        <a:rPr sz="15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c>
                  <a:txBody>
                    <a:bodyPr/>
                    <a:lstStyle/>
                    <a:p>
                      <a:pPr algn="l" rtl="0" eaLnBrk="0">
                        <a:lnSpc>
                          <a:spcPct val="106000"/>
                        </a:lnSpc>
                      </a:pPr>
                      <a:endParaRPr sz="700" dirty="0">
                        <a:latin typeface="Arial" panose="020B0604020202020204"/>
                        <a:ea typeface="Arial" panose="020B0604020202020204"/>
                        <a:cs typeface="Arial" panose="020B0604020202020204"/>
                      </a:endParaRPr>
                    </a:p>
                    <a:p>
                      <a:pPr marL="111125" algn="l" rtl="0" eaLnBrk="0">
                        <a:lnSpc>
                          <a:spcPct val="88000"/>
                        </a:lnSpc>
                        <a:spcBef>
                          <a:spcPts val="5"/>
                        </a:spcBef>
                      </a:pPr>
                      <a:r>
                        <a:rPr sz="1500" kern="0" spc="60" dirty="0">
                          <a:solidFill>
                            <a:srgbClr val="AD2A26">
                              <a:alpha val="100000"/>
                            </a:srgbClr>
                          </a:solidFill>
                          <a:latin typeface="微软雅黑" panose="020B0503020204020204" charset="-122"/>
                          <a:ea typeface="微软雅黑" panose="020B0503020204020204" charset="-122"/>
                          <a:cs typeface="微软雅黑" panose="020B0503020204020204" charset="-122"/>
                        </a:rPr>
                        <a:t>1.   已经定位</a:t>
                      </a:r>
                      <a:r>
                        <a:rPr sz="1500" kern="0" spc="60" dirty="0">
                          <a:solidFill>
                            <a:srgbClr val="000000">
                              <a:alpha val="100000"/>
                            </a:srgbClr>
                          </a:solidFill>
                          <a:latin typeface="微软雅黑" panose="020B0503020204020204" charset="-122"/>
                          <a:ea typeface="微软雅黑" panose="020B0503020204020204" charset="-122"/>
                          <a:cs typeface="微软雅黑" panose="020B0503020204020204" charset="-122"/>
                        </a:rPr>
                        <a:t>的</a:t>
                      </a:r>
                      <a:r>
                        <a:rPr sz="1500" kern="0" spc="50" dirty="0">
                          <a:solidFill>
                            <a:srgbClr val="AD2A26">
                              <a:alpha val="100000"/>
                            </a:srgbClr>
                          </a:solidFill>
                          <a:latin typeface="微软雅黑" panose="020B0503020204020204" charset="-122"/>
                          <a:ea typeface="微软雅黑" panose="020B0503020204020204" charset="-122"/>
                          <a:cs typeface="微软雅黑" panose="020B0503020204020204" charset="-122"/>
                        </a:rPr>
                        <a:t>祖先</a:t>
                      </a:r>
                      <a:r>
                        <a:rPr sz="1500" kern="0" spc="50" dirty="0">
                          <a:solidFill>
                            <a:srgbClr val="000000">
                              <a:alpha val="100000"/>
                            </a:srgbClr>
                          </a:solidFill>
                          <a:latin typeface="微软雅黑" panose="020B0503020204020204" charset="-122"/>
                          <a:ea typeface="微软雅黑" panose="020B0503020204020204" charset="-122"/>
                          <a:cs typeface="微软雅黑" panose="020B0503020204020204" charset="-122"/>
                        </a:rPr>
                        <a:t>元素</a:t>
                      </a:r>
                      <a:endParaRPr sz="1500" dirty="0">
                        <a:latin typeface="微软雅黑" panose="020B0503020204020204" charset="-122"/>
                        <a:ea typeface="微软雅黑" panose="020B0503020204020204" charset="-122"/>
                        <a:cs typeface="微软雅黑" panose="020B0503020204020204" charset="-122"/>
                      </a:endParaRPr>
                    </a:p>
                    <a:p>
                      <a:pPr marL="102235" algn="l" rtl="0" eaLnBrk="0">
                        <a:lnSpc>
                          <a:spcPct val="88000"/>
                        </a:lnSpc>
                        <a:spcBef>
                          <a:spcPts val="365"/>
                        </a:spcBef>
                      </a:pPr>
                      <a:r>
                        <a:rPr sz="15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2.</a:t>
                      </a:r>
                      <a:r>
                        <a:rPr sz="1500" kern="0" spc="0" dirty="0">
                          <a:solidFill>
                            <a:srgbClr val="000000">
                              <a:alpha val="100000"/>
                            </a:srgbClr>
                          </a:solidFill>
                          <a:latin typeface="微软雅黑" panose="020B0503020204020204" charset="-122"/>
                          <a:ea typeface="微软雅黑" panose="020B0503020204020204" charset="-122"/>
                          <a:cs typeface="微软雅黑" panose="020B0503020204020204" charset="-122"/>
                        </a:rPr>
                        <a:t>   </a:t>
                      </a:r>
                      <a:r>
                        <a:rPr sz="1500" kern="0" spc="70" dirty="0">
                          <a:solidFill>
                            <a:srgbClr val="000000">
                              <a:alpha val="100000"/>
                            </a:srgbClr>
                          </a:solidFill>
                          <a:latin typeface="微软雅黑" panose="020B0503020204020204" charset="-122"/>
                          <a:ea typeface="微软雅黑" panose="020B0503020204020204" charset="-122"/>
                          <a:cs typeface="微软雅黑" panose="020B0503020204020204" charset="-122"/>
                        </a:rPr>
                        <a:t>浏览器可视区</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tcPr>
                </a:tc>
              </a:tr>
              <a:tr h="365125">
                <a:tc>
                  <a:txBody>
                    <a:bodyPr/>
                    <a:lstStyle/>
                    <a:p>
                      <a:pPr algn="l" rtl="0" eaLnBrk="0">
                        <a:lnSpc>
                          <a:spcPct val="105000"/>
                        </a:lnSpc>
                      </a:pPr>
                      <a:endParaRPr sz="500" dirty="0">
                        <a:latin typeface="Arial" panose="020B0604020202020204"/>
                        <a:ea typeface="Arial" panose="020B0604020202020204"/>
                        <a:cs typeface="Arial" panose="020B0604020202020204"/>
                      </a:endParaRPr>
                    </a:p>
                    <a:p>
                      <a:pPr marL="118745" algn="l" rtl="0" eaLnBrk="0">
                        <a:lnSpc>
                          <a:spcPct val="88000"/>
                        </a:lnSpc>
                        <a:spcBef>
                          <a:spcPts val="5"/>
                        </a:spcBef>
                      </a:pPr>
                      <a:r>
                        <a:rPr sz="1500" kern="0" spc="40" dirty="0">
                          <a:solidFill>
                            <a:srgbClr val="000000">
                              <a:alpha val="100000"/>
                            </a:srgbClr>
                          </a:solidFill>
                          <a:latin typeface="微软雅黑" panose="020B0503020204020204" charset="-122"/>
                          <a:ea typeface="微软雅黑" panose="020B0503020204020204" charset="-122"/>
                          <a:cs typeface="微软雅黑" panose="020B0503020204020204" charset="-122"/>
                        </a:rPr>
                        <a:t>固定定位</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w="12700" cap="flat" cmpd="sng" algn="ctr">
                      <a:solidFill>
                        <a:srgbClr val="C0504D"/>
                      </a:solidFill>
                      <a:prstDash val="solid"/>
                      <a:round/>
                      <a:headEnd type="none" w="med" len="med"/>
                      <a:tailEnd type="none" w="med" len="med"/>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18000"/>
                        </a:lnSpc>
                      </a:pPr>
                      <a:endParaRPr sz="500" dirty="0">
                        <a:latin typeface="Arial" panose="020B0604020202020204"/>
                        <a:ea typeface="Arial" panose="020B0604020202020204"/>
                        <a:cs typeface="Arial" panose="020B0604020202020204"/>
                      </a:endParaRPr>
                    </a:p>
                    <a:p>
                      <a:pPr marL="94615" algn="l" rtl="0" eaLnBrk="0">
                        <a:lnSpc>
                          <a:spcPct val="86000"/>
                        </a:lnSpc>
                        <a:spcBef>
                          <a:spcPts val="5"/>
                        </a:spcBef>
                      </a:pPr>
                      <a:r>
                        <a:rPr sz="1500" kern="0" spc="40" dirty="0">
                          <a:solidFill>
                            <a:srgbClr val="AD2A26">
                              <a:alpha val="100000"/>
                            </a:srgbClr>
                          </a:solidFill>
                          <a:latin typeface="微软雅黑" panose="020B0503020204020204" charset="-122"/>
                          <a:ea typeface="微软雅黑" panose="020B0503020204020204" charset="-122"/>
                          <a:cs typeface="微软雅黑" panose="020B0503020204020204" charset="-122"/>
                        </a:rPr>
                        <a:t>fixed</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02000"/>
                        </a:lnSpc>
                      </a:pPr>
                      <a:endParaRPr sz="600" dirty="0">
                        <a:latin typeface="Arial" panose="020B0604020202020204"/>
                        <a:ea typeface="Arial" panose="020B0604020202020204"/>
                        <a:cs typeface="Arial" panose="020B0604020202020204"/>
                      </a:endParaRPr>
                    </a:p>
                    <a:p>
                      <a:pPr marL="99695" algn="l" rtl="0" eaLnBrk="0">
                        <a:lnSpc>
                          <a:spcPct val="83000"/>
                        </a:lnSpc>
                        <a:spcBef>
                          <a:spcPts val="5"/>
                        </a:spcBef>
                      </a:pPr>
                      <a:r>
                        <a:rPr sz="1500" kern="0" spc="-10" dirty="0">
                          <a:solidFill>
                            <a:srgbClr val="AD2A26">
                              <a:alpha val="100000"/>
                            </a:srgbClr>
                          </a:solidFill>
                          <a:latin typeface="微软雅黑" panose="020B0503020204020204" charset="-122"/>
                          <a:ea typeface="微软雅黑" panose="020B0503020204020204" charset="-122"/>
                          <a:cs typeface="微软雅黑" panose="020B0503020204020204" charset="-122"/>
                        </a:rPr>
                        <a:t>是</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10000"/>
                        </a:lnSpc>
                      </a:pPr>
                      <a:endParaRPr sz="500" dirty="0">
                        <a:latin typeface="Arial" panose="020B0604020202020204"/>
                        <a:ea typeface="Arial" panose="020B0604020202020204"/>
                        <a:cs typeface="Arial" panose="020B0604020202020204"/>
                      </a:endParaRPr>
                    </a:p>
                    <a:p>
                      <a:pPr marL="95885" algn="l" rtl="0" eaLnBrk="0">
                        <a:lnSpc>
                          <a:spcPct val="87000"/>
                        </a:lnSpc>
                      </a:pP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行内块</a:t>
                      </a:r>
                      <a:r>
                        <a:rPr sz="15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特点</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a:noFill/>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c>
                  <a:txBody>
                    <a:bodyPr/>
                    <a:lstStyle/>
                    <a:p>
                      <a:pPr algn="l" rtl="0" eaLnBrk="0">
                        <a:lnSpc>
                          <a:spcPct val="108000"/>
                        </a:lnSpc>
                      </a:pPr>
                      <a:endParaRPr sz="500" dirty="0">
                        <a:latin typeface="Arial" panose="020B0604020202020204"/>
                        <a:ea typeface="Arial" panose="020B0604020202020204"/>
                        <a:cs typeface="Arial" panose="020B0604020202020204"/>
                      </a:endParaRPr>
                    </a:p>
                    <a:p>
                      <a:pPr marL="97790" algn="l" rtl="0" eaLnBrk="0">
                        <a:lnSpc>
                          <a:spcPct val="88000"/>
                        </a:lnSpc>
                        <a:spcBef>
                          <a:spcPts val="5"/>
                        </a:spcBef>
                      </a:pPr>
                      <a:r>
                        <a:rPr sz="1500" kern="0" spc="80" dirty="0">
                          <a:solidFill>
                            <a:srgbClr val="AD2A26">
                              <a:alpha val="100000"/>
                            </a:srgbClr>
                          </a:solidFill>
                          <a:latin typeface="微软雅黑" panose="020B0503020204020204" charset="-122"/>
                          <a:ea typeface="微软雅黑" panose="020B0503020204020204" charset="-122"/>
                          <a:cs typeface="微软雅黑" panose="020B0503020204020204" charset="-122"/>
                        </a:rPr>
                        <a:t>浏览器</a:t>
                      </a:r>
                      <a:r>
                        <a:rPr sz="1500" kern="0" spc="80" dirty="0">
                          <a:solidFill>
                            <a:srgbClr val="000000">
                              <a:alpha val="100000"/>
                            </a:srgbClr>
                          </a:solidFill>
                          <a:latin typeface="微软雅黑" panose="020B0503020204020204" charset="-122"/>
                          <a:ea typeface="微软雅黑" panose="020B0503020204020204" charset="-122"/>
                          <a:cs typeface="微软雅黑" panose="020B0503020204020204" charset="-122"/>
                        </a:rPr>
                        <a:t>窗口</a:t>
                      </a:r>
                      <a:endParaRPr sz="1500" dirty="0">
                        <a:latin typeface="微软雅黑" panose="020B0503020204020204" charset="-122"/>
                        <a:ea typeface="微软雅黑" panose="020B0503020204020204" charset="-122"/>
                        <a:cs typeface="微软雅黑" panose="020B0503020204020204" charset="-122"/>
                      </a:endParaRPr>
                    </a:p>
                  </a:txBody>
                  <a:tcPr marL="0" marR="0" marT="0" marB="0" vert="horz">
                    <a:lnL>
                      <a:noFill/>
                    </a:lnL>
                    <a:lnR w="12700" cap="flat" cmpd="sng" algn="ctr">
                      <a:solidFill>
                        <a:srgbClr val="C0504D"/>
                      </a:solidFill>
                      <a:prstDash val="solid"/>
                      <a:round/>
                      <a:headEnd type="none" w="med" len="med"/>
                      <a:tailEnd type="none" w="med" len="med"/>
                    </a:lnR>
                    <a:lnT w="12700" cap="flat" cmpd="sng" algn="ctr">
                      <a:solidFill>
                        <a:srgbClr val="C0504D"/>
                      </a:solidFill>
                      <a:prstDash val="solid"/>
                      <a:round/>
                      <a:headEnd type="none" w="med" len="med"/>
                      <a:tailEnd type="none" w="med" len="med"/>
                    </a:lnT>
                    <a:lnB w="12700" cap="flat" cmpd="sng" algn="ctr">
                      <a:solidFill>
                        <a:srgbClr val="C0504D"/>
                      </a:solidFill>
                      <a:prstDash val="solid"/>
                      <a:round/>
                      <a:headEnd type="none" w="med" len="med"/>
                      <a:tailEnd type="none" w="med" len="med"/>
                    </a:lnB>
                    <a:solidFill>
                      <a:srgbClr val="F4E9E9"/>
                    </a:solidFill>
                  </a:tcPr>
                </a:tc>
              </a:tr>
            </a:tbl>
          </a:graphicData>
        </a:graphic>
      </p:graphicFrame>
      <p:pic>
        <p:nvPicPr>
          <p:cNvPr id="198" name="picture 198"/>
          <p:cNvPicPr>
            <a:picLocks noChangeAspect="1"/>
          </p:cNvPicPr>
          <p:nvPr/>
        </p:nvPicPr>
        <p:blipFill>
          <a:blip r:embed="rId1"/>
          <a:stretch>
            <a:fillRect/>
          </a:stretch>
        </p:blipFill>
        <p:spPr>
          <a:xfrm rot="21600000">
            <a:off x="4604397" y="4011676"/>
            <a:ext cx="7587602" cy="2012364"/>
          </a:xfrm>
          <a:prstGeom prst="rect">
            <a:avLst/>
          </a:prstGeom>
        </p:spPr>
      </p:pic>
      <p:pic>
        <p:nvPicPr>
          <p:cNvPr id="200" name="picture 200"/>
          <p:cNvPicPr>
            <a:picLocks noChangeAspect="1"/>
          </p:cNvPicPr>
          <p:nvPr/>
        </p:nvPicPr>
        <p:blipFill>
          <a:blip r:embed="rId2"/>
          <a:stretch>
            <a:fillRect/>
          </a:stretch>
        </p:blipFill>
        <p:spPr>
          <a:xfrm rot="21600000">
            <a:off x="158495" y="4044695"/>
            <a:ext cx="4349495" cy="2444495"/>
          </a:xfrm>
          <a:prstGeom prst="rect">
            <a:avLst/>
          </a:prstGeom>
        </p:spPr>
      </p:pic>
      <p:sp>
        <p:nvSpPr>
          <p:cNvPr id="202" name="rect 202"/>
          <p:cNvSpPr/>
          <p:nvPr/>
        </p:nvSpPr>
        <p:spPr>
          <a:xfrm>
            <a:off x="9813035"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pic>
        <p:nvPicPr>
          <p:cNvPr id="206" name="picture 206"/>
          <p:cNvPicPr>
            <a:picLocks noChangeAspect="1"/>
          </p:cNvPicPr>
          <p:nvPr/>
        </p:nvPicPr>
        <p:blipFill>
          <a:blip r:embed="rId3"/>
          <a:stretch>
            <a:fillRect/>
          </a:stretch>
        </p:blipFill>
        <p:spPr>
          <a:xfrm rot="21600000">
            <a:off x="0" y="6582372"/>
            <a:ext cx="10052113" cy="275627"/>
          </a:xfrm>
          <a:prstGeom prst="rect">
            <a:avLst/>
          </a:prstGeom>
        </p:spPr>
      </p:pic>
      <p:sp>
        <p:nvSpPr>
          <p:cNvPr id="212" name="textbox 212"/>
          <p:cNvSpPr/>
          <p:nvPr/>
        </p:nvSpPr>
        <p:spPr>
          <a:xfrm>
            <a:off x="798534" y="1108131"/>
            <a:ext cx="1141094" cy="294640"/>
          </a:xfrm>
          <a:prstGeom prst="rect">
            <a:avLst/>
          </a:prstGeom>
          <a:noFill/>
          <a:ln w="0" cap="flat">
            <a:noFill/>
            <a:prstDash val="solid"/>
            <a:miter lim="0"/>
          </a:ln>
        </p:spPr>
        <p:txBody>
          <a:bodyPr vert="horz" wrap="square" lIns="0" tIns="0" rIns="0" bIns="0"/>
          <a:lstStyle/>
          <a:p>
            <a:pPr algn="l" rtl="0" eaLnBrk="0">
              <a:lnSpc>
                <a:spcPct val="90000"/>
              </a:lnSpc>
            </a:pPr>
            <a:endParaRPr sz="100" dirty="0">
              <a:latin typeface="Arial" panose="020B0604020202020204"/>
              <a:ea typeface="Arial" panose="020B0604020202020204"/>
              <a:cs typeface="Arial" panose="020B0604020202020204"/>
            </a:endParaRPr>
          </a:p>
          <a:p>
            <a:pPr marL="12700" algn="l" rtl="0" eaLnBrk="0">
              <a:lnSpc>
                <a:spcPct val="88000"/>
              </a:lnSpc>
            </a:pPr>
            <a:r>
              <a:rPr sz="2000" kern="0" spc="-20" dirty="0">
                <a:solidFill>
                  <a:srgbClr val="AD2A26">
                    <a:alpha val="100000"/>
                  </a:srgbClr>
                </a:solidFill>
                <a:latin typeface="微软雅黑" panose="020B0503020204020204" charset="-122"/>
                <a:ea typeface="微软雅黑" panose="020B0503020204020204" charset="-122"/>
                <a:cs typeface="微软雅黑" panose="020B0503020204020204" charset="-122"/>
              </a:rPr>
              <a:t>定位-总结</a:t>
            </a:r>
            <a:endParaRPr sz="2000" dirty="0">
              <a:latin typeface="微软雅黑" panose="020B0503020204020204" charset="-122"/>
              <a:ea typeface="微软雅黑" panose="020B0503020204020204" charset="-122"/>
              <a:cs typeface="微软雅黑" panose="020B0503020204020204" charset="-122"/>
            </a:endParaRPr>
          </a:p>
        </p:txBody>
      </p:sp>
      <p:grpSp>
        <p:nvGrpSpPr>
          <p:cNvPr id="18" name="group 18"/>
          <p:cNvGrpSpPr/>
          <p:nvPr/>
        </p:nvGrpSpPr>
        <p:grpSpPr>
          <a:xfrm rot="21600000">
            <a:off x="2566416" y="719328"/>
            <a:ext cx="9078466" cy="21335"/>
            <a:chOff x="0" y="0"/>
            <a:chExt cx="9078466" cy="21335"/>
          </a:xfrm>
        </p:grpSpPr>
        <p:sp>
          <p:nvSpPr>
            <p:cNvPr id="214" name="path 21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16" name="path 21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218" name="rect 218"/>
          <p:cNvSpPr/>
          <p:nvPr/>
        </p:nvSpPr>
        <p:spPr>
          <a:xfrm>
            <a:off x="0" y="0"/>
            <a:ext cx="172212" cy="694944"/>
          </a:xfrm>
          <a:prstGeom prst="rect">
            <a:avLst/>
          </a:prstGeom>
          <a:solidFill>
            <a:srgbClr val="49504F">
              <a:alpha val="100000"/>
            </a:srgbClr>
          </a:solidFill>
          <a:ln w="0" cap="flat">
            <a:noFill/>
            <a:prstDash val="solid"/>
            <a:miter lim="0"/>
          </a:ln>
        </p:spPr>
        <p:txBody>
          <a:bodyPr rtlCol="0"/>
          <a:lstStyle/>
          <a:p>
            <a:pPr algn="ctr"/>
            <a:endParaRPr lang="zh-CN" altLang="en-US"/>
          </a:p>
        </p:txBody>
      </p:sp>
      <p:sp>
        <p:nvSpPr>
          <p:cNvPr id="220" name="rect 220"/>
          <p:cNvSpPr/>
          <p:nvPr/>
        </p:nvSpPr>
        <p:spPr>
          <a:xfrm>
            <a:off x="0" y="719328"/>
            <a:ext cx="170688" cy="31546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graphicFrame>
        <p:nvGraphicFramePr>
          <p:cNvPr id="612" name="table 612"/>
          <p:cNvGraphicFramePr>
            <a:graphicFrameLocks noGrp="1"/>
          </p:cNvGraphicFramePr>
          <p:nvPr/>
        </p:nvGraphicFramePr>
        <p:xfrm>
          <a:off x="-162561" y="284821"/>
          <a:ext cx="11644630" cy="452946"/>
        </p:xfrm>
        <a:graphic>
          <a:graphicData uri="http://schemas.openxmlformats.org/drawingml/2006/table">
            <a:tbl>
              <a:tblPr/>
              <a:tblGrid>
                <a:gridCol w="2451735"/>
                <a:gridCol w="9192895"/>
              </a:tblGrid>
              <a:tr h="393700">
                <a:tc>
                  <a:txBody>
                    <a:bodyPr/>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 name="rect 386"/>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388" name="textbox 388"/>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390" name="picture 390"/>
          <p:cNvPicPr>
            <a:picLocks noChangeAspect="1"/>
          </p:cNvPicPr>
          <p:nvPr/>
        </p:nvPicPr>
        <p:blipFill>
          <a:blip r:embed="rId1"/>
          <a:stretch>
            <a:fillRect/>
          </a:stretch>
        </p:blipFill>
        <p:spPr>
          <a:xfrm rot="21600000">
            <a:off x="0" y="6582372"/>
            <a:ext cx="10052114" cy="275627"/>
          </a:xfrm>
          <a:prstGeom prst="rect">
            <a:avLst/>
          </a:prstGeom>
        </p:spPr>
      </p:pic>
      <p:sp>
        <p:nvSpPr>
          <p:cNvPr id="394" name="textbox 394"/>
          <p:cNvSpPr/>
          <p:nvPr/>
        </p:nvSpPr>
        <p:spPr>
          <a:xfrm>
            <a:off x="793470" y="1109404"/>
            <a:ext cx="10960847" cy="213296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7145" algn="l" rtl="0" eaLnBrk="0">
              <a:lnSpc>
                <a:spcPct val="90000"/>
              </a:lnSpc>
            </a:pPr>
            <a:r>
              <a:rPr lang="en-US" altLang="zh-CN" sz="2000" kern="0" spc="-110" dirty="0">
                <a:solidFill>
                  <a:srgbClr val="AD2A26">
                    <a:alpha val="100000"/>
                  </a:srgbClr>
                </a:solidFill>
                <a:latin typeface="PingFang SC" panose="020B0400000000000000" charset="-122"/>
                <a:ea typeface="PingFang SC" panose="020B0400000000000000" charset="-122"/>
                <a:cs typeface="PingFang SC" panose="020B0400000000000000" charset="-122"/>
              </a:rPr>
              <a:t>position</a:t>
            </a:r>
            <a:endParaRPr sz="1000" dirty="0">
              <a:latin typeface="Arial" panose="020B0604020202020204"/>
              <a:ea typeface="Arial" panose="020B0604020202020204"/>
              <a:cs typeface="Arial" panose="020B0604020202020204"/>
            </a:endParaRPr>
          </a:p>
          <a:p>
            <a:pPr algn="l" rtl="0" eaLnBrk="0">
              <a:lnSpc>
                <a:spcPct val="100000"/>
              </a:lnSpc>
            </a:pPr>
            <a:endParaRPr sz="1000" dirty="0">
              <a:latin typeface="Arial" panose="020B0604020202020204"/>
              <a:ea typeface="Arial" panose="020B0604020202020204"/>
              <a:cs typeface="Arial" panose="020B0604020202020204"/>
            </a:endParaRPr>
          </a:p>
          <a:p>
            <a:pPr marL="12700" algn="l" rtl="0" eaLnBrk="0">
              <a:lnSpc>
                <a:spcPct val="96000"/>
              </a:lnSpc>
              <a:spcBef>
                <a:spcPts val="460"/>
              </a:spcBef>
            </a:pPr>
            <a:r>
              <a:rPr lang="zh-CN" altLang="en-US"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绝对定位：</a:t>
            </a:r>
            <a:r>
              <a:rPr lang="en-US" altLang="zh-CN"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absolute</a:t>
            </a:r>
            <a:r>
              <a:rPr lang="zh-CN" altLang="en-US"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lang="zh-CN" altLang="en-US" sz="1600" b="1" i="0" dirty="0">
                <a:solidFill>
                  <a:srgbClr val="333333"/>
                </a:solidFill>
                <a:effectLst/>
                <a:latin typeface="Helvetica Neue" panose="02000503000000020004"/>
              </a:rPr>
              <a:t>如果设置偏移量，会影响其他元素的位置定位</a:t>
            </a:r>
            <a:endParaRPr lang="en-US" altLang="zh-CN" sz="1600" b="1" i="0" dirty="0">
              <a:solidFill>
                <a:srgbClr val="333333"/>
              </a:solidFill>
              <a:effectLst/>
              <a:latin typeface="Helvetica Neue" panose="02000503000000020004"/>
            </a:endParaRPr>
          </a:p>
          <a:p>
            <a:pPr marL="12700" algn="l" rtl="0" eaLnBrk="0">
              <a:lnSpc>
                <a:spcPct val="96000"/>
              </a:lnSpc>
              <a:spcBef>
                <a:spcPts val="460"/>
              </a:spcBef>
            </a:pPr>
            <a:r>
              <a:rPr lang="en-US" altLang="zh-CN" sz="1600" b="1" kern="0" spc="70" dirty="0">
                <a:solidFill>
                  <a:srgbClr val="333333"/>
                </a:solidFill>
                <a:latin typeface="Helvetica Neue" panose="02000503000000020004"/>
                <a:ea typeface="PingFang SC" panose="020B0400000000000000" charset="-122"/>
                <a:cs typeface="PingFang SC" panose="020B0400000000000000" charset="-122"/>
              </a:rPr>
              <a:t>	</a:t>
            </a:r>
            <a:r>
              <a:rPr lang="zh-CN" altLang="en-US" sz="1500" kern="0" spc="70" dirty="0">
                <a:solidFill>
                  <a:srgbClr val="262626">
                    <a:alpha val="100000"/>
                  </a:srgbClr>
                </a:solidFill>
                <a:ea typeface="PingFang SC" panose="020B0400000000000000" charset="-122"/>
              </a:rPr>
              <a:t>在父元素没有设置相对定位或绝对定位的情况下，元素相对于根元素定位</a:t>
            </a:r>
            <a:endParaRPr lang="en-US" altLang="zh-CN" sz="1500" kern="0" spc="70" dirty="0">
              <a:solidFill>
                <a:srgbClr val="262626">
                  <a:alpha val="100000"/>
                </a:srgbClr>
              </a:solidFill>
              <a:ea typeface="PingFang SC" panose="020B0400000000000000" charset="-122"/>
            </a:endParaRPr>
          </a:p>
          <a:p>
            <a:pPr marL="12700" algn="l" rtl="0" eaLnBrk="0">
              <a:lnSpc>
                <a:spcPct val="96000"/>
              </a:lnSpc>
              <a:spcBef>
                <a:spcPts val="460"/>
              </a:spcBef>
            </a:pPr>
            <a:r>
              <a:rPr lang="en-US" altLang="zh-CN" sz="1500" kern="0" spc="70" dirty="0">
                <a:solidFill>
                  <a:srgbClr val="262626">
                    <a:alpha val="100000"/>
                  </a:srgbClr>
                </a:solidFill>
                <a:ea typeface="PingFang SC" panose="020B0400000000000000" charset="-122"/>
              </a:rPr>
              <a:t>	</a:t>
            </a:r>
            <a:r>
              <a:rPr lang="zh-CN" altLang="en-US" sz="1500" kern="0" spc="70" dirty="0">
                <a:solidFill>
                  <a:srgbClr val="262626">
                    <a:alpha val="100000"/>
                  </a:srgbClr>
                </a:solidFill>
                <a:ea typeface="PingFang SC" panose="020B0400000000000000" charset="-122"/>
              </a:rPr>
              <a:t>父元素设置了相对定位或绝对定位，元素会相对于离自己最近的设置了相对或绝对定位的父元素进行定位</a:t>
            </a:r>
            <a:endParaRPr lang="zh-CN" altLang="en-US" sz="1500" kern="0" spc="70" dirty="0">
              <a:solidFill>
                <a:srgbClr val="262626">
                  <a:alpha val="100000"/>
                </a:srgbClr>
              </a:solidFill>
              <a:ea typeface="PingFang SC" panose="020B0400000000000000" charset="-122"/>
            </a:endParaRPr>
          </a:p>
          <a:p>
            <a:pPr marL="12700" algn="l" rtl="0" eaLnBrk="0">
              <a:lnSpc>
                <a:spcPct val="96000"/>
              </a:lnSpc>
              <a:spcBef>
                <a:spcPts val="460"/>
              </a:spcBef>
            </a:pPr>
            <a:endParaRPr lang="zh-CN" altLang="en-US"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endParaRPr>
          </a:p>
          <a:p>
            <a:pPr marL="12700" algn="l" rtl="0" eaLnBrk="0">
              <a:lnSpc>
                <a:spcPct val="96000"/>
              </a:lnSpc>
              <a:spcBef>
                <a:spcPts val="460"/>
              </a:spcBef>
            </a:pPr>
            <a:r>
              <a:rPr lang="zh-CN" altLang="en-US"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相对定位：</a:t>
            </a:r>
            <a:r>
              <a:rPr lang="en-US" altLang="zh-CN"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relative</a:t>
            </a:r>
            <a:r>
              <a:rPr lang="zh-CN" altLang="en-US"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lang="zh-CN" altLang="en-US" sz="1600" b="1" i="0" dirty="0">
                <a:solidFill>
                  <a:srgbClr val="333333"/>
                </a:solidFill>
                <a:effectLst/>
                <a:latin typeface="Helvetica Neue" panose="02000503000000020004"/>
              </a:rPr>
              <a:t>相对于原来位置移动，元素设置此属性之后仍然处在文档流中，不影响其他元素的布局</a:t>
            </a:r>
            <a:endParaRPr lang="en-US" altLang="zh-CN"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endParaRPr>
          </a:p>
          <a:p>
            <a:pPr marL="12700" algn="l" rtl="0" eaLnBrk="0">
              <a:lnSpc>
                <a:spcPct val="96000"/>
              </a:lnSpc>
              <a:spcBef>
                <a:spcPts val="460"/>
              </a:spcBef>
            </a:pPr>
            <a:endParaRPr lang="en-US" altLang="zh-CN"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endParaRPr>
          </a:p>
        </p:txBody>
      </p:sp>
      <p:sp>
        <p:nvSpPr>
          <p:cNvPr id="398" name="textbox 39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44" name="group 44"/>
          <p:cNvGrpSpPr/>
          <p:nvPr/>
        </p:nvGrpSpPr>
        <p:grpSpPr>
          <a:xfrm rot="21600000">
            <a:off x="2566416" y="719328"/>
            <a:ext cx="9078467" cy="21335"/>
            <a:chOff x="0" y="0"/>
            <a:chExt cx="9078467" cy="21335"/>
          </a:xfrm>
        </p:grpSpPr>
        <p:sp>
          <p:nvSpPr>
            <p:cNvPr id="402" name="path 40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404" name="path 40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406" name="picture 406"/>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 name="table 612"/>
          <p:cNvGraphicFramePr>
            <a:graphicFrameLocks noGrp="1"/>
          </p:cNvGraphicFramePr>
          <p:nvPr/>
        </p:nvGraphicFramePr>
        <p:xfrm>
          <a:off x="-1" y="278471"/>
          <a:ext cx="11644630" cy="452946"/>
        </p:xfrm>
        <a:graphic>
          <a:graphicData uri="http://schemas.openxmlformats.org/drawingml/2006/table">
            <a:tbl>
              <a:tblPr/>
              <a:tblGrid>
                <a:gridCol w="2451735"/>
                <a:gridCol w="9192895"/>
              </a:tblGrid>
              <a:tr h="39370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r" rtl="0" eaLnBrk="0">
                        <a:lnSpc>
                          <a:spcPts val="2730"/>
                        </a:lnSpc>
                      </a:pPr>
                      <a:r>
                        <a:rPr sz="2000" kern="0" spc="-2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a:txBody>
                  <a:tcPr marL="0" marR="0" marT="1" marB="0">
                    <a:lnL>
                      <a:noFill/>
                    </a:lnL>
                    <a:lnR>
                      <a:noFill/>
                    </a:lnR>
                    <a:lnT>
                      <a:noFill/>
                    </a:lnT>
                    <a:lnB>
                      <a:noFill/>
                    </a:lnB>
                  </a:tcPr>
                </a:tc>
              </a:tr>
              <a:tr h="0">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c>
                  <a:txBody>
                    <a:bodyPr/>
                    <a:lstStyle/>
                    <a:p>
                      <a:pPr algn="l" rtl="0" eaLnBrk="0">
                        <a:lnSpc>
                          <a:spcPts val="485"/>
                        </a:lnSpc>
                      </a:pPr>
                      <a:endParaRPr sz="400" dirty="0">
                        <a:latin typeface="Arial" panose="020B0604020202020204"/>
                        <a:ea typeface="Arial" panose="020B0604020202020204"/>
                        <a:cs typeface="Arial" panose="020B0604020202020204"/>
                      </a:endParaRPr>
                    </a:p>
                  </a:txBody>
                  <a:tcPr marL="0" marR="0" marT="0" marB="0">
                    <a:lnL>
                      <a:noFill/>
                    </a:lnL>
                    <a:lnR>
                      <a:noFill/>
                    </a:lnR>
                    <a:lnT>
                      <a:noFill/>
                    </a:lnT>
                    <a:lnB>
                      <a:noFill/>
                    </a:lnB>
                  </a:tcPr>
                </a:tc>
              </a:tr>
            </a:tbl>
          </a:graphicData>
        </a:graphic>
      </p:graphicFrame>
      <p:sp>
        <p:nvSpPr>
          <p:cNvPr id="614" name="rect 61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16" name="textbox 61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618" name="picture 618"/>
          <p:cNvPicPr>
            <a:picLocks noChangeAspect="1"/>
          </p:cNvPicPr>
          <p:nvPr/>
        </p:nvPicPr>
        <p:blipFill>
          <a:blip r:embed="rId1"/>
          <a:stretch>
            <a:fillRect/>
          </a:stretch>
        </p:blipFill>
        <p:spPr>
          <a:xfrm rot="21600000">
            <a:off x="0" y="6582372"/>
            <a:ext cx="10052114" cy="275627"/>
          </a:xfrm>
          <a:prstGeom prst="rect">
            <a:avLst/>
          </a:prstGeom>
        </p:spPr>
      </p:pic>
      <p:grpSp>
        <p:nvGrpSpPr>
          <p:cNvPr id="62" name="group 62"/>
          <p:cNvGrpSpPr/>
          <p:nvPr/>
        </p:nvGrpSpPr>
        <p:grpSpPr>
          <a:xfrm rot="21600000">
            <a:off x="3596640" y="2337816"/>
            <a:ext cx="1411223" cy="1319783"/>
            <a:chOff x="0" y="0"/>
            <a:chExt cx="1411223" cy="1319783"/>
          </a:xfrm>
        </p:grpSpPr>
        <p:grpSp>
          <p:nvGrpSpPr>
            <p:cNvPr id="64" name="group 64"/>
            <p:cNvGrpSpPr/>
            <p:nvPr/>
          </p:nvGrpSpPr>
          <p:grpSpPr>
            <a:xfrm rot="21600000">
              <a:off x="0" y="0"/>
              <a:ext cx="1411223" cy="1319783"/>
              <a:chOff x="0" y="0"/>
              <a:chExt cx="1411223" cy="1319783"/>
            </a:xfrm>
          </p:grpSpPr>
          <p:sp>
            <p:nvSpPr>
              <p:cNvPr id="620" name="path 620"/>
              <p:cNvSpPr/>
              <p:nvPr/>
            </p:nvSpPr>
            <p:spPr>
              <a:xfrm>
                <a:off x="274319" y="0"/>
                <a:ext cx="1136903" cy="1319783"/>
              </a:xfrm>
              <a:custGeom>
                <a:avLst/>
                <a:gdLst/>
                <a:ahLst/>
                <a:cxnLst/>
                <a:rect l="0" t="0" r="0" b="0"/>
                <a:pathLst>
                  <a:path w="1790" h="2078">
                    <a:moveTo>
                      <a:pt x="895" y="0"/>
                    </a:moveTo>
                    <a:lnTo>
                      <a:pt x="1790" y="448"/>
                    </a:lnTo>
                    <a:lnTo>
                      <a:pt x="1790" y="1629"/>
                    </a:lnTo>
                    <a:lnTo>
                      <a:pt x="895" y="2078"/>
                    </a:lnTo>
                    <a:lnTo>
                      <a:pt x="0" y="1629"/>
                    </a:lnTo>
                    <a:lnTo>
                      <a:pt x="0" y="448"/>
                    </a:lnTo>
                    <a:lnTo>
                      <a:pt x="895" y="0"/>
                    </a:lnTo>
                  </a:path>
                </a:pathLst>
              </a:custGeom>
              <a:solidFill>
                <a:srgbClr val="AD2B26">
                  <a:alpha val="100000"/>
                </a:srgbClr>
              </a:solidFill>
              <a:ln w="0" cap="flat">
                <a:noFill/>
                <a:prstDash val="solid"/>
                <a:miter lim="0"/>
              </a:ln>
            </p:spPr>
            <p:txBody>
              <a:bodyPr rtlCol="0"/>
              <a:lstStyle/>
              <a:p>
                <a:pPr algn="ctr"/>
                <a:endParaRPr lang="zh-CN" altLang="en-US"/>
              </a:p>
            </p:txBody>
          </p:sp>
          <p:sp>
            <p:nvSpPr>
              <p:cNvPr id="622" name="path 622"/>
              <p:cNvSpPr/>
              <p:nvPr/>
            </p:nvSpPr>
            <p:spPr>
              <a:xfrm>
                <a:off x="0" y="890015"/>
                <a:ext cx="370331" cy="429767"/>
              </a:xfrm>
              <a:custGeom>
                <a:avLst/>
                <a:gdLst/>
                <a:ahLst/>
                <a:cxnLst/>
                <a:rect l="0" t="0" r="0" b="0"/>
                <a:pathLst>
                  <a:path w="583" h="676">
                    <a:moveTo>
                      <a:pt x="290" y="0"/>
                    </a:moveTo>
                    <a:lnTo>
                      <a:pt x="583" y="146"/>
                    </a:lnTo>
                    <a:lnTo>
                      <a:pt x="583" y="530"/>
                    </a:lnTo>
                    <a:lnTo>
                      <a:pt x="290" y="676"/>
                    </a:lnTo>
                    <a:lnTo>
                      <a:pt x="0" y="530"/>
                    </a:lnTo>
                    <a:lnTo>
                      <a:pt x="0" y="146"/>
                    </a:lnTo>
                    <a:lnTo>
                      <a:pt x="290" y="0"/>
                    </a:lnTo>
                  </a:path>
                </a:pathLst>
              </a:custGeom>
              <a:solidFill>
                <a:srgbClr val="D9D9D9">
                  <a:alpha val="100000"/>
                </a:srgbClr>
              </a:solidFill>
              <a:ln w="0" cap="flat">
                <a:noFill/>
                <a:prstDash val="solid"/>
                <a:miter lim="0"/>
              </a:ln>
            </p:spPr>
            <p:txBody>
              <a:bodyPr rtlCol="0"/>
              <a:lstStyle/>
              <a:p>
                <a:pPr algn="ctr"/>
                <a:endParaRPr lang="zh-CN" altLang="en-US"/>
              </a:p>
            </p:txBody>
          </p:sp>
        </p:grpSp>
        <p:sp>
          <p:nvSpPr>
            <p:cNvPr id="624" name="textbox 624"/>
            <p:cNvSpPr/>
            <p:nvPr/>
          </p:nvSpPr>
          <p:spPr>
            <a:xfrm>
              <a:off x="-12700" y="-12700"/>
              <a:ext cx="1437005" cy="1457325"/>
            </a:xfrm>
            <a:prstGeom prst="rect">
              <a:avLst/>
            </a:prstGeom>
            <a:noFill/>
            <a:ln w="0" cap="flat">
              <a:noFill/>
              <a:prstDash val="solid"/>
              <a:miter lim="0"/>
            </a:ln>
          </p:spPr>
          <p:txBody>
            <a:bodyPr vert="horz" wrap="square" lIns="0" tIns="0" rIns="0" bIns="0"/>
            <a:lstStyle/>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117000"/>
                </a:lnSpc>
              </a:pPr>
              <a:endParaRPr sz="1000" dirty="0">
                <a:latin typeface="Arial" panose="020B0604020202020204"/>
                <a:ea typeface="Arial" panose="020B0604020202020204"/>
                <a:cs typeface="Arial" panose="020B0604020202020204"/>
              </a:endParaRPr>
            </a:p>
            <a:p>
              <a:pPr algn="l" rtl="0" eaLnBrk="0">
                <a:lnSpc>
                  <a:spcPct val="8000"/>
                </a:lnSpc>
              </a:pPr>
              <a:endParaRPr sz="100" dirty="0">
                <a:latin typeface="Arial" panose="020B0604020202020204"/>
                <a:ea typeface="Arial" panose="020B0604020202020204"/>
                <a:cs typeface="Arial" panose="020B0604020202020204"/>
              </a:endParaRPr>
            </a:p>
            <a:p>
              <a:pPr marL="756285" algn="l" rtl="0" eaLnBrk="0">
                <a:lnSpc>
                  <a:spcPct val="78000"/>
                </a:lnSpc>
              </a:pPr>
              <a:r>
                <a:rPr lang="en-US" sz="3900" b="1" kern="0" spc="-30" dirty="0">
                  <a:solidFill>
                    <a:srgbClr val="FFFFFF">
                      <a:alpha val="100000"/>
                    </a:srgbClr>
                  </a:solidFill>
                  <a:latin typeface="PingFang SC" panose="020B0400000000000000" charset="-122"/>
                  <a:ea typeface="PingFang SC" panose="020B0400000000000000" charset="-122"/>
                  <a:cs typeface="PingFang SC" panose="020B0400000000000000" charset="-122"/>
                </a:rPr>
                <a:t>4</a:t>
              </a:r>
              <a:endParaRPr sz="3900" dirty="0">
                <a:latin typeface="PingFang SC" panose="020B0400000000000000" charset="-122"/>
                <a:ea typeface="PingFang SC" panose="020B0400000000000000" charset="-122"/>
                <a:cs typeface="PingFang SC" panose="020B0400000000000000" charset="-122"/>
              </a:endParaRPr>
            </a:p>
          </p:txBody>
        </p:sp>
      </p:grpSp>
      <p:sp>
        <p:nvSpPr>
          <p:cNvPr id="628" name="textbox 628"/>
          <p:cNvSpPr/>
          <p:nvPr/>
        </p:nvSpPr>
        <p:spPr>
          <a:xfrm>
            <a:off x="5331899" y="2833129"/>
            <a:ext cx="1631315" cy="48831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95000"/>
              </a:lnSpc>
            </a:pPr>
            <a:r>
              <a:rPr sz="32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综合</a:t>
            </a:r>
            <a:r>
              <a:rPr lang="zh-CN" sz="32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作业</a:t>
            </a:r>
            <a:endParaRPr lang="zh-CN" sz="3200" kern="0" spc="-50" dirty="0">
              <a:solidFill>
                <a:srgbClr val="262626">
                  <a:alpha val="100000"/>
                </a:srgbClr>
              </a:solidFill>
              <a:latin typeface="PingFang SC" panose="020B0400000000000000" charset="-122"/>
              <a:ea typeface="PingFang SC" panose="020B0400000000000000" charset="-122"/>
              <a:cs typeface="PingFang SC" panose="020B0400000000000000" charset="-122"/>
            </a:endParaRPr>
          </a:p>
        </p:txBody>
      </p:sp>
      <p:grpSp>
        <p:nvGrpSpPr>
          <p:cNvPr id="66" name="group 66"/>
          <p:cNvGrpSpPr/>
          <p:nvPr/>
        </p:nvGrpSpPr>
        <p:grpSpPr>
          <a:xfrm rot="21600000">
            <a:off x="2566416" y="719328"/>
            <a:ext cx="9078467" cy="21335"/>
            <a:chOff x="0" y="0"/>
            <a:chExt cx="9078467" cy="21335"/>
          </a:xfrm>
        </p:grpSpPr>
        <p:sp>
          <p:nvSpPr>
            <p:cNvPr id="630" name="path 63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632" name="path 63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634" name="picture 634"/>
          <p:cNvPicPr>
            <a:picLocks noChangeAspect="1"/>
          </p:cNvPicPr>
          <p:nvPr/>
        </p:nvPicPr>
        <p:blipFill>
          <a:blip r:embed="rId2"/>
          <a:stretch>
            <a:fillRect/>
          </a:stretch>
        </p:blipFill>
        <p:spPr>
          <a:xfrm rot="21600000">
            <a:off x="0" y="0"/>
            <a:ext cx="172212" cy="10347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6" name="picture 636"/>
          <p:cNvPicPr>
            <a:picLocks noChangeAspect="1"/>
          </p:cNvPicPr>
          <p:nvPr/>
        </p:nvPicPr>
        <p:blipFill>
          <a:blip r:embed="rId1"/>
          <a:stretch>
            <a:fillRect/>
          </a:stretch>
        </p:blipFill>
        <p:spPr>
          <a:xfrm rot="21600000">
            <a:off x="5204460" y="2321052"/>
            <a:ext cx="6205728" cy="2215896"/>
          </a:xfrm>
          <a:prstGeom prst="rect">
            <a:avLst/>
          </a:prstGeom>
        </p:spPr>
      </p:pic>
      <p:sp>
        <p:nvSpPr>
          <p:cNvPr id="638" name="textbox 638"/>
          <p:cNvSpPr/>
          <p:nvPr/>
        </p:nvSpPr>
        <p:spPr>
          <a:xfrm>
            <a:off x="2283460" y="1210310"/>
            <a:ext cx="2794000" cy="2098040"/>
          </a:xfrm>
          <a:prstGeom prst="rect">
            <a:avLst/>
          </a:prstGeom>
          <a:noFill/>
          <a:ln w="0" cap="flat">
            <a:noFill/>
            <a:prstDash val="solid"/>
            <a:miter lim="0"/>
          </a:ln>
        </p:spPr>
        <p:txBody>
          <a:bodyPr vert="horz" wrap="square" lIns="0" tIns="0" rIns="0" bIns="0"/>
          <a:lstStyle/>
          <a:p>
            <a:pPr algn="l" rtl="0" eaLnBrk="0">
              <a:lnSpc>
                <a:spcPct val="77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综合</a:t>
            </a:r>
            <a:r>
              <a:rPr lang="zh-CN"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作业</a:t>
            </a: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一 – 产品卡片</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84000"/>
              </a:lnSpc>
            </a:pPr>
            <a:endParaRPr sz="1000" dirty="0">
              <a:latin typeface="Arial" panose="020B0604020202020204"/>
              <a:ea typeface="Arial" panose="020B0604020202020204"/>
              <a:cs typeface="Arial" panose="020B0604020202020204"/>
            </a:endParaRPr>
          </a:p>
          <a:p>
            <a:pPr marL="17780" algn="l" rtl="0" eaLnBrk="0">
              <a:lnSpc>
                <a:spcPct val="94000"/>
              </a:lnSpc>
              <a:spcBef>
                <a:spcPts val="460"/>
              </a:spcBef>
            </a:pPr>
            <a:r>
              <a:rPr sz="15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CSS 书写顺序：</a:t>
            </a:r>
            <a:endParaRPr sz="1500" dirty="0">
              <a:latin typeface="PingFang SC" panose="020B0400000000000000" charset="-122"/>
              <a:ea typeface="PingFang SC" panose="020B0400000000000000" charset="-122"/>
              <a:cs typeface="PingFang SC" panose="020B0400000000000000" charset="-122"/>
            </a:endParaRPr>
          </a:p>
          <a:p>
            <a:pPr marL="23495" algn="l" rtl="0" eaLnBrk="0">
              <a:lnSpc>
                <a:spcPct val="93000"/>
              </a:lnSpc>
              <a:spcBef>
                <a:spcPts val="1580"/>
              </a:spcBef>
            </a:pP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1.</a:t>
            </a:r>
            <a:r>
              <a:rPr sz="1500" kern="0" spc="1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90" dirty="0">
                <a:solidFill>
                  <a:srgbClr val="262626">
                    <a:alpha val="100000"/>
                  </a:srgbClr>
                </a:solidFill>
                <a:latin typeface="PingFang SC" panose="020B0400000000000000" charset="-122"/>
                <a:ea typeface="PingFang SC" panose="020B0400000000000000" charset="-122"/>
                <a:cs typeface="PingFang SC" panose="020B0400000000000000" charset="-122"/>
              </a:rPr>
              <a:t>盒子模型属性</a:t>
            </a:r>
            <a:endParaRPr sz="1500" dirty="0">
              <a:latin typeface="PingFang SC" panose="020B0400000000000000" charset="-122"/>
              <a:ea typeface="PingFang SC" panose="020B0400000000000000" charset="-122"/>
              <a:cs typeface="PingFang SC" panose="020B0400000000000000" charset="-122"/>
            </a:endParaRPr>
          </a:p>
          <a:p>
            <a:pPr marL="14605" algn="l" rtl="0" eaLnBrk="0">
              <a:lnSpc>
                <a:spcPct val="93000"/>
              </a:lnSpc>
              <a:spcBef>
                <a:spcPts val="1580"/>
              </a:spcBef>
            </a:pP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2.</a:t>
            </a:r>
            <a:r>
              <a:rPr sz="1500" kern="0" spc="1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文字样式</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3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17145" algn="l" rtl="0" eaLnBrk="0">
              <a:lnSpc>
                <a:spcPct val="95000"/>
              </a:lnSpc>
            </a:pPr>
            <a:r>
              <a:rPr sz="15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3.</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圆角</a:t>
            </a:r>
            <a:r>
              <a:rPr sz="1500" kern="0" spc="-2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20" dirty="0">
                <a:solidFill>
                  <a:srgbClr val="262626">
                    <a:alpha val="100000"/>
                  </a:srgbClr>
                </a:solidFill>
                <a:latin typeface="PingFang SC" panose="020B0400000000000000" charset="-122"/>
                <a:ea typeface="PingFang SC" panose="020B0400000000000000" charset="-122"/>
                <a:cs typeface="PingFang SC" panose="020B0400000000000000" charset="-122"/>
              </a:rPr>
              <a:t>阴影等修饰属性</a:t>
            </a:r>
            <a:endParaRPr sz="1500" dirty="0">
              <a:latin typeface="PingFang SC" panose="020B0400000000000000" charset="-122"/>
              <a:ea typeface="PingFang SC" panose="020B0400000000000000" charset="-122"/>
              <a:cs typeface="PingFang SC" panose="020B0400000000000000" charset="-122"/>
            </a:endParaRPr>
          </a:p>
        </p:txBody>
      </p:sp>
      <p:sp>
        <p:nvSpPr>
          <p:cNvPr id="640" name="rect 64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42" name="textbox 64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644" name="picture 644"/>
          <p:cNvPicPr>
            <a:picLocks noChangeAspect="1"/>
          </p:cNvPicPr>
          <p:nvPr/>
        </p:nvPicPr>
        <p:blipFill>
          <a:blip r:embed="rId2"/>
          <a:stretch>
            <a:fillRect/>
          </a:stretch>
        </p:blipFill>
        <p:spPr>
          <a:xfrm rot="21600000">
            <a:off x="0" y="6582372"/>
            <a:ext cx="10052114" cy="275627"/>
          </a:xfrm>
          <a:prstGeom prst="rect">
            <a:avLst/>
          </a:prstGeom>
        </p:spPr>
      </p:pic>
      <p:sp>
        <p:nvSpPr>
          <p:cNvPr id="646" name="textbox 646"/>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aphicFrame>
        <p:nvGraphicFramePr>
          <p:cNvPr id="650" name="table 650"/>
          <p:cNvGraphicFramePr>
            <a:graphicFrameLocks noGrp="1"/>
          </p:cNvGraphicFramePr>
          <p:nvPr/>
        </p:nvGraphicFramePr>
        <p:xfrm>
          <a:off x="806196" y="1124712"/>
          <a:ext cx="1201420" cy="459740"/>
        </p:xfrm>
        <a:graphic>
          <a:graphicData uri="http://schemas.openxmlformats.org/drawingml/2006/table">
            <a:tbl>
              <a:tblPr/>
              <a:tblGrid>
                <a:gridCol w="194310"/>
                <a:gridCol w="1007110"/>
              </a:tblGrid>
              <a:tr h="45974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w="12700" cap="flat" cmpd="sng" algn="ctr">
                      <a:solidFill>
                        <a:srgbClr val="AD2B26"/>
                      </a:solidFill>
                      <a:prstDash val="solid"/>
                      <a:round/>
                      <a:headEnd type="none" w="med" len="med"/>
                      <a:tailEnd type="none" w="med" len="med"/>
                    </a:lnR>
                    <a:lnT>
                      <a:noFill/>
                    </a:lnT>
                    <a:lnB>
                      <a:noFill/>
                    </a:lnB>
                  </a:tcPr>
                </a:tc>
                <a:tc>
                  <a:txBody>
                    <a:bodyPr/>
                    <a:lstStyle/>
                    <a:p>
                      <a:pPr algn="l" rtl="0" eaLnBrk="0">
                        <a:lnSpc>
                          <a:spcPct val="102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361950" algn="l" rtl="0" eaLnBrk="0">
                        <a:lnSpc>
                          <a:spcPct val="95000"/>
                        </a:lnSpc>
                      </a:pPr>
                      <a:r>
                        <a:rPr lang="zh-CN" sz="2000" dirty="0">
                          <a:latin typeface="PingFang SC" panose="020B0400000000000000" charset="-122"/>
                          <a:ea typeface="PingFang SC" panose="020B0400000000000000" charset="-122"/>
                          <a:cs typeface="PingFang SC" panose="020B0400000000000000" charset="-122"/>
                        </a:rPr>
                        <a:t>作业</a:t>
                      </a:r>
                      <a:endParaRPr lang="zh-CN" sz="2000" dirty="0">
                        <a:latin typeface="PingFang SC" panose="020B0400000000000000" charset="-122"/>
                        <a:ea typeface="PingFang SC" panose="020B0400000000000000" charset="-122"/>
                        <a:cs typeface="PingFang SC" panose="020B0400000000000000" charset="-122"/>
                      </a:endParaRPr>
                    </a:p>
                  </a:txBody>
                  <a:tcPr marL="0" marR="0" marT="0" marB="0">
                    <a:lnL w="12700" cap="flat" cmpd="sng" algn="ctr">
                      <a:solidFill>
                        <a:srgbClr val="AD2B26"/>
                      </a:solidFill>
                      <a:prstDash val="solid"/>
                      <a:round/>
                      <a:headEnd type="none" w="med" len="med"/>
                      <a:tailEnd type="none" w="med" len="med"/>
                    </a:lnL>
                    <a:lnR w="12700" cap="flat" cmpd="sng" algn="ctr">
                      <a:solidFill>
                        <a:srgbClr val="AD2B26"/>
                      </a:solidFill>
                      <a:prstDash val="solid"/>
                      <a:round/>
                      <a:headEnd type="none" w="med" len="med"/>
                      <a:tailEnd type="none" w="med" len="med"/>
                    </a:lnR>
                    <a:lnT w="12700" cap="flat" cmpd="sng" algn="ctr">
                      <a:solidFill>
                        <a:srgbClr val="AD2B26"/>
                      </a:solidFill>
                      <a:prstDash val="solid"/>
                      <a:round/>
                      <a:headEnd type="none" w="med" len="med"/>
                      <a:tailEnd type="none" w="med" len="med"/>
                    </a:lnT>
                    <a:lnB w="12700" cap="flat" cmpd="sng" algn="ctr">
                      <a:solidFill>
                        <a:srgbClr val="AD2B26"/>
                      </a:solidFill>
                      <a:prstDash val="solid"/>
                      <a:round/>
                      <a:headEnd type="none" w="med" len="med"/>
                      <a:tailEnd type="none" w="med" len="med"/>
                    </a:lnB>
                  </a:tcPr>
                </a:tc>
              </a:tr>
            </a:tbl>
          </a:graphicData>
        </a:graphic>
      </p:graphicFrame>
      <p:grpSp>
        <p:nvGrpSpPr>
          <p:cNvPr id="68" name="group 68"/>
          <p:cNvGrpSpPr/>
          <p:nvPr/>
        </p:nvGrpSpPr>
        <p:grpSpPr>
          <a:xfrm rot="21600000">
            <a:off x="2566416" y="719328"/>
            <a:ext cx="9078467" cy="21335"/>
            <a:chOff x="0" y="0"/>
            <a:chExt cx="9078467" cy="21335"/>
          </a:xfrm>
        </p:grpSpPr>
        <p:sp>
          <p:nvSpPr>
            <p:cNvPr id="652" name="path 652"/>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654" name="path 654"/>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656" name="path 656"/>
          <p:cNvSpPr/>
          <p:nvPr/>
        </p:nvSpPr>
        <p:spPr>
          <a:xfrm>
            <a:off x="806196" y="1124712"/>
            <a:ext cx="397764" cy="460247"/>
          </a:xfrm>
          <a:custGeom>
            <a:avLst/>
            <a:gdLst/>
            <a:ahLst/>
            <a:cxnLst/>
            <a:rect l="0" t="0" r="0" b="0"/>
            <a:pathLst>
              <a:path w="626" h="724">
                <a:moveTo>
                  <a:pt x="314" y="0"/>
                </a:moveTo>
                <a:lnTo>
                  <a:pt x="626" y="155"/>
                </a:lnTo>
                <a:lnTo>
                  <a:pt x="626" y="568"/>
                </a:lnTo>
                <a:lnTo>
                  <a:pt x="314" y="724"/>
                </a:lnTo>
                <a:lnTo>
                  <a:pt x="0" y="568"/>
                </a:lnTo>
                <a:lnTo>
                  <a:pt x="0" y="155"/>
                </a:lnTo>
                <a:lnTo>
                  <a:pt x="314" y="0"/>
                </a:lnTo>
              </a:path>
            </a:pathLst>
          </a:custGeom>
          <a:solidFill>
            <a:srgbClr val="AD2B26">
              <a:alpha val="100000"/>
            </a:srgbClr>
          </a:solidFill>
          <a:ln w="0" cap="flat">
            <a:noFill/>
            <a:prstDash val="solid"/>
            <a:miter lim="0"/>
          </a:ln>
        </p:spPr>
        <p:txBody>
          <a:bodyPr rtlCol="0"/>
          <a:lstStyle/>
          <a:p>
            <a:pPr algn="ctr"/>
            <a:endParaRPr lang="zh-CN" altLang="en-US"/>
          </a:p>
        </p:txBody>
      </p:sp>
      <p:pic>
        <p:nvPicPr>
          <p:cNvPr id="658" name="picture 658"/>
          <p:cNvPicPr>
            <a:picLocks noChangeAspect="1"/>
          </p:cNvPicPr>
          <p:nvPr/>
        </p:nvPicPr>
        <p:blipFill>
          <a:blip r:embed="rId3"/>
          <a:stretch>
            <a:fillRect/>
          </a:stretch>
        </p:blipFill>
        <p:spPr>
          <a:xfrm rot="21600000">
            <a:off x="0" y="0"/>
            <a:ext cx="172212" cy="1034795"/>
          </a:xfrm>
          <a:prstGeom prst="rect">
            <a:avLst/>
          </a:prstGeom>
        </p:spPr>
      </p:pic>
      <p:pic>
        <p:nvPicPr>
          <p:cNvPr id="660" name="picture 660"/>
          <p:cNvPicPr>
            <a:picLocks noChangeAspect="1"/>
          </p:cNvPicPr>
          <p:nvPr/>
        </p:nvPicPr>
        <p:blipFill>
          <a:blip r:embed="rId4"/>
          <a:stretch>
            <a:fillRect/>
          </a:stretch>
        </p:blipFill>
        <p:spPr>
          <a:xfrm rot="21600000">
            <a:off x="884377" y="1231709"/>
            <a:ext cx="232155" cy="2321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picture 662"/>
          <p:cNvPicPr>
            <a:picLocks noChangeAspect="1"/>
          </p:cNvPicPr>
          <p:nvPr/>
        </p:nvPicPr>
        <p:blipFill>
          <a:blip r:embed="rId1"/>
          <a:stretch>
            <a:fillRect/>
          </a:stretch>
        </p:blipFill>
        <p:spPr>
          <a:xfrm rot="21600000">
            <a:off x="1191768" y="2328671"/>
            <a:ext cx="4285488" cy="2514600"/>
          </a:xfrm>
          <a:prstGeom prst="rect">
            <a:avLst/>
          </a:prstGeom>
        </p:spPr>
      </p:pic>
      <p:grpSp>
        <p:nvGrpSpPr>
          <p:cNvPr id="70" name="group 70"/>
          <p:cNvGrpSpPr/>
          <p:nvPr/>
        </p:nvGrpSpPr>
        <p:grpSpPr>
          <a:xfrm rot="21600000">
            <a:off x="6428232" y="2628900"/>
            <a:ext cx="3422903" cy="1781556"/>
            <a:chOff x="0" y="0"/>
            <a:chExt cx="3422903" cy="1781556"/>
          </a:xfrm>
        </p:grpSpPr>
        <p:sp>
          <p:nvSpPr>
            <p:cNvPr id="664" name="path 664"/>
            <p:cNvSpPr/>
            <p:nvPr/>
          </p:nvSpPr>
          <p:spPr>
            <a:xfrm>
              <a:off x="0" y="0"/>
              <a:ext cx="3422903" cy="358140"/>
            </a:xfrm>
            <a:custGeom>
              <a:avLst/>
              <a:gdLst/>
              <a:ahLst/>
              <a:cxnLst/>
              <a:rect l="0" t="0" r="0" b="0"/>
              <a:pathLst>
                <a:path w="5390" h="564">
                  <a:moveTo>
                    <a:pt x="0" y="0"/>
                  </a:moveTo>
                  <a:lnTo>
                    <a:pt x="5390" y="0"/>
                  </a:lnTo>
                  <a:lnTo>
                    <a:pt x="5390" y="564"/>
                  </a:lnTo>
                  <a:lnTo>
                    <a:pt x="0" y="564"/>
                  </a:lnTo>
                  <a:lnTo>
                    <a:pt x="0" y="0"/>
                  </a:lnTo>
                  <a:close/>
                </a:path>
              </a:pathLst>
            </a:custGeom>
            <a:solidFill>
              <a:srgbClr val="4F81BD">
                <a:alpha val="100000"/>
              </a:srgbClr>
            </a:solidFill>
            <a:ln w="0" cap="flat">
              <a:noFill/>
              <a:prstDash val="solid"/>
              <a:miter lim="0"/>
            </a:ln>
          </p:spPr>
          <p:txBody>
            <a:bodyPr rtlCol="0"/>
            <a:lstStyle/>
            <a:p>
              <a:pPr algn="ctr"/>
              <a:endParaRPr lang="zh-CN" altLang="en-US"/>
            </a:p>
          </p:txBody>
        </p:sp>
        <p:sp>
          <p:nvSpPr>
            <p:cNvPr id="666" name="path 666"/>
            <p:cNvSpPr/>
            <p:nvPr/>
          </p:nvSpPr>
          <p:spPr>
            <a:xfrm>
              <a:off x="0" y="399288"/>
              <a:ext cx="3422903" cy="1382268"/>
            </a:xfrm>
            <a:custGeom>
              <a:avLst/>
              <a:gdLst/>
              <a:ahLst/>
              <a:cxnLst/>
              <a:rect l="0" t="0" r="0" b="0"/>
              <a:pathLst>
                <a:path w="5390" h="2176">
                  <a:moveTo>
                    <a:pt x="0" y="0"/>
                  </a:moveTo>
                  <a:lnTo>
                    <a:pt x="5390" y="0"/>
                  </a:lnTo>
                  <a:lnTo>
                    <a:pt x="5390" y="2176"/>
                  </a:lnTo>
                  <a:lnTo>
                    <a:pt x="0" y="2176"/>
                  </a:lnTo>
                  <a:lnTo>
                    <a:pt x="0" y="0"/>
                  </a:lnTo>
                  <a:close/>
                </a:path>
              </a:pathLst>
            </a:custGeom>
            <a:solidFill>
              <a:srgbClr val="9BBB59">
                <a:alpha val="100000"/>
              </a:srgbClr>
            </a:solidFill>
            <a:ln w="0" cap="flat">
              <a:noFill/>
              <a:prstDash val="solid"/>
              <a:miter lim="0"/>
            </a:ln>
          </p:spPr>
          <p:txBody>
            <a:bodyPr rtlCol="0"/>
            <a:lstStyle/>
            <a:p>
              <a:pPr algn="ctr"/>
              <a:endParaRPr lang="zh-CN" altLang="en-US"/>
            </a:p>
          </p:txBody>
        </p:sp>
      </p:grpSp>
      <p:graphicFrame>
        <p:nvGraphicFramePr>
          <p:cNvPr id="668" name="table 668"/>
          <p:cNvGraphicFramePr>
            <a:graphicFrameLocks noGrp="1"/>
          </p:cNvGraphicFramePr>
          <p:nvPr/>
        </p:nvGraphicFramePr>
        <p:xfrm>
          <a:off x="6380568" y="2574670"/>
          <a:ext cx="3515994" cy="1881504"/>
        </p:xfrm>
        <a:graphic>
          <a:graphicData uri="http://schemas.openxmlformats.org/drawingml/2006/table">
            <a:tbl>
              <a:tblPr/>
              <a:tblGrid>
                <a:gridCol w="3515994"/>
              </a:tblGrid>
              <a:tr h="1881504">
                <a:tc>
                  <a:txBody>
                    <a:bodyPr/>
                    <a:lstStyle/>
                    <a:p>
                      <a:pPr algn="l" rtl="0" eaLnBrk="0">
                        <a:lnSpc>
                          <a:spcPct val="109000"/>
                        </a:lnSpc>
                      </a:pPr>
                      <a:endParaRPr sz="700" dirty="0">
                        <a:latin typeface="Arial" panose="020B0604020202020204"/>
                        <a:ea typeface="Arial" panose="020B0604020202020204"/>
                        <a:cs typeface="Arial" panose="020B0604020202020204"/>
                      </a:endParaRPr>
                    </a:p>
                    <a:p>
                      <a:pPr marL="1534160" algn="l" rtl="0" eaLnBrk="0">
                        <a:lnSpc>
                          <a:spcPts val="2065"/>
                        </a:lnSpc>
                      </a:pPr>
                      <a:r>
                        <a:rPr sz="1700" kern="0" spc="70" dirty="0">
                          <a:solidFill>
                            <a:srgbClr val="FFFFFF">
                              <a:alpha val="100000"/>
                            </a:srgbClr>
                          </a:solidFill>
                          <a:latin typeface="PingFang SC" panose="020B0400000000000000" charset="-122"/>
                          <a:ea typeface="PingFang SC" panose="020B0400000000000000" charset="-122"/>
                          <a:cs typeface="PingFang SC" panose="020B0400000000000000" charset="-122"/>
                        </a:rPr>
                        <a:t>标题</a:t>
                      </a:r>
                      <a:endParaRPr sz="1700" dirty="0">
                        <a:latin typeface="PingFang SC" panose="020B0400000000000000" charset="-122"/>
                        <a:ea typeface="PingFang SC" panose="020B0400000000000000" charset="-122"/>
                        <a:cs typeface="PingFang SC" panose="020B0400000000000000" charset="-122"/>
                      </a:endParaRPr>
                    </a:p>
                    <a:p>
                      <a:pPr algn="l" rtl="0" eaLnBrk="0">
                        <a:lnSpc>
                          <a:spcPct val="127000"/>
                        </a:lnSpc>
                      </a:pPr>
                      <a:endParaRPr sz="1000" dirty="0">
                        <a:latin typeface="Arial" panose="020B0604020202020204"/>
                        <a:ea typeface="Arial" panose="020B0604020202020204"/>
                        <a:cs typeface="Arial" panose="020B0604020202020204"/>
                      </a:endParaRPr>
                    </a:p>
                    <a:p>
                      <a:pPr algn="l" rtl="0" eaLnBrk="0">
                        <a:lnSpc>
                          <a:spcPct val="127000"/>
                        </a:lnSpc>
                      </a:pPr>
                      <a:endParaRPr sz="1000" dirty="0">
                        <a:latin typeface="Arial" panose="020B0604020202020204"/>
                        <a:ea typeface="Arial" panose="020B0604020202020204"/>
                        <a:cs typeface="Arial" panose="020B0604020202020204"/>
                      </a:endParaRPr>
                    </a:p>
                    <a:p>
                      <a:pPr algn="l" rtl="0" eaLnBrk="0">
                        <a:lnSpc>
                          <a:spcPct val="128000"/>
                        </a:lnSpc>
                      </a:pPr>
                      <a:endParaRPr sz="1000" dirty="0">
                        <a:latin typeface="Arial" panose="020B0604020202020204"/>
                        <a:ea typeface="Arial" panose="020B0604020202020204"/>
                        <a:cs typeface="Arial" panose="020B0604020202020204"/>
                      </a:endParaRPr>
                    </a:p>
                    <a:p>
                      <a:pPr algn="l" rtl="0" eaLnBrk="0">
                        <a:lnSpc>
                          <a:spcPct val="108000"/>
                        </a:lnSpc>
                      </a:pPr>
                      <a:endParaRPr sz="400" dirty="0">
                        <a:latin typeface="Arial" panose="020B0604020202020204"/>
                        <a:ea typeface="Arial" panose="020B0604020202020204"/>
                        <a:cs typeface="Arial" panose="020B0604020202020204"/>
                      </a:endParaRPr>
                    </a:p>
                    <a:p>
                      <a:pPr marL="1324610" algn="l" rtl="0" eaLnBrk="0">
                        <a:lnSpc>
                          <a:spcPts val="2065"/>
                        </a:lnSpc>
                        <a:spcBef>
                          <a:spcPts val="0"/>
                        </a:spcBef>
                      </a:pPr>
                      <a:r>
                        <a:rPr sz="1700" kern="0" spc="50" dirty="0">
                          <a:solidFill>
                            <a:srgbClr val="FFFFFF">
                              <a:alpha val="100000"/>
                            </a:srgbClr>
                          </a:solidFill>
                          <a:latin typeface="PingFang SC" panose="020B0400000000000000" charset="-122"/>
                          <a:ea typeface="PingFang SC" panose="020B0400000000000000" charset="-122"/>
                          <a:cs typeface="PingFang SC" panose="020B0400000000000000" charset="-122"/>
                        </a:rPr>
                        <a:t>内容列表</a:t>
                      </a:r>
                      <a:endParaRPr sz="1700" dirty="0">
                        <a:latin typeface="PingFang SC" panose="020B0400000000000000" charset="-122"/>
                        <a:ea typeface="PingFang SC" panose="020B0400000000000000" charset="-122"/>
                        <a:cs typeface="PingFang SC" panose="020B0400000000000000" charset="-122"/>
                      </a:endParaRPr>
                    </a:p>
                  </a:txBody>
                  <a:tcPr marL="0" marR="0" marT="0" marB="0">
                    <a:lnL w="6350" cap="flat" cmpd="sng" algn="ctr">
                      <a:solidFill>
                        <a:srgbClr val="4BACC6"/>
                      </a:solidFill>
                      <a:prstDash val="solid"/>
                      <a:round/>
                      <a:headEnd type="none" w="med" len="med"/>
                      <a:tailEnd type="none" w="med" len="med"/>
                    </a:lnL>
                    <a:lnR w="6350" cap="flat" cmpd="sng" algn="ctr">
                      <a:solidFill>
                        <a:srgbClr val="4BACC6"/>
                      </a:solidFill>
                      <a:prstDash val="solid"/>
                      <a:round/>
                      <a:headEnd type="none" w="med" len="med"/>
                      <a:tailEnd type="none" w="med" len="med"/>
                    </a:lnR>
                    <a:lnT w="6350" cap="flat" cmpd="sng" algn="ctr">
                      <a:solidFill>
                        <a:srgbClr val="4BACC6"/>
                      </a:solidFill>
                      <a:prstDash val="solid"/>
                      <a:round/>
                      <a:headEnd type="none" w="med" len="med"/>
                      <a:tailEnd type="none" w="med" len="med"/>
                    </a:lnT>
                    <a:lnB w="6350" cap="flat" cmpd="sng" algn="ctr">
                      <a:solidFill>
                        <a:srgbClr val="4BACC6"/>
                      </a:solidFill>
                      <a:prstDash val="solid"/>
                      <a:round/>
                      <a:headEnd type="none" w="med" len="med"/>
                      <a:tailEnd type="none" w="med" len="med"/>
                    </a:lnB>
                  </a:tcPr>
                </a:tc>
              </a:tr>
            </a:tbl>
          </a:graphicData>
        </a:graphic>
      </p:graphicFrame>
      <p:sp>
        <p:nvSpPr>
          <p:cNvPr id="670" name="rect 67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672" name="textbox 67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674" name="picture 674"/>
          <p:cNvPicPr>
            <a:picLocks noChangeAspect="1"/>
          </p:cNvPicPr>
          <p:nvPr/>
        </p:nvPicPr>
        <p:blipFill>
          <a:blip r:embed="rId2"/>
          <a:stretch>
            <a:fillRect/>
          </a:stretch>
        </p:blipFill>
        <p:spPr>
          <a:xfrm rot="21600000">
            <a:off x="0" y="6582372"/>
            <a:ext cx="10052114" cy="275627"/>
          </a:xfrm>
          <a:prstGeom prst="rect">
            <a:avLst/>
          </a:prstGeom>
        </p:spPr>
      </p:pic>
      <p:sp>
        <p:nvSpPr>
          <p:cNvPr id="676" name="textbox 676"/>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680" name="textbox 680"/>
          <p:cNvSpPr/>
          <p:nvPr/>
        </p:nvSpPr>
        <p:spPr>
          <a:xfrm>
            <a:off x="2283460" y="1210310"/>
            <a:ext cx="2978785" cy="301625"/>
          </a:xfrm>
          <a:prstGeom prst="rect">
            <a:avLst/>
          </a:prstGeom>
          <a:noFill/>
          <a:ln w="0" cap="flat">
            <a:noFill/>
            <a:prstDash val="solid"/>
            <a:miter lim="0"/>
          </a:ln>
        </p:spPr>
        <p:txBody>
          <a:bodyPr vert="horz" wrap="square" lIns="0" tIns="0" rIns="0" bIns="0"/>
          <a:lstStyle/>
          <a:p>
            <a:pPr algn="l" rtl="0" eaLnBrk="0">
              <a:lnSpc>
                <a:spcPct val="74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综合</a:t>
            </a:r>
            <a:r>
              <a:rPr lang="zh-CN"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作业</a:t>
            </a:r>
            <a:r>
              <a:rPr sz="2000" kern="0" spc="-90" dirty="0">
                <a:solidFill>
                  <a:srgbClr val="AD2A26">
                    <a:alpha val="100000"/>
                  </a:srgbClr>
                </a:solidFill>
                <a:latin typeface="PingFang SC" panose="020B0400000000000000" charset="-122"/>
                <a:ea typeface="PingFang SC" panose="020B0400000000000000" charset="-122"/>
                <a:cs typeface="PingFang SC" panose="020B0400000000000000" charset="-122"/>
              </a:rPr>
              <a:t>二 – 新闻列表</a:t>
            </a:r>
            <a:endParaRPr sz="2000" dirty="0">
              <a:latin typeface="PingFang SC" panose="020B0400000000000000" charset="-122"/>
              <a:ea typeface="PingFang SC" panose="020B0400000000000000" charset="-122"/>
              <a:cs typeface="PingFang SC" panose="020B0400000000000000" charset="-122"/>
            </a:endParaRPr>
          </a:p>
        </p:txBody>
      </p:sp>
      <p:graphicFrame>
        <p:nvGraphicFramePr>
          <p:cNvPr id="682" name="table 682"/>
          <p:cNvGraphicFramePr>
            <a:graphicFrameLocks noGrp="1"/>
          </p:cNvGraphicFramePr>
          <p:nvPr/>
        </p:nvGraphicFramePr>
        <p:xfrm>
          <a:off x="806196" y="1124712"/>
          <a:ext cx="1201420" cy="459740"/>
        </p:xfrm>
        <a:graphic>
          <a:graphicData uri="http://schemas.openxmlformats.org/drawingml/2006/table">
            <a:tbl>
              <a:tblPr/>
              <a:tblGrid>
                <a:gridCol w="194310"/>
                <a:gridCol w="1007110"/>
              </a:tblGrid>
              <a:tr h="459740">
                <a:tc>
                  <a:txBody>
                    <a:bodyPr/>
                    <a:lstStyle/>
                    <a:p>
                      <a:pPr algn="l" rtl="0" eaLnBrk="0">
                        <a:lnSpc>
                          <a:spcPct val="100000"/>
                        </a:lnSpc>
                      </a:pPr>
                      <a:endParaRPr sz="1000" dirty="0">
                        <a:latin typeface="Arial" panose="020B0604020202020204"/>
                        <a:ea typeface="Arial" panose="020B0604020202020204"/>
                        <a:cs typeface="Arial" panose="020B0604020202020204"/>
                      </a:endParaRPr>
                    </a:p>
                  </a:txBody>
                  <a:tcPr marL="0" marR="0" marT="0" marB="0">
                    <a:lnL>
                      <a:noFill/>
                    </a:lnL>
                    <a:lnR w="12700" cap="flat" cmpd="sng" algn="ctr">
                      <a:solidFill>
                        <a:srgbClr val="AD2B26"/>
                      </a:solidFill>
                      <a:prstDash val="solid"/>
                      <a:round/>
                      <a:headEnd type="none" w="med" len="med"/>
                      <a:tailEnd type="none" w="med" len="med"/>
                    </a:lnR>
                    <a:lnT>
                      <a:noFill/>
                    </a:lnT>
                    <a:lnB>
                      <a:noFill/>
                    </a:lnB>
                  </a:tcPr>
                </a:tc>
                <a:tc>
                  <a:txBody>
                    <a:bodyPr/>
                    <a:lstStyle/>
                    <a:p>
                      <a:pPr algn="l" rtl="0" eaLnBrk="0">
                        <a:lnSpc>
                          <a:spcPct val="102000"/>
                        </a:lnSpc>
                      </a:pPr>
                      <a:endParaRPr sz="800" dirty="0">
                        <a:latin typeface="Arial" panose="020B0604020202020204"/>
                        <a:ea typeface="Arial" panose="020B0604020202020204"/>
                        <a:cs typeface="Arial" panose="020B0604020202020204"/>
                      </a:endParaRPr>
                    </a:p>
                    <a:p>
                      <a:pPr algn="l" rtl="0" eaLnBrk="0">
                        <a:lnSpc>
                          <a:spcPct val="7000"/>
                        </a:lnSpc>
                      </a:pPr>
                      <a:endParaRPr sz="100" dirty="0">
                        <a:latin typeface="Arial" panose="020B0604020202020204"/>
                        <a:ea typeface="Arial" panose="020B0604020202020204"/>
                        <a:cs typeface="Arial" panose="020B0604020202020204"/>
                      </a:endParaRPr>
                    </a:p>
                    <a:p>
                      <a:pPr marL="361950" algn="l" rtl="0" eaLnBrk="0">
                        <a:lnSpc>
                          <a:spcPct val="95000"/>
                        </a:lnSpc>
                      </a:pPr>
                      <a:r>
                        <a:rPr lang="zh-CN" sz="2000" dirty="0">
                          <a:latin typeface="PingFang SC" panose="020B0400000000000000" charset="-122"/>
                          <a:ea typeface="PingFang SC" panose="020B0400000000000000" charset="-122"/>
                          <a:cs typeface="PingFang SC" panose="020B0400000000000000" charset="-122"/>
                        </a:rPr>
                        <a:t>作业</a:t>
                      </a:r>
                      <a:endParaRPr lang="zh-CN" sz="2000" dirty="0">
                        <a:latin typeface="PingFang SC" panose="020B0400000000000000" charset="-122"/>
                        <a:ea typeface="PingFang SC" panose="020B0400000000000000" charset="-122"/>
                        <a:cs typeface="PingFang SC" panose="020B0400000000000000" charset="-122"/>
                      </a:endParaRPr>
                    </a:p>
                  </a:txBody>
                  <a:tcPr marL="0" marR="0" marT="0" marB="0">
                    <a:lnL w="12700" cap="flat" cmpd="sng" algn="ctr">
                      <a:solidFill>
                        <a:srgbClr val="AD2B26"/>
                      </a:solidFill>
                      <a:prstDash val="solid"/>
                      <a:round/>
                      <a:headEnd type="none" w="med" len="med"/>
                      <a:tailEnd type="none" w="med" len="med"/>
                    </a:lnL>
                    <a:lnR w="12700" cap="flat" cmpd="sng" algn="ctr">
                      <a:solidFill>
                        <a:srgbClr val="AD2B26"/>
                      </a:solidFill>
                      <a:prstDash val="solid"/>
                      <a:round/>
                      <a:headEnd type="none" w="med" len="med"/>
                      <a:tailEnd type="none" w="med" len="med"/>
                    </a:lnR>
                    <a:lnT w="12700" cap="flat" cmpd="sng" algn="ctr">
                      <a:solidFill>
                        <a:srgbClr val="AD2B26"/>
                      </a:solidFill>
                      <a:prstDash val="solid"/>
                      <a:round/>
                      <a:headEnd type="none" w="med" len="med"/>
                      <a:tailEnd type="none" w="med" len="med"/>
                    </a:lnT>
                    <a:lnB w="12700" cap="flat" cmpd="sng" algn="ctr">
                      <a:solidFill>
                        <a:srgbClr val="AD2B26"/>
                      </a:solidFill>
                      <a:prstDash val="solid"/>
                      <a:round/>
                      <a:headEnd type="none" w="med" len="med"/>
                      <a:tailEnd type="none" w="med" len="med"/>
                    </a:lnB>
                  </a:tcPr>
                </a:tc>
              </a:tr>
            </a:tbl>
          </a:graphicData>
        </a:graphic>
      </p:graphicFrame>
      <p:grpSp>
        <p:nvGrpSpPr>
          <p:cNvPr id="72" name="group 72"/>
          <p:cNvGrpSpPr/>
          <p:nvPr/>
        </p:nvGrpSpPr>
        <p:grpSpPr>
          <a:xfrm rot="21600000">
            <a:off x="2566416" y="719328"/>
            <a:ext cx="9078467" cy="21335"/>
            <a:chOff x="0" y="0"/>
            <a:chExt cx="9078467" cy="21335"/>
          </a:xfrm>
        </p:grpSpPr>
        <p:sp>
          <p:nvSpPr>
            <p:cNvPr id="684" name="path 68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686" name="path 68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sp>
        <p:nvSpPr>
          <p:cNvPr id="688" name="path 688"/>
          <p:cNvSpPr/>
          <p:nvPr/>
        </p:nvSpPr>
        <p:spPr>
          <a:xfrm>
            <a:off x="806196" y="1124712"/>
            <a:ext cx="397764" cy="460247"/>
          </a:xfrm>
          <a:custGeom>
            <a:avLst/>
            <a:gdLst/>
            <a:ahLst/>
            <a:cxnLst/>
            <a:rect l="0" t="0" r="0" b="0"/>
            <a:pathLst>
              <a:path w="626" h="724">
                <a:moveTo>
                  <a:pt x="314" y="0"/>
                </a:moveTo>
                <a:lnTo>
                  <a:pt x="626" y="155"/>
                </a:lnTo>
                <a:lnTo>
                  <a:pt x="626" y="568"/>
                </a:lnTo>
                <a:lnTo>
                  <a:pt x="314" y="724"/>
                </a:lnTo>
                <a:lnTo>
                  <a:pt x="0" y="568"/>
                </a:lnTo>
                <a:lnTo>
                  <a:pt x="0" y="155"/>
                </a:lnTo>
                <a:lnTo>
                  <a:pt x="314" y="0"/>
                </a:lnTo>
              </a:path>
            </a:pathLst>
          </a:custGeom>
          <a:solidFill>
            <a:srgbClr val="AD2B26">
              <a:alpha val="100000"/>
            </a:srgbClr>
          </a:solidFill>
          <a:ln w="0" cap="flat">
            <a:noFill/>
            <a:prstDash val="solid"/>
            <a:miter lim="0"/>
          </a:ln>
        </p:spPr>
        <p:txBody>
          <a:bodyPr rtlCol="0"/>
          <a:lstStyle/>
          <a:p>
            <a:pPr algn="ctr"/>
            <a:endParaRPr lang="zh-CN" altLang="en-US"/>
          </a:p>
        </p:txBody>
      </p:sp>
      <p:pic>
        <p:nvPicPr>
          <p:cNvPr id="690" name="picture 690"/>
          <p:cNvPicPr>
            <a:picLocks noChangeAspect="1"/>
          </p:cNvPicPr>
          <p:nvPr/>
        </p:nvPicPr>
        <p:blipFill>
          <a:blip r:embed="rId3"/>
          <a:stretch>
            <a:fillRect/>
          </a:stretch>
        </p:blipFill>
        <p:spPr>
          <a:xfrm rot="21600000">
            <a:off x="0" y="0"/>
            <a:ext cx="172212" cy="1034795"/>
          </a:xfrm>
          <a:prstGeom prst="rect">
            <a:avLst/>
          </a:prstGeom>
        </p:spPr>
      </p:pic>
      <p:pic>
        <p:nvPicPr>
          <p:cNvPr id="692" name="picture 692"/>
          <p:cNvPicPr>
            <a:picLocks noChangeAspect="1"/>
          </p:cNvPicPr>
          <p:nvPr/>
        </p:nvPicPr>
        <p:blipFill>
          <a:blip r:embed="rId4"/>
          <a:stretch>
            <a:fillRect/>
          </a:stretch>
        </p:blipFill>
        <p:spPr>
          <a:xfrm rot="21600000">
            <a:off x="884377" y="1231709"/>
            <a:ext cx="232155" cy="2321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18915" y="2607945"/>
            <a:ext cx="4900930" cy="1014730"/>
          </a:xfrm>
          <a:prstGeom prst="rect">
            <a:avLst/>
          </a:prstGeom>
          <a:noFill/>
        </p:spPr>
        <p:txBody>
          <a:bodyPr wrap="square" rtlCol="0">
            <a:spAutoFit/>
          </a:bodyPr>
          <a:lstStyle/>
          <a:p>
            <a:r>
              <a:rPr lang="en-US" altLang="zh-CN" sz="6000">
                <a:gradFill>
                  <a:gsLst>
                    <a:gs pos="0">
                      <a:schemeClr val="accent5">
                        <a:lumMod val="50000"/>
                        <a:lumMod val="50000"/>
                      </a:schemeClr>
                    </a:gs>
                    <a:gs pos="50000">
                      <a:schemeClr val="accent5"/>
                    </a:gs>
                    <a:gs pos="100000">
                      <a:schemeClr val="accent5">
                        <a:lumMod val="60000"/>
                        <a:lumOff val="40000"/>
                        <a:lumMod val="60000"/>
                        <a:lumOff val="40000"/>
                      </a:schemeClr>
                    </a:gs>
                  </a:gsLst>
                  <a:lin ang="5400000"/>
                </a:gradFill>
                <a:effectLst>
                  <a:reflection blurRad="6350" stA="53000" endA="300" endPos="35500" dir="5400000" sy="-90000" algn="bl" rotWithShape="0"/>
                </a:effectLst>
              </a:rPr>
              <a:t>     </a:t>
            </a:r>
            <a:r>
              <a:rPr lang="zh-CN" altLang="en-US" sz="6000">
                <a:gradFill>
                  <a:gsLst>
                    <a:gs pos="0">
                      <a:schemeClr val="accent5">
                        <a:lumMod val="50000"/>
                        <a:lumMod val="50000"/>
                      </a:schemeClr>
                    </a:gs>
                    <a:gs pos="50000">
                      <a:schemeClr val="accent5"/>
                    </a:gs>
                    <a:gs pos="100000">
                      <a:schemeClr val="accent5">
                        <a:lumMod val="60000"/>
                        <a:lumOff val="40000"/>
                        <a:lumMod val="60000"/>
                        <a:lumOff val="40000"/>
                      </a:schemeClr>
                    </a:gs>
                  </a:gsLst>
                  <a:lin ang="5400000"/>
                </a:gradFill>
                <a:effectLst>
                  <a:reflection blurRad="6350" stA="53000" endA="300" endPos="35500" dir="5400000" sy="-90000" algn="bl" rotWithShape="0"/>
                </a:effectLst>
              </a:rPr>
              <a:t>谢谢观看</a:t>
            </a:r>
            <a:endParaRPr lang="zh-CN" altLang="en-US" sz="6000">
              <a:gradFill>
                <a:gsLst>
                  <a:gs pos="0">
                    <a:schemeClr val="accent5">
                      <a:lumMod val="50000"/>
                      <a:lumMod val="50000"/>
                    </a:schemeClr>
                  </a:gs>
                  <a:gs pos="50000">
                    <a:schemeClr val="accent5"/>
                  </a:gs>
                  <a:gs pos="100000">
                    <a:schemeClr val="accent5">
                      <a:lumMod val="60000"/>
                      <a:lumOff val="40000"/>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box 232"/>
          <p:cNvSpPr/>
          <p:nvPr/>
        </p:nvSpPr>
        <p:spPr>
          <a:xfrm>
            <a:off x="794078" y="1750037"/>
            <a:ext cx="4762500" cy="1906270"/>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12700" algn="l" rtl="0" eaLnBrk="0">
              <a:lnSpc>
                <a:spcPct val="9400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盒子模型重要组成部分：</a:t>
            </a:r>
            <a:endParaRPr sz="1500" dirty="0">
              <a:latin typeface="PingFang SC" panose="020B0400000000000000" charset="-122"/>
              <a:ea typeface="PingFang SC" panose="020B0400000000000000" charset="-122"/>
              <a:cs typeface="PingFang SC" panose="020B0400000000000000" charset="-122"/>
            </a:endParaRPr>
          </a:p>
          <a:p>
            <a:pPr marL="18415" algn="l" rtl="0" eaLnBrk="0">
              <a:lnSpc>
                <a:spcPct val="93000"/>
              </a:lnSpc>
              <a:spcBef>
                <a:spcPts val="1570"/>
              </a:spcBef>
            </a:pPr>
            <a:r>
              <a:rPr sz="1500" kern="0" spc="30" dirty="0">
                <a:solidFill>
                  <a:srgbClr val="262626">
                    <a:alpha val="100000"/>
                  </a:srgbClr>
                </a:solidFill>
                <a:latin typeface="Arial" panose="020B0604020202020204"/>
                <a:ea typeface="Arial" panose="020B0604020202020204"/>
                <a:cs typeface="Arial" panose="020B0604020202020204"/>
              </a:rPr>
              <a:t>•</a:t>
            </a:r>
            <a:r>
              <a:rPr sz="1500" kern="0" spc="60" dirty="0">
                <a:solidFill>
                  <a:srgbClr val="262626">
                    <a:alpha val="100000"/>
                  </a:srgbClr>
                </a:solidFill>
                <a:latin typeface="Arial" panose="020B0604020202020204"/>
                <a:ea typeface="Arial" panose="020B0604020202020204"/>
                <a:cs typeface="Arial" panose="020B0604020202020204"/>
              </a:rPr>
              <a:t>    </a:t>
            </a:r>
            <a:r>
              <a:rPr sz="1500" kern="0" spc="30" dirty="0">
                <a:solidFill>
                  <a:srgbClr val="262626">
                    <a:alpha val="100000"/>
                  </a:srgbClr>
                </a:solidFill>
                <a:latin typeface="PingFang SC" panose="020B0400000000000000" charset="-122"/>
                <a:ea typeface="PingFang SC" panose="020B0400000000000000" charset="-122"/>
                <a:cs typeface="PingFang SC" panose="020B0400000000000000" charset="-122"/>
              </a:rPr>
              <a:t>内容区域 –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width</a:t>
            </a:r>
            <a:r>
              <a:rPr sz="1500" kern="0" spc="30" dirty="0">
                <a:solidFill>
                  <a:srgbClr val="262626">
                    <a:alpha val="100000"/>
                  </a:srgbClr>
                </a:solidFill>
                <a:latin typeface="PingFang SC" panose="020B0400000000000000" charset="-122"/>
                <a:ea typeface="PingFang SC" panose="020B0400000000000000" charset="-122"/>
                <a:cs typeface="PingFang SC" panose="020B0400000000000000" charset="-122"/>
              </a:rPr>
              <a:t> &amp;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height</a:t>
            </a:r>
            <a:endParaRPr sz="1500" dirty="0">
              <a:latin typeface="PingFang SC" panose="020B0400000000000000" charset="-122"/>
              <a:ea typeface="PingFang SC" panose="020B0400000000000000" charset="-122"/>
              <a:cs typeface="PingFang SC" panose="020B0400000000000000" charset="-122"/>
            </a:endParaRPr>
          </a:p>
          <a:p>
            <a:pPr marL="18415" algn="l" rtl="0" eaLnBrk="0">
              <a:lnSpc>
                <a:spcPts val="2215"/>
              </a:lnSpc>
              <a:spcBef>
                <a:spcPts val="1140"/>
              </a:spcBef>
            </a:pPr>
            <a:r>
              <a:rPr sz="1500" kern="0" spc="70" dirty="0">
                <a:solidFill>
                  <a:srgbClr val="262626">
                    <a:alpha val="100000"/>
                  </a:srgbClr>
                </a:solidFill>
                <a:latin typeface="Arial" panose="020B0604020202020204"/>
                <a:ea typeface="Arial" panose="020B0604020202020204"/>
                <a:cs typeface="Arial" panose="020B0604020202020204"/>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内边距 –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padding</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（出现在内容与盒子边缘之间）</a:t>
            </a:r>
            <a:endParaRPr sz="1500" dirty="0">
              <a:latin typeface="PingFang SC" panose="020B0400000000000000" charset="-122"/>
              <a:ea typeface="PingFang SC" panose="020B0400000000000000" charset="-122"/>
              <a:cs typeface="PingFang SC" panose="020B0400000000000000" charset="-122"/>
            </a:endParaRPr>
          </a:p>
          <a:p>
            <a:pPr marL="18415" algn="l" rtl="0" eaLnBrk="0">
              <a:lnSpc>
                <a:spcPct val="92000"/>
              </a:lnSpc>
              <a:spcBef>
                <a:spcPts val="1505"/>
              </a:spcBef>
            </a:pPr>
            <a:r>
              <a:rPr sz="1500" kern="0" spc="10" dirty="0">
                <a:solidFill>
                  <a:srgbClr val="262626">
                    <a:alpha val="100000"/>
                  </a:srgbClr>
                </a:solidFill>
                <a:latin typeface="Arial" panose="020B0604020202020204"/>
                <a:ea typeface="Arial" panose="020B0604020202020204"/>
                <a:cs typeface="Arial" panose="020B0604020202020204"/>
              </a:rPr>
              <a:t>•    </a:t>
            </a:r>
            <a:r>
              <a:rPr sz="15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边框线</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border</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6000"/>
              </a:lnSpc>
            </a:pPr>
            <a:endParaRPr sz="900" dirty="0">
              <a:latin typeface="Arial" panose="020B0604020202020204"/>
              <a:ea typeface="Arial" panose="020B0604020202020204"/>
              <a:cs typeface="Arial" panose="020B0604020202020204"/>
            </a:endParaRPr>
          </a:p>
          <a:p>
            <a:pPr marL="18415" algn="l" rtl="0" eaLnBrk="0">
              <a:lnSpc>
                <a:spcPts val="2215"/>
              </a:lnSpc>
              <a:spcBef>
                <a:spcPts val="0"/>
              </a:spcBef>
            </a:pPr>
            <a:r>
              <a:rPr sz="1500" kern="0" spc="60" dirty="0">
                <a:solidFill>
                  <a:srgbClr val="262626">
                    <a:alpha val="100000"/>
                  </a:srgbClr>
                </a:solidFill>
                <a:latin typeface="Arial" panose="020B0604020202020204"/>
                <a:ea typeface="Arial" panose="020B0604020202020204"/>
                <a:cs typeface="Arial" panose="020B0604020202020204"/>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外边距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margin</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（出现在盒子外面）</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234" name="table 234"/>
          <p:cNvGraphicFramePr>
            <a:graphicFrameLocks noGrp="1"/>
          </p:cNvGraphicFramePr>
          <p:nvPr/>
        </p:nvGraphicFramePr>
        <p:xfrm>
          <a:off x="707072" y="4118483"/>
          <a:ext cx="3996690" cy="2032000"/>
        </p:xfrm>
        <a:graphic>
          <a:graphicData uri="http://schemas.openxmlformats.org/drawingml/2006/table">
            <a:tbl>
              <a:tblPr>
                <a:solidFill>
                  <a:srgbClr val="FFFFE4"/>
                </a:solidFill>
              </a:tblPr>
              <a:tblGrid>
                <a:gridCol w="3996690"/>
              </a:tblGrid>
              <a:tr h="203200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298450"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margin</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2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border</a:t>
                      </a:r>
                      <a:r>
                        <a:rPr sz="1300" kern="0" spc="-3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100" dirty="0">
                          <a:solidFill>
                            <a:srgbClr val="859900">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solid</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brown</a:t>
                      </a:r>
                      <a:r>
                        <a:rPr sz="1300" kern="0" spc="-4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30" dirty="0">
                          <a:solidFill>
                            <a:srgbClr val="859900">
                              <a:alpha val="100000"/>
                            </a:srgbClr>
                          </a:solidFill>
                          <a:latin typeface="Menlo" panose="020B0609030804020204"/>
                          <a:ea typeface="Menlo" panose="020B0609030804020204"/>
                          <a:cs typeface="Menlo" panose="020B0609030804020204"/>
                        </a:rPr>
                        <a:t>padding</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4005" algn="l" rtl="0" eaLnBrk="0">
                        <a:lnSpc>
                          <a:spcPts val="1760"/>
                        </a:lnSpc>
                        <a:spcBef>
                          <a:spcPts val="1515"/>
                        </a:spcBef>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background-color</a:t>
                      </a:r>
                      <a:r>
                        <a:rPr sz="1400" kern="0" spc="-70" dirty="0">
                          <a:solidFill>
                            <a:srgbClr val="657B83">
                              <a:alpha val="100000"/>
                            </a:srgbClr>
                          </a:solidFill>
                          <a:latin typeface="Menlo" panose="020B0609030804020204"/>
                          <a:ea typeface="Menlo" panose="020B0609030804020204"/>
                          <a:cs typeface="Menlo" panose="020B0609030804020204"/>
                        </a:rPr>
                        <a:t>: pink;</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pic>
        <p:nvPicPr>
          <p:cNvPr id="236" name="picture 236"/>
          <p:cNvPicPr>
            <a:picLocks noChangeAspect="1"/>
          </p:cNvPicPr>
          <p:nvPr/>
        </p:nvPicPr>
        <p:blipFill>
          <a:blip r:embed="rId1"/>
          <a:stretch>
            <a:fillRect/>
          </a:stretch>
        </p:blipFill>
        <p:spPr>
          <a:xfrm rot="21600000">
            <a:off x="5608320" y="4122419"/>
            <a:ext cx="2918460" cy="2318004"/>
          </a:xfrm>
          <a:prstGeom prst="rect">
            <a:avLst/>
          </a:prstGeom>
        </p:spPr>
      </p:pic>
      <p:pic>
        <p:nvPicPr>
          <p:cNvPr id="238" name="picture 238"/>
          <p:cNvPicPr>
            <a:picLocks noChangeAspect="1"/>
          </p:cNvPicPr>
          <p:nvPr/>
        </p:nvPicPr>
        <p:blipFill>
          <a:blip r:embed="rId2"/>
          <a:stretch>
            <a:fillRect/>
          </a:stretch>
        </p:blipFill>
        <p:spPr>
          <a:xfrm rot="21600000">
            <a:off x="8563356" y="1519428"/>
            <a:ext cx="2343912" cy="2318003"/>
          </a:xfrm>
          <a:prstGeom prst="rect">
            <a:avLst/>
          </a:prstGeom>
        </p:spPr>
      </p:pic>
      <p:sp>
        <p:nvSpPr>
          <p:cNvPr id="240" name="rect 24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242" name="textbox 242"/>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244" name="picture 244"/>
          <p:cNvPicPr>
            <a:picLocks noChangeAspect="1"/>
          </p:cNvPicPr>
          <p:nvPr/>
        </p:nvPicPr>
        <p:blipFill>
          <a:blip r:embed="rId3"/>
          <a:stretch>
            <a:fillRect/>
          </a:stretch>
        </p:blipFill>
        <p:spPr>
          <a:xfrm rot="21600000">
            <a:off x="0" y="6582372"/>
            <a:ext cx="10052114" cy="275627"/>
          </a:xfrm>
          <a:prstGeom prst="rect">
            <a:avLst/>
          </a:prstGeom>
        </p:spPr>
      </p:pic>
      <p:pic>
        <p:nvPicPr>
          <p:cNvPr id="246" name="picture 246"/>
          <p:cNvPicPr>
            <a:picLocks noChangeAspect="1"/>
          </p:cNvPicPr>
          <p:nvPr/>
        </p:nvPicPr>
        <p:blipFill>
          <a:blip r:embed="rId4"/>
          <a:stretch>
            <a:fillRect/>
          </a:stretch>
        </p:blipFill>
        <p:spPr>
          <a:xfrm rot="21600000">
            <a:off x="6341363" y="1921764"/>
            <a:ext cx="1629156" cy="1629156"/>
          </a:xfrm>
          <a:prstGeom prst="rect">
            <a:avLst/>
          </a:prstGeom>
        </p:spPr>
      </p:pic>
      <p:sp>
        <p:nvSpPr>
          <p:cNvPr id="248" name="textbox 248"/>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252" name="textbox 252"/>
          <p:cNvSpPr/>
          <p:nvPr/>
        </p:nvSpPr>
        <p:spPr>
          <a:xfrm>
            <a:off x="798025" y="1108131"/>
            <a:ext cx="1794510" cy="301625"/>
          </a:xfrm>
          <a:prstGeom prst="rect">
            <a:avLst/>
          </a:prstGeom>
          <a:noFill/>
          <a:ln w="0" cap="flat">
            <a:noFill/>
            <a:prstDash val="solid"/>
            <a:miter lim="0"/>
          </a:ln>
        </p:spPr>
        <p:txBody>
          <a:bodyPr vert="horz" wrap="square" lIns="0" tIns="0" rIns="0" bIns="0"/>
          <a:lstStyle/>
          <a:p>
            <a:pPr algn="l" rtl="0" eaLnBrk="0">
              <a:lnSpc>
                <a:spcPct val="76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12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组成</a:t>
            </a:r>
            <a:endParaRPr sz="2000" dirty="0">
              <a:latin typeface="PingFang SC" panose="020B0400000000000000" charset="-122"/>
              <a:ea typeface="PingFang SC" panose="020B0400000000000000" charset="-122"/>
              <a:cs typeface="PingFang SC" panose="020B0400000000000000" charset="-122"/>
            </a:endParaRPr>
          </a:p>
        </p:txBody>
      </p:sp>
      <p:grpSp>
        <p:nvGrpSpPr>
          <p:cNvPr id="32" name="group 32"/>
          <p:cNvGrpSpPr/>
          <p:nvPr/>
        </p:nvGrpSpPr>
        <p:grpSpPr>
          <a:xfrm rot="21600000">
            <a:off x="2566416" y="719328"/>
            <a:ext cx="9078467" cy="21335"/>
            <a:chOff x="0" y="0"/>
            <a:chExt cx="9078467" cy="21335"/>
          </a:xfrm>
        </p:grpSpPr>
        <p:sp>
          <p:nvSpPr>
            <p:cNvPr id="254" name="path 25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56" name="path 25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58" name="picture 258"/>
          <p:cNvPicPr>
            <a:picLocks noChangeAspect="1"/>
          </p:cNvPicPr>
          <p:nvPr/>
        </p:nvPicPr>
        <p:blipFill>
          <a:blip r:embed="rId5"/>
          <a:stretch>
            <a:fillRect/>
          </a:stretch>
        </p:blipFill>
        <p:spPr>
          <a:xfrm rot="21600000">
            <a:off x="0" y="0"/>
            <a:ext cx="172212" cy="10347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box 260"/>
          <p:cNvSpPr/>
          <p:nvPr/>
        </p:nvSpPr>
        <p:spPr>
          <a:xfrm>
            <a:off x="795496" y="1109404"/>
            <a:ext cx="4671060" cy="1709420"/>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4605" algn="l" rtl="0" eaLnBrk="0">
              <a:lnSpc>
                <a:spcPct val="90000"/>
              </a:lnSpc>
            </a:pPr>
            <a:r>
              <a:rPr sz="2000" kern="0" spc="-11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边框线</a:t>
            </a:r>
            <a:endParaRPr sz="2000" dirty="0">
              <a:latin typeface="PingFang SC" panose="020B0400000000000000" charset="-122"/>
              <a:ea typeface="PingFang SC" panose="020B0400000000000000" charset="-122"/>
              <a:cs typeface="PingFang SC" panose="020B0400000000000000" charset="-122"/>
            </a:endParaRPr>
          </a:p>
          <a:p>
            <a:pPr algn="l" rtl="0" eaLnBrk="0">
              <a:lnSpc>
                <a:spcPct val="165000"/>
              </a:lnSpc>
            </a:pPr>
            <a:endParaRPr sz="1000" dirty="0">
              <a:latin typeface="Arial" panose="020B0604020202020204"/>
              <a:ea typeface="Arial" panose="020B0604020202020204"/>
              <a:cs typeface="Arial" panose="020B0604020202020204"/>
            </a:endParaRPr>
          </a:p>
          <a:p>
            <a:pPr marL="12700" algn="l" rtl="0" eaLnBrk="0">
              <a:lnSpc>
                <a:spcPts val="2215"/>
              </a:lnSpc>
              <a:spcBef>
                <a:spcPts val="455"/>
              </a:spcBef>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border</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bd</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30000"/>
              </a:lnSpc>
            </a:pPr>
            <a:endParaRPr sz="300" dirty="0">
              <a:latin typeface="Arial" panose="020B0604020202020204"/>
              <a:ea typeface="Arial" panose="020B0604020202020204"/>
              <a:cs typeface="Arial" panose="020B0604020202020204"/>
            </a:endParaRPr>
          </a:p>
          <a:p>
            <a:pPr marL="24765" indent="-12065" algn="l" rtl="0" eaLnBrk="0">
              <a:lnSpc>
                <a:spcPct val="166000"/>
              </a:lnSpc>
              <a:spcBef>
                <a:spcPts val="5"/>
              </a:spcBef>
            </a:pP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：边框线粗细</a:t>
            </a:r>
            <a:r>
              <a:rPr sz="1500" kern="0" spc="4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线条样式</a:t>
            </a:r>
            <a:r>
              <a:rPr sz="1500" kern="0" spc="40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颜色（</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不</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区分</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顺序）</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常用线条样式</a:t>
            </a:r>
            <a:endParaRPr sz="1500" dirty="0">
              <a:latin typeface="PingFang SC" panose="020B0400000000000000" charset="-122"/>
              <a:ea typeface="PingFang SC" panose="020B0400000000000000" charset="-122"/>
              <a:cs typeface="PingFang SC" panose="020B0400000000000000" charset="-122"/>
            </a:endParaRPr>
          </a:p>
        </p:txBody>
      </p:sp>
      <p:graphicFrame>
        <p:nvGraphicFramePr>
          <p:cNvPr id="262" name="table 262"/>
          <p:cNvGraphicFramePr>
            <a:graphicFrameLocks noGrp="1"/>
          </p:cNvGraphicFramePr>
          <p:nvPr/>
        </p:nvGraphicFramePr>
        <p:xfrm>
          <a:off x="756513" y="4871821"/>
          <a:ext cx="3996690" cy="1601470"/>
        </p:xfrm>
        <a:graphic>
          <a:graphicData uri="http://schemas.openxmlformats.org/drawingml/2006/table">
            <a:tbl>
              <a:tblPr>
                <a:solidFill>
                  <a:srgbClr val="FFFFE4"/>
                </a:solidFill>
              </a:tblPr>
              <a:tblGrid>
                <a:gridCol w="3996690"/>
              </a:tblGrid>
              <a:tr h="160147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4165" algn="l" rtl="0" eaLnBrk="0">
                        <a:lnSpc>
                          <a:spcPts val="1760"/>
                        </a:lnSpc>
                      </a:pPr>
                      <a:r>
                        <a:rPr sz="1300" kern="0" spc="-30" dirty="0">
                          <a:solidFill>
                            <a:srgbClr val="859900">
                              <a:alpha val="100000"/>
                            </a:srgbClr>
                          </a:solidFill>
                          <a:latin typeface="Menlo" panose="020B0609030804020204"/>
                          <a:ea typeface="Menlo" panose="020B0609030804020204"/>
                          <a:cs typeface="Menlo" panose="020B0609030804020204"/>
                        </a:rPr>
                        <a:t>border</a:t>
                      </a:r>
                      <a:r>
                        <a:rPr sz="1300" kern="0" spc="-3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100" dirty="0">
                          <a:solidFill>
                            <a:srgbClr val="859900">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solid</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brown</a:t>
                      </a:r>
                      <a:r>
                        <a:rPr sz="1300" kern="0" spc="-4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4005" algn="l" rtl="0" eaLnBrk="0">
                        <a:lnSpc>
                          <a:spcPts val="1760"/>
                        </a:lnSpc>
                        <a:spcBef>
                          <a:spcPts val="1515"/>
                        </a:spcBef>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background-color</a:t>
                      </a:r>
                      <a:r>
                        <a:rPr sz="1400" kern="0" spc="-70" dirty="0">
                          <a:solidFill>
                            <a:srgbClr val="657B83">
                              <a:alpha val="100000"/>
                            </a:srgbClr>
                          </a:solidFill>
                          <a:latin typeface="Menlo" panose="020B0609030804020204"/>
                          <a:ea typeface="Menlo" panose="020B0609030804020204"/>
                          <a:cs typeface="Menlo" panose="020B0609030804020204"/>
                        </a:rPr>
                        <a:t>: pink;</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264" name="rect 264"/>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266" name="textbox 266"/>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268" name="picture 268"/>
          <p:cNvPicPr>
            <a:picLocks noChangeAspect="1"/>
          </p:cNvPicPr>
          <p:nvPr/>
        </p:nvPicPr>
        <p:blipFill>
          <a:blip r:embed="rId1"/>
          <a:stretch>
            <a:fillRect/>
          </a:stretch>
        </p:blipFill>
        <p:spPr>
          <a:xfrm rot="21600000">
            <a:off x="0" y="6582372"/>
            <a:ext cx="10052114" cy="275627"/>
          </a:xfrm>
          <a:prstGeom prst="rect">
            <a:avLst/>
          </a:prstGeom>
        </p:spPr>
      </p:pic>
      <p:pic>
        <p:nvPicPr>
          <p:cNvPr id="270" name="picture 270"/>
          <p:cNvPicPr>
            <a:picLocks noChangeAspect="1"/>
          </p:cNvPicPr>
          <p:nvPr/>
        </p:nvPicPr>
        <p:blipFill>
          <a:blip r:embed="rId2"/>
          <a:stretch>
            <a:fillRect/>
          </a:stretch>
        </p:blipFill>
        <p:spPr>
          <a:xfrm rot="21600000">
            <a:off x="760476" y="2985515"/>
            <a:ext cx="2167128" cy="1491996"/>
          </a:xfrm>
          <a:prstGeom prst="rect">
            <a:avLst/>
          </a:prstGeom>
        </p:spPr>
      </p:pic>
      <p:sp>
        <p:nvSpPr>
          <p:cNvPr id="272" name="textbox 272"/>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grpSp>
        <p:nvGrpSpPr>
          <p:cNvPr id="34" name="group 34"/>
          <p:cNvGrpSpPr/>
          <p:nvPr/>
        </p:nvGrpSpPr>
        <p:grpSpPr>
          <a:xfrm rot="21600000">
            <a:off x="2566416" y="719328"/>
            <a:ext cx="9078467" cy="21335"/>
            <a:chOff x="0" y="0"/>
            <a:chExt cx="9078467" cy="21335"/>
          </a:xfrm>
        </p:grpSpPr>
        <p:sp>
          <p:nvSpPr>
            <p:cNvPr id="276" name="path 276"/>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278" name="path 278"/>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280" name="picture 280"/>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textbox 282"/>
          <p:cNvSpPr/>
          <p:nvPr/>
        </p:nvSpPr>
        <p:spPr>
          <a:xfrm>
            <a:off x="756513" y="3135300"/>
            <a:ext cx="3997325" cy="2254885"/>
          </a:xfrm>
          <a:prstGeom prst="rect">
            <a:avLst/>
          </a:prstGeom>
          <a:solidFill>
            <a:srgbClr val="FFFFE4">
              <a:alpha val="100000"/>
            </a:srgbClr>
          </a:solidFill>
          <a:ln w="0" cap="flat">
            <a:noFill/>
            <a:prstDash val="solid"/>
            <a:miter lim="0"/>
          </a:ln>
        </p:spPr>
        <p:txBody>
          <a:bodyPr vert="horz" wrap="square" lIns="0" tIns="0" rIns="0" bIns="0"/>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border-top</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2</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100" dirty="0">
                <a:solidFill>
                  <a:srgbClr val="859900">
                    <a:alpha val="100000"/>
                  </a:srgbClr>
                </a:solidFill>
                <a:latin typeface="Menlo" panose="020B0609030804020204"/>
                <a:ea typeface="Menlo" panose="020B0609030804020204"/>
                <a:cs typeface="Menlo" panose="020B0609030804020204"/>
              </a:rPr>
              <a:t> </a:t>
            </a:r>
            <a:r>
              <a:rPr sz="1300" kern="0" spc="-20" dirty="0">
                <a:solidFill>
                  <a:srgbClr val="657B83">
                    <a:alpha val="100000"/>
                  </a:srgbClr>
                </a:solidFill>
                <a:latin typeface="Menlo" panose="020B0609030804020204"/>
                <a:ea typeface="Menlo" panose="020B0609030804020204"/>
                <a:cs typeface="Menlo" panose="020B0609030804020204"/>
              </a:rPr>
              <a:t>s</a:t>
            </a:r>
            <a:r>
              <a:rPr sz="1300" kern="0" spc="-30" dirty="0">
                <a:solidFill>
                  <a:srgbClr val="657B83">
                    <a:alpha val="100000"/>
                  </a:srgbClr>
                </a:solidFill>
                <a:latin typeface="Menlo" panose="020B0609030804020204"/>
                <a:ea typeface="Menlo" panose="020B0609030804020204"/>
                <a:cs typeface="Menlo" panose="020B0609030804020204"/>
              </a:rPr>
              <a:t>olid</a:t>
            </a:r>
            <a:r>
              <a:rPr sz="1300" kern="0" spc="12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red;</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border-right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3</a:t>
            </a:r>
            <a:r>
              <a:rPr sz="1300" kern="0" spc="-20" dirty="0">
                <a:solidFill>
                  <a:srgbClr val="859900">
                    <a:alpha val="100000"/>
                  </a:srgbClr>
                </a:solidFill>
                <a:latin typeface="Menlo" panose="020B0609030804020204"/>
                <a:ea typeface="Menlo" panose="020B0609030804020204"/>
                <a:cs typeface="Menlo" panose="020B0609030804020204"/>
              </a:rPr>
              <a:t>px </a:t>
            </a:r>
            <a:r>
              <a:rPr sz="1300" kern="0" spc="-20" dirty="0">
                <a:solidFill>
                  <a:srgbClr val="657B83">
                    <a:alpha val="100000"/>
                  </a:srgbClr>
                </a:solidFill>
                <a:latin typeface="Menlo" panose="020B0609030804020204"/>
                <a:ea typeface="Menlo" panose="020B0609030804020204"/>
                <a:cs typeface="Menlo" panose="020B0609030804020204"/>
              </a:rPr>
              <a:t>dashed</a:t>
            </a:r>
            <a:r>
              <a:rPr sz="1300" kern="0" spc="4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657B83">
                    <a:alpha val="100000"/>
                  </a:srgbClr>
                </a:solidFill>
                <a:latin typeface="Menlo" panose="020B0609030804020204"/>
                <a:ea typeface="Menlo" panose="020B0609030804020204"/>
                <a:cs typeface="Menlo" panose="020B0609030804020204"/>
              </a:rPr>
              <a:t>gr</a:t>
            </a:r>
            <a:r>
              <a:rPr sz="1300" kern="0" spc="-30" dirty="0">
                <a:solidFill>
                  <a:srgbClr val="657B83">
                    <a:alpha val="100000"/>
                  </a:srgbClr>
                </a:solidFill>
                <a:latin typeface="Menlo" panose="020B0609030804020204"/>
                <a:ea typeface="Menlo" panose="020B0609030804020204"/>
                <a:cs typeface="Menlo" panose="020B0609030804020204"/>
              </a:rPr>
              <a:t>een;</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border-bottom</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4</a:t>
            </a:r>
            <a:r>
              <a:rPr sz="1300" kern="0" spc="-20" dirty="0">
                <a:solidFill>
                  <a:srgbClr val="859900">
                    <a:alpha val="100000"/>
                  </a:srgbClr>
                </a:solidFill>
                <a:latin typeface="Menlo" panose="020B0609030804020204"/>
                <a:ea typeface="Menlo" panose="020B0609030804020204"/>
                <a:cs typeface="Menlo" panose="020B0609030804020204"/>
              </a:rPr>
              <a:t>px </a:t>
            </a:r>
            <a:r>
              <a:rPr sz="1300" kern="0" spc="-20" dirty="0">
                <a:solidFill>
                  <a:srgbClr val="657B83">
                    <a:alpha val="100000"/>
                  </a:srgbClr>
                </a:solidFill>
                <a:latin typeface="Menlo" panose="020B0609030804020204"/>
                <a:ea typeface="Menlo" panose="020B0609030804020204"/>
                <a:cs typeface="Menlo" panose="020B0609030804020204"/>
              </a:rPr>
              <a:t>dot</a:t>
            </a:r>
            <a:r>
              <a:rPr sz="1300" kern="0" spc="-30" dirty="0">
                <a:solidFill>
                  <a:srgbClr val="657B83">
                    <a:alpha val="100000"/>
                  </a:srgbClr>
                </a:solidFill>
                <a:latin typeface="Menlo" panose="020B0609030804020204"/>
                <a:ea typeface="Menlo" panose="020B0609030804020204"/>
                <a:cs typeface="Menlo" panose="020B0609030804020204"/>
              </a:rPr>
              <a:t>ted</a:t>
            </a:r>
            <a:r>
              <a:rPr sz="1300" kern="0" spc="8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blue;</a:t>
            </a:r>
            <a:endParaRPr sz="1300" dirty="0">
              <a:latin typeface="Menlo" panose="020B0609030804020204"/>
              <a:ea typeface="Menlo" panose="020B0609030804020204"/>
              <a:cs typeface="Menlo" panose="020B0609030804020204"/>
            </a:endParaRPr>
          </a:p>
          <a:p>
            <a:pPr marL="30416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border-left</a:t>
            </a:r>
            <a:r>
              <a:rPr sz="1300" kern="0" spc="-3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5</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110" dirty="0">
                <a:solidFill>
                  <a:srgbClr val="859900">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solid</a:t>
            </a:r>
            <a:r>
              <a:rPr sz="1300" kern="0" spc="4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657B83">
                    <a:alpha val="100000"/>
                  </a:srgbClr>
                </a:solidFill>
                <a:latin typeface="Menlo" panose="020B0609030804020204"/>
                <a:ea typeface="Menlo" panose="020B0609030804020204"/>
                <a:cs typeface="Menlo" panose="020B0609030804020204"/>
              </a:rPr>
              <a:t>orange;</a:t>
            </a:r>
            <a:endParaRPr sz="1300" dirty="0">
              <a:latin typeface="Menlo" panose="020B0609030804020204"/>
              <a:ea typeface="Menlo" panose="020B0609030804020204"/>
              <a:cs typeface="Menlo" panose="020B0609030804020204"/>
            </a:endParaRPr>
          </a:p>
          <a:p>
            <a:pPr marL="294005" algn="l" rtl="0" eaLnBrk="0">
              <a:lnSpc>
                <a:spcPts val="1760"/>
              </a:lnSpc>
              <a:spcBef>
                <a:spcPts val="1515"/>
              </a:spcBef>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background-color</a:t>
            </a:r>
            <a:r>
              <a:rPr sz="1400" kern="0" spc="-70" dirty="0">
                <a:solidFill>
                  <a:srgbClr val="657B83">
                    <a:alpha val="100000"/>
                  </a:srgbClr>
                </a:solidFill>
                <a:latin typeface="Menlo" panose="020B0609030804020204"/>
                <a:ea typeface="Menlo" panose="020B0609030804020204"/>
                <a:cs typeface="Menlo" panose="020B0609030804020204"/>
              </a:rPr>
              <a:t>: pink;</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p:txBody>
      </p:sp>
      <p:sp>
        <p:nvSpPr>
          <p:cNvPr id="284" name="textbox 284"/>
          <p:cNvSpPr/>
          <p:nvPr/>
        </p:nvSpPr>
        <p:spPr>
          <a:xfrm>
            <a:off x="795496" y="1747606"/>
            <a:ext cx="5683885" cy="1106170"/>
          </a:xfrm>
          <a:prstGeom prst="rect">
            <a:avLst/>
          </a:prstGeom>
          <a:noFill/>
          <a:ln w="0" cap="flat">
            <a:noFill/>
            <a:prstDash val="solid"/>
            <a:miter lim="0"/>
          </a:ln>
        </p:spPr>
        <p:txBody>
          <a:bodyPr vert="horz" wrap="square" lIns="0" tIns="0" rIns="0" bIns="0"/>
          <a:lstStyle/>
          <a:p>
            <a:pPr algn="l" rtl="0" eaLnBrk="0">
              <a:lnSpc>
                <a:spcPct val="82000"/>
              </a:lnSpc>
            </a:pPr>
            <a:endParaRPr sz="100" dirty="0">
              <a:latin typeface="Arial" panose="020B0604020202020204"/>
              <a:ea typeface="Arial" panose="020B0604020202020204"/>
              <a:cs typeface="Arial" panose="020B0604020202020204"/>
            </a:endParaRPr>
          </a:p>
          <a:p>
            <a:pPr marL="15875" algn="l" rtl="0" eaLnBrk="0">
              <a:lnSpc>
                <a:spcPct val="9500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设置单方向边框线</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4000"/>
              </a:lnSpc>
            </a:pPr>
            <a:endParaRPr sz="600" dirty="0">
              <a:latin typeface="Arial" panose="020B0604020202020204"/>
              <a:ea typeface="Arial" panose="020B0604020202020204"/>
              <a:cs typeface="Arial" panose="020B0604020202020204"/>
            </a:endParaRPr>
          </a:p>
          <a:p>
            <a:pPr marL="12700" algn="l" rtl="0" eaLnBrk="0">
              <a:lnSpc>
                <a:spcPct val="166000"/>
              </a:lnSpc>
              <a:spcBef>
                <a:spcPts val="5"/>
              </a:spcBef>
            </a:pP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border</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-方位名词</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bd</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+方位名词首字母</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，例如</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bdl</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属性值</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：边框线粗细</a:t>
            </a:r>
            <a:r>
              <a:rPr sz="1500" kern="0" spc="4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线条样式</a:t>
            </a:r>
            <a:r>
              <a:rPr sz="1500" kern="0" spc="40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颜色（</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不</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区分</a:t>
            </a:r>
            <a:r>
              <a:rPr sz="15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顺序）</a:t>
            </a:r>
            <a:endParaRPr sz="1500" dirty="0">
              <a:latin typeface="PingFang SC" panose="020B0400000000000000" charset="-122"/>
              <a:ea typeface="PingFang SC" panose="020B0400000000000000" charset="-122"/>
              <a:cs typeface="PingFang SC" panose="020B0400000000000000" charset="-122"/>
            </a:endParaRPr>
          </a:p>
        </p:txBody>
      </p:sp>
      <p:pic>
        <p:nvPicPr>
          <p:cNvPr id="286" name="picture 286"/>
          <p:cNvPicPr>
            <a:picLocks noChangeAspect="1"/>
          </p:cNvPicPr>
          <p:nvPr/>
        </p:nvPicPr>
        <p:blipFill>
          <a:blip r:embed="rId1"/>
          <a:stretch>
            <a:fillRect/>
          </a:stretch>
        </p:blipFill>
        <p:spPr>
          <a:xfrm rot="21600000">
            <a:off x="7443566" y="2032090"/>
            <a:ext cx="2198007" cy="2061203"/>
          </a:xfrm>
          <a:prstGeom prst="rect">
            <a:avLst/>
          </a:prstGeom>
        </p:spPr>
      </p:pic>
      <p:sp>
        <p:nvSpPr>
          <p:cNvPr id="288" name="rect 28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290" name="textbox 290"/>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292" name="picture 292"/>
          <p:cNvPicPr>
            <a:picLocks noChangeAspect="1"/>
          </p:cNvPicPr>
          <p:nvPr/>
        </p:nvPicPr>
        <p:blipFill>
          <a:blip r:embed="rId2"/>
          <a:stretch>
            <a:fillRect/>
          </a:stretch>
        </p:blipFill>
        <p:spPr>
          <a:xfrm rot="21600000">
            <a:off x="0" y="6582372"/>
            <a:ext cx="10052114" cy="275627"/>
          </a:xfrm>
          <a:prstGeom prst="rect">
            <a:avLst/>
          </a:prstGeom>
        </p:spPr>
      </p:pic>
      <p:sp>
        <p:nvSpPr>
          <p:cNvPr id="294" name="textbox 29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298" name="textbox 298"/>
          <p:cNvSpPr/>
          <p:nvPr/>
        </p:nvSpPr>
        <p:spPr>
          <a:xfrm>
            <a:off x="798025" y="1109404"/>
            <a:ext cx="2048510" cy="30035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0000"/>
              </a:lnSpc>
            </a:pPr>
            <a:r>
              <a:rPr sz="2000" kern="0" spc="-11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边框线</a:t>
            </a:r>
            <a:endParaRPr sz="2000" dirty="0">
              <a:latin typeface="PingFang SC" panose="020B0400000000000000" charset="-122"/>
              <a:ea typeface="PingFang SC" panose="020B0400000000000000" charset="-122"/>
              <a:cs typeface="PingFang SC" panose="020B0400000000000000" charset="-122"/>
            </a:endParaRPr>
          </a:p>
        </p:txBody>
      </p:sp>
      <p:grpSp>
        <p:nvGrpSpPr>
          <p:cNvPr id="36" name="group 36"/>
          <p:cNvGrpSpPr/>
          <p:nvPr/>
        </p:nvGrpSpPr>
        <p:grpSpPr>
          <a:xfrm rot="21600000">
            <a:off x="2566416" y="719328"/>
            <a:ext cx="9078467" cy="21335"/>
            <a:chOff x="0" y="0"/>
            <a:chExt cx="9078467" cy="21335"/>
          </a:xfrm>
        </p:grpSpPr>
        <p:sp>
          <p:nvSpPr>
            <p:cNvPr id="300" name="path 30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302" name="path 30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304" name="picture 304"/>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 name="table 306"/>
          <p:cNvGraphicFramePr>
            <a:graphicFrameLocks noGrp="1"/>
          </p:cNvGraphicFramePr>
          <p:nvPr/>
        </p:nvGraphicFramePr>
        <p:xfrm>
          <a:off x="756513" y="2648737"/>
          <a:ext cx="3996690" cy="3109595"/>
        </p:xfrm>
        <a:graphic>
          <a:graphicData uri="http://schemas.openxmlformats.org/drawingml/2006/table">
            <a:tbl>
              <a:tblPr>
                <a:solidFill>
                  <a:srgbClr val="FFFFE4"/>
                </a:solidFill>
              </a:tblPr>
              <a:tblGrid>
                <a:gridCol w="3996690"/>
              </a:tblGrid>
              <a:tr h="3109595">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4140" algn="l" rtl="0" eaLnBrk="0">
                        <a:lnSpc>
                          <a:spcPts val="1760"/>
                        </a:lnSpc>
                        <a:spcBef>
                          <a:spcPts val="0"/>
                        </a:spcBef>
                      </a:pPr>
                      <a:r>
                        <a:rPr sz="1400" kern="0" spc="-80" dirty="0">
                          <a:solidFill>
                            <a:srgbClr val="268BD2">
                              <a:alpha val="100000"/>
                            </a:srgbClr>
                          </a:solidFill>
                          <a:latin typeface="Menlo" panose="020B0609030804020204"/>
                          <a:ea typeface="Menlo" panose="020B0609030804020204"/>
                          <a:cs typeface="Menlo" panose="020B0609030804020204"/>
                        </a:rPr>
                        <a:t>div</a:t>
                      </a:r>
                      <a:r>
                        <a:rPr sz="1400" kern="0" spc="30" dirty="0">
                          <a:solidFill>
                            <a:srgbClr val="268BD2">
                              <a:alpha val="100000"/>
                            </a:srgbClr>
                          </a:solidFill>
                          <a:latin typeface="Menlo" panose="020B0609030804020204"/>
                          <a:ea typeface="Menlo" panose="020B0609030804020204"/>
                          <a:cs typeface="Menlo" panose="020B0609030804020204"/>
                        </a:rPr>
                        <a:t> </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287020" algn="l" rtl="0" eaLnBrk="0">
                        <a:lnSpc>
                          <a:spcPct val="98000"/>
                        </a:lnSpc>
                        <a:spcBef>
                          <a:spcPts val="5"/>
                        </a:spcBef>
                      </a:pPr>
                      <a:r>
                        <a:rPr sz="1400" i="1"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45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四个方向</a:t>
                      </a:r>
                      <a:r>
                        <a:rPr sz="1400"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内边距相同</a:t>
                      </a:r>
                      <a:r>
                        <a:rPr sz="1400"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5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304165" algn="l" rtl="0" eaLnBrk="0">
                        <a:lnSpc>
                          <a:spcPts val="1790"/>
                        </a:lnSpc>
                      </a:pPr>
                      <a:r>
                        <a:rPr sz="1300" kern="0" spc="-30" dirty="0">
                          <a:solidFill>
                            <a:srgbClr val="859900">
                              <a:alpha val="100000"/>
                            </a:srgbClr>
                          </a:solidFill>
                          <a:latin typeface="Menlo" panose="020B0609030804020204"/>
                          <a:ea typeface="Menlo" panose="020B0609030804020204"/>
                          <a:cs typeface="Menlo" panose="020B0609030804020204"/>
                        </a:rPr>
                        <a:t>padding</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30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87020" algn="l" rtl="0" eaLnBrk="0">
                        <a:lnSpc>
                          <a:spcPts val="1730"/>
                        </a:lnSpc>
                        <a:spcBef>
                          <a:spcPts val="1515"/>
                        </a:spcBef>
                      </a:pP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a:t>
                      </a:r>
                      <a:r>
                        <a:rPr sz="1400" kern="0" spc="32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40" dirty="0">
                          <a:solidFill>
                            <a:srgbClr val="93A1A1">
                              <a:alpha val="100000"/>
                            </a:srgbClr>
                          </a:solidFill>
                          <a:latin typeface="PingFang SC" panose="020B0400000000000000" charset="-122"/>
                          <a:ea typeface="PingFang SC" panose="020B0400000000000000" charset="-122"/>
                          <a:cs typeface="PingFang SC" panose="020B0400000000000000" charset="-122"/>
                        </a:rPr>
                        <a:t>单独设置一个方</a:t>
                      </a:r>
                      <a:r>
                        <a:rPr sz="1400" i="1" kern="0" spc="30" dirty="0">
                          <a:solidFill>
                            <a:srgbClr val="93A1A1">
                              <a:alpha val="100000"/>
                            </a:srgbClr>
                          </a:solidFill>
                          <a:latin typeface="PingFang SC" panose="020B0400000000000000" charset="-122"/>
                          <a:ea typeface="PingFang SC" panose="020B0400000000000000" charset="-122"/>
                          <a:cs typeface="PingFang SC" panose="020B0400000000000000" charset="-122"/>
                        </a:rPr>
                        <a:t>向内边距</a:t>
                      </a:r>
                      <a:r>
                        <a:rPr sz="1400" kern="0" spc="30" dirty="0">
                          <a:solidFill>
                            <a:srgbClr val="93A1A1">
                              <a:alpha val="100000"/>
                            </a:srgbClr>
                          </a:solidFill>
                          <a:latin typeface="PingFang SC" panose="020B0400000000000000" charset="-122"/>
                          <a:ea typeface="PingFang SC" panose="020B0400000000000000" charset="-122"/>
                          <a:cs typeface="PingFang SC" panose="020B0400000000000000" charset="-122"/>
                        </a:rPr>
                        <a:t> </a:t>
                      </a:r>
                      <a:r>
                        <a:rPr sz="1400" i="1" kern="0" spc="30" dirty="0">
                          <a:solidFill>
                            <a:srgbClr val="93A1A1">
                              <a:alpha val="100000"/>
                            </a:srgbClr>
                          </a:solidFill>
                          <a:latin typeface="PingFang SC" panose="020B0400000000000000" charset="-122"/>
                          <a:ea typeface="PingFang SC" panose="020B0400000000000000" charset="-122"/>
                          <a:cs typeface="PingFang SC" panose="020B0400000000000000" charset="-122"/>
                        </a:rPr>
                        <a:t>*/</a:t>
                      </a:r>
                      <a:endParaRPr sz="1400" dirty="0">
                        <a:latin typeface="PingFang SC" panose="020B0400000000000000" charset="-122"/>
                        <a:ea typeface="PingFang SC" panose="020B0400000000000000" charset="-122"/>
                        <a:cs typeface="PingFang SC" panose="020B0400000000000000" charset="-122"/>
                      </a:endParaRPr>
                    </a:p>
                    <a:p>
                      <a:pPr marL="304165" algn="l" rtl="0" eaLnBrk="0">
                        <a:lnSpc>
                          <a:spcPts val="1710"/>
                        </a:lnSpc>
                      </a:pPr>
                      <a:r>
                        <a:rPr sz="1300" kern="0" spc="-20" dirty="0">
                          <a:solidFill>
                            <a:srgbClr val="859900">
                              <a:alpha val="100000"/>
                            </a:srgbClr>
                          </a:solidFill>
                          <a:latin typeface="Menlo" panose="020B0609030804020204"/>
                          <a:ea typeface="Menlo" panose="020B0609030804020204"/>
                          <a:cs typeface="Menlo" panose="020B0609030804020204"/>
                        </a:rPr>
                        <a:t>padding-top</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10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padding-right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20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80" dirty="0">
                          <a:solidFill>
                            <a:srgbClr val="859900">
                              <a:alpha val="100000"/>
                            </a:srgbClr>
                          </a:solidFill>
                          <a:latin typeface="Menlo" panose="020B0609030804020204"/>
                          <a:ea typeface="Menlo" panose="020B0609030804020204"/>
                          <a:cs typeface="Menlo" panose="020B0609030804020204"/>
                        </a:rPr>
                        <a:t>padding-bottom</a:t>
                      </a:r>
                      <a:r>
                        <a:rPr sz="1400" kern="0" spc="-8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D33682">
                              <a:alpha val="100000"/>
                            </a:srgbClr>
                          </a:solidFill>
                          <a:latin typeface="Menlo" panose="020B0609030804020204"/>
                          <a:ea typeface="Menlo" panose="020B0609030804020204"/>
                          <a:cs typeface="Menlo" panose="020B0609030804020204"/>
                        </a:rPr>
                        <a:t>40</a:t>
                      </a:r>
                      <a:r>
                        <a:rPr sz="1400" kern="0" spc="-80" dirty="0">
                          <a:solidFill>
                            <a:srgbClr val="859900">
                              <a:alpha val="100000"/>
                            </a:srgbClr>
                          </a:solidFill>
                          <a:latin typeface="Menlo" panose="020B0609030804020204"/>
                          <a:ea typeface="Menlo" panose="020B0609030804020204"/>
                          <a:cs typeface="Menlo" panose="020B0609030804020204"/>
                        </a:rPr>
                        <a:t>px</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30416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padding-left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80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294005" algn="l" rtl="0" eaLnBrk="0">
                        <a:lnSpc>
                          <a:spcPts val="1760"/>
                        </a:lnSpc>
                        <a:spcBef>
                          <a:spcPts val="1515"/>
                        </a:spcBef>
                      </a:pPr>
                      <a:r>
                        <a:rPr sz="1300" kern="0" spc="-30" dirty="0">
                          <a:solidFill>
                            <a:srgbClr val="859900">
                              <a:alpha val="100000"/>
                            </a:srgbClr>
                          </a:solidFill>
                          <a:latin typeface="Menlo" panose="020B0609030804020204"/>
                          <a:ea typeface="Menlo" panose="020B0609030804020204"/>
                          <a:cs typeface="Menlo" panose="020B0609030804020204"/>
                        </a:rPr>
                        <a:t>width</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16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ts val="1680"/>
                        </a:lnSpc>
                      </a:pPr>
                      <a:r>
                        <a:rPr sz="1300" kern="0" spc="-30" dirty="0">
                          <a:solidFill>
                            <a:srgbClr val="859900">
                              <a:alpha val="100000"/>
                            </a:srgbClr>
                          </a:solidFill>
                          <a:latin typeface="Menlo" panose="020B0609030804020204"/>
                          <a:ea typeface="Menlo" panose="020B0609030804020204"/>
                          <a:cs typeface="Menlo" panose="020B0609030804020204"/>
                        </a:rPr>
                        <a:t>height</a:t>
                      </a:r>
                      <a:r>
                        <a:rPr sz="1300" kern="0" spc="-30" dirty="0">
                          <a:solidFill>
                            <a:srgbClr val="657B83">
                              <a:alpha val="100000"/>
                            </a:srgbClr>
                          </a:solidFill>
                          <a:latin typeface="Menlo" panose="020B0609030804020204"/>
                          <a:ea typeface="Menlo" panose="020B0609030804020204"/>
                          <a:cs typeface="Menlo" panose="020B0609030804020204"/>
                        </a:rPr>
                        <a:t>:</a:t>
                      </a:r>
                      <a:r>
                        <a:rPr sz="1300" kern="0" spc="90" dirty="0">
                          <a:solidFill>
                            <a:srgbClr val="657B83">
                              <a:alpha val="100000"/>
                            </a:srgbClr>
                          </a:solidFill>
                          <a:latin typeface="Menlo" panose="020B0609030804020204"/>
                          <a:ea typeface="Menlo" panose="020B0609030804020204"/>
                          <a:cs typeface="Menlo" panose="020B0609030804020204"/>
                        </a:rPr>
                        <a:t> </a:t>
                      </a:r>
                      <a:r>
                        <a:rPr sz="1300" kern="0" spc="-30" dirty="0">
                          <a:solidFill>
                            <a:srgbClr val="D33682">
                              <a:alpha val="100000"/>
                            </a:srgbClr>
                          </a:solidFill>
                          <a:latin typeface="Menlo" panose="020B0609030804020204"/>
                          <a:ea typeface="Menlo" panose="020B0609030804020204"/>
                          <a:cs typeface="Menlo" panose="020B0609030804020204"/>
                        </a:rPr>
                        <a:t>200</a:t>
                      </a:r>
                      <a:r>
                        <a:rPr sz="1300" kern="0" spc="-3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304165" algn="l" rtl="0" eaLnBrk="0">
                        <a:lnSpc>
                          <a:spcPct val="100000"/>
                        </a:lnSpc>
                      </a:pPr>
                      <a:r>
                        <a:rPr sz="1400" kern="0" spc="-70" dirty="0">
                          <a:solidFill>
                            <a:srgbClr val="859900">
                              <a:alpha val="100000"/>
                            </a:srgbClr>
                          </a:solidFill>
                          <a:latin typeface="Menlo" panose="020B0609030804020204"/>
                          <a:ea typeface="Menlo" panose="020B0609030804020204"/>
                          <a:cs typeface="Menlo" panose="020B0609030804020204"/>
                        </a:rPr>
                        <a:t>background-color</a:t>
                      </a:r>
                      <a:r>
                        <a:rPr sz="1400" kern="0" spc="-70" dirty="0">
                          <a:solidFill>
                            <a:srgbClr val="657B83">
                              <a:alpha val="100000"/>
                            </a:srgbClr>
                          </a:solidFill>
                          <a:latin typeface="Menlo" panose="020B0609030804020204"/>
                          <a:ea typeface="Menlo" panose="020B0609030804020204"/>
                          <a:cs typeface="Menlo" panose="020B0609030804020204"/>
                        </a:rPr>
                        <a:t>: pink;</a:t>
                      </a:r>
                      <a:endParaRPr sz="1400" dirty="0">
                        <a:latin typeface="Menlo" panose="020B0609030804020204"/>
                        <a:ea typeface="Menlo" panose="020B0609030804020204"/>
                        <a:cs typeface="Menlo" panose="020B0609030804020204"/>
                      </a:endParaRPr>
                    </a:p>
                    <a:p>
                      <a:pPr marL="114935" algn="l" rtl="0" eaLnBrk="0">
                        <a:lnSpc>
                          <a:spcPts val="1760"/>
                        </a:lnSpc>
                      </a:pPr>
                      <a:r>
                        <a:rPr sz="1400" kern="0" spc="-2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308" name="rect 30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310" name="textbox 310"/>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312" name="picture 312"/>
          <p:cNvPicPr>
            <a:picLocks noChangeAspect="1"/>
          </p:cNvPicPr>
          <p:nvPr/>
        </p:nvPicPr>
        <p:blipFill>
          <a:blip r:embed="rId1"/>
          <a:stretch>
            <a:fillRect/>
          </a:stretch>
        </p:blipFill>
        <p:spPr>
          <a:xfrm rot="21600000">
            <a:off x="0" y="6582372"/>
            <a:ext cx="10052114" cy="275627"/>
          </a:xfrm>
          <a:prstGeom prst="rect">
            <a:avLst/>
          </a:prstGeom>
        </p:spPr>
      </p:pic>
      <p:pic>
        <p:nvPicPr>
          <p:cNvPr id="314" name="picture 314"/>
          <p:cNvPicPr>
            <a:picLocks noChangeAspect="1"/>
          </p:cNvPicPr>
          <p:nvPr/>
        </p:nvPicPr>
        <p:blipFill>
          <a:blip r:embed="rId2"/>
          <a:stretch>
            <a:fillRect/>
          </a:stretch>
        </p:blipFill>
        <p:spPr>
          <a:xfrm rot="21600000">
            <a:off x="4789615" y="1672349"/>
            <a:ext cx="4628577" cy="544410"/>
          </a:xfrm>
          <a:prstGeom prst="rect">
            <a:avLst/>
          </a:prstGeom>
        </p:spPr>
      </p:pic>
      <p:sp>
        <p:nvSpPr>
          <p:cNvPr id="316" name="textbox 316"/>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318" name="textbox 318"/>
          <p:cNvSpPr/>
          <p:nvPr/>
        </p:nvSpPr>
        <p:spPr>
          <a:xfrm>
            <a:off x="793673" y="1746795"/>
            <a:ext cx="3857625" cy="655320"/>
          </a:xfrm>
          <a:prstGeom prst="rect">
            <a:avLst/>
          </a:prstGeom>
          <a:noFill/>
          <a:ln w="0" cap="flat">
            <a:noFill/>
            <a:prstDash val="solid"/>
            <a:miter lim="0"/>
          </a:ln>
        </p:spPr>
        <p:txBody>
          <a:bodyPr vert="horz" wrap="square" lIns="0" tIns="0" rIns="0" bIns="0"/>
          <a:lstStyle/>
          <a:p>
            <a:pPr algn="l" rtl="0" eaLnBrk="0">
              <a:lnSpc>
                <a:spcPct val="85000"/>
              </a:lnSpc>
            </a:pPr>
            <a:endParaRPr sz="100" dirty="0">
              <a:latin typeface="Arial" panose="020B0604020202020204"/>
              <a:ea typeface="Arial" panose="020B0604020202020204"/>
              <a:cs typeface="Arial" panose="020B0604020202020204"/>
            </a:endParaRPr>
          </a:p>
          <a:p>
            <a:pPr marL="12700" algn="l" rtl="0" eaLnBrk="0">
              <a:lnSpc>
                <a:spcPct val="95000"/>
              </a:lnSpc>
            </a:pP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作用：</a:t>
            </a:r>
            <a:r>
              <a:rPr sz="1500" kern="0" spc="-3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设置 </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内容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与 </a:t>
            </a:r>
            <a:r>
              <a:rPr sz="1500" kern="0" spc="50" dirty="0">
                <a:solidFill>
                  <a:srgbClr val="C00000">
                    <a:alpha val="100000"/>
                  </a:srgbClr>
                </a:solidFill>
                <a:latin typeface="PingFang SC" panose="020B0400000000000000" charset="-122"/>
                <a:ea typeface="PingFang SC" panose="020B0400000000000000" charset="-122"/>
                <a:cs typeface="PingFang SC" panose="020B0400000000000000" charset="-122"/>
              </a:rPr>
              <a:t>盒子边缘 </a:t>
            </a:r>
            <a:r>
              <a:rPr sz="15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之间的距离。</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00000"/>
              </a:lnSpc>
            </a:pPr>
            <a:endParaRPr sz="1300" dirty="0">
              <a:latin typeface="Arial" panose="020B0604020202020204"/>
              <a:ea typeface="Arial" panose="020B0604020202020204"/>
              <a:cs typeface="Arial" panose="020B0604020202020204"/>
            </a:endParaRPr>
          </a:p>
          <a:p>
            <a:pPr algn="l" rtl="0" eaLnBrk="0">
              <a:lnSpc>
                <a:spcPct val="11000"/>
              </a:lnSpc>
            </a:pPr>
            <a:endParaRPr sz="100" dirty="0">
              <a:latin typeface="Arial" panose="020B0604020202020204"/>
              <a:ea typeface="Arial" panose="020B0604020202020204"/>
              <a:cs typeface="Arial" panose="020B0604020202020204"/>
            </a:endParaRPr>
          </a:p>
          <a:p>
            <a:pPr marL="13970" algn="l" rtl="0" eaLnBrk="0">
              <a:lnSpc>
                <a:spcPct val="93000"/>
              </a:lnSpc>
            </a:pP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属性名：</a:t>
            </a:r>
            <a:r>
              <a:rPr sz="1500" kern="0" spc="-33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padding</a:t>
            </a:r>
            <a:r>
              <a:rPr sz="15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500" kern="0" spc="1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padding</a:t>
            </a:r>
            <a:r>
              <a:rPr sz="1500" kern="0" spc="160" dirty="0">
                <a:solidFill>
                  <a:srgbClr val="C00000">
                    <a:alpha val="100000"/>
                  </a:srgbClr>
                </a:solidFill>
                <a:latin typeface="PingFang SC" panose="020B0400000000000000" charset="-122"/>
                <a:ea typeface="PingFang SC" panose="020B0400000000000000" charset="-122"/>
                <a:cs typeface="PingFang SC" panose="020B0400000000000000" charset="-122"/>
              </a:rPr>
              <a:t>-方位名</a:t>
            </a:r>
            <a:r>
              <a:rPr sz="1500" kern="0" spc="150" dirty="0">
                <a:solidFill>
                  <a:srgbClr val="C00000">
                    <a:alpha val="100000"/>
                  </a:srgbClr>
                </a:solidFill>
                <a:latin typeface="PingFang SC" panose="020B0400000000000000" charset="-122"/>
                <a:ea typeface="PingFang SC" panose="020B0400000000000000" charset="-122"/>
                <a:cs typeface="PingFang SC" panose="020B0400000000000000" charset="-122"/>
              </a:rPr>
              <a:t>词</a:t>
            </a:r>
            <a:endParaRPr sz="1500" dirty="0">
              <a:latin typeface="PingFang SC" panose="020B0400000000000000" charset="-122"/>
              <a:ea typeface="PingFang SC" panose="020B0400000000000000" charset="-122"/>
              <a:cs typeface="PingFang SC" panose="020B0400000000000000" charset="-122"/>
            </a:endParaRPr>
          </a:p>
        </p:txBody>
      </p:sp>
      <p:sp>
        <p:nvSpPr>
          <p:cNvPr id="322" name="textbox 322"/>
          <p:cNvSpPr/>
          <p:nvPr/>
        </p:nvSpPr>
        <p:spPr>
          <a:xfrm>
            <a:off x="798025" y="1109404"/>
            <a:ext cx="2048510" cy="300355"/>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0000"/>
              </a:lnSpc>
            </a:pPr>
            <a:r>
              <a:rPr sz="2000" kern="0" spc="-13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a:t>
            </a:r>
            <a:r>
              <a:rPr sz="2000" kern="0" spc="100" dirty="0">
                <a:solidFill>
                  <a:srgbClr val="AD2A26">
                    <a:alpha val="100000"/>
                  </a:srgbClr>
                </a:solidFill>
                <a:latin typeface="PingFang SC" panose="020B0400000000000000" charset="-122"/>
                <a:ea typeface="PingFang SC" panose="020B0400000000000000" charset="-122"/>
                <a:cs typeface="PingFang SC" panose="020B0400000000000000" charset="-122"/>
              </a:rPr>
              <a:t> </a:t>
            </a:r>
            <a:r>
              <a:rPr sz="2000" kern="0" spc="-130" dirty="0">
                <a:solidFill>
                  <a:srgbClr val="AD2A26">
                    <a:alpha val="100000"/>
                  </a:srgbClr>
                </a:solidFill>
                <a:latin typeface="PingFang SC" panose="020B0400000000000000" charset="-122"/>
                <a:ea typeface="PingFang SC" panose="020B0400000000000000" charset="-122"/>
                <a:cs typeface="PingFang SC" panose="020B0400000000000000" charset="-122"/>
              </a:rPr>
              <a:t>内边距</a:t>
            </a:r>
            <a:endParaRPr sz="2000" dirty="0">
              <a:latin typeface="PingFang SC" panose="020B0400000000000000" charset="-122"/>
              <a:ea typeface="PingFang SC" panose="020B0400000000000000" charset="-122"/>
              <a:cs typeface="PingFang SC" panose="020B0400000000000000" charset="-122"/>
            </a:endParaRPr>
          </a:p>
        </p:txBody>
      </p:sp>
      <p:grpSp>
        <p:nvGrpSpPr>
          <p:cNvPr id="38" name="group 38"/>
          <p:cNvGrpSpPr/>
          <p:nvPr/>
        </p:nvGrpSpPr>
        <p:grpSpPr>
          <a:xfrm rot="21600000">
            <a:off x="2566416" y="719328"/>
            <a:ext cx="9078467" cy="21335"/>
            <a:chOff x="0" y="0"/>
            <a:chExt cx="9078467" cy="21335"/>
          </a:xfrm>
        </p:grpSpPr>
        <p:sp>
          <p:nvSpPr>
            <p:cNvPr id="324" name="path 324"/>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326" name="path 326"/>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328" name="picture 328"/>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 330"/>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332" name="textbox 332"/>
          <p:cNvSpPr/>
          <p:nvPr/>
        </p:nvSpPr>
        <p:spPr>
          <a:xfrm>
            <a:off x="-12700" y="5473381"/>
            <a:ext cx="12217400" cy="1410335"/>
          </a:xfrm>
          <a:prstGeom prst="rect">
            <a:avLst/>
          </a:prstGeom>
          <a:noFill/>
          <a:ln w="0" cap="flat">
            <a:noFill/>
            <a:prstDash val="solid"/>
            <a:miter lim="0"/>
          </a:ln>
        </p:spPr>
        <p:txBody>
          <a:bodyPr vert="horz" wrap="square" lIns="0" tIns="0" rIns="0" bIns="0"/>
          <a:lstStyle/>
          <a:p>
            <a:pPr algn="l" rtl="0" eaLnBrk="0">
              <a:lnSpc>
                <a:spcPct val="80000"/>
              </a:lnSpc>
            </a:pPr>
            <a:endParaRPr sz="100" dirty="0">
              <a:latin typeface="Arial" panose="020B0604020202020204"/>
              <a:ea typeface="Arial" panose="020B0604020202020204"/>
              <a:cs typeface="Arial" panose="020B0604020202020204"/>
            </a:endParaRPr>
          </a:p>
          <a:p>
            <a:pPr marL="818515" algn="l" rtl="0" eaLnBrk="0">
              <a:lnSpc>
                <a:spcPct val="93000"/>
              </a:lnSpc>
            </a:pP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技巧</a:t>
            </a:r>
            <a:r>
              <a:rPr sz="1500" kern="0" spc="-1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80" dirty="0">
                <a:solidFill>
                  <a:srgbClr val="262626">
                    <a:alpha val="100000"/>
                  </a:srgbClr>
                </a:solidFill>
                <a:latin typeface="PingFang SC" panose="020B0400000000000000" charset="-122"/>
                <a:ea typeface="PingFang SC" panose="020B0400000000000000" charset="-122"/>
                <a:cs typeface="PingFang SC" panose="020B0400000000000000" charset="-122"/>
              </a:rPr>
              <a:t>：从上开始</a:t>
            </a:r>
            <a:r>
              <a:rPr sz="1500" kern="0" spc="80" dirty="0">
                <a:solidFill>
                  <a:srgbClr val="C00000">
                    <a:alpha val="100000"/>
                  </a:srgbClr>
                </a:solidFill>
                <a:latin typeface="PingFang SC" panose="020B0400000000000000" charset="-122"/>
                <a:ea typeface="PingFang SC" panose="020B0400000000000000" charset="-122"/>
                <a:cs typeface="PingFang SC" panose="020B0400000000000000" charset="-122"/>
              </a:rPr>
              <a:t>顺时</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针</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赋值</a:t>
            </a:r>
            <a:r>
              <a:rPr sz="1500" kern="0" spc="-2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，当前方向没有数值则与</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对面</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取值相同。</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11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12000"/>
              </a:lnSpc>
            </a:pPr>
            <a:endParaRPr sz="1000" dirty="0">
              <a:latin typeface="Arial" panose="020B0604020202020204"/>
              <a:ea typeface="Arial" panose="020B0604020202020204"/>
              <a:cs typeface="Arial" panose="020B0604020202020204"/>
            </a:endParaRPr>
          </a:p>
          <a:p>
            <a:pPr algn="l" rtl="0" eaLnBrk="0">
              <a:lnSpc>
                <a:spcPct val="126000"/>
              </a:lnSpc>
            </a:pPr>
            <a:endParaRPr sz="300" dirty="0">
              <a:latin typeface="Arial" panose="020B0604020202020204"/>
              <a:ea typeface="Arial" panose="020B0604020202020204"/>
              <a:cs typeface="Arial" panose="020B0604020202020204"/>
            </a:endParaRPr>
          </a:p>
          <a:p>
            <a:pPr marL="10085705" algn="l" rtl="0" eaLnBrk="0">
              <a:lnSpc>
                <a:spcPct val="88000"/>
              </a:lnSpc>
              <a:spcBef>
                <a:spcPts val="0"/>
              </a:spcBef>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334" name="picture 334"/>
          <p:cNvPicPr>
            <a:picLocks noChangeAspect="1"/>
          </p:cNvPicPr>
          <p:nvPr/>
        </p:nvPicPr>
        <p:blipFill>
          <a:blip r:embed="rId1"/>
          <a:stretch>
            <a:fillRect/>
          </a:stretch>
        </p:blipFill>
        <p:spPr>
          <a:xfrm rot="21600000">
            <a:off x="0" y="6582372"/>
            <a:ext cx="10052114" cy="275627"/>
          </a:xfrm>
          <a:prstGeom prst="rect">
            <a:avLst/>
          </a:prstGeom>
        </p:spPr>
      </p:pic>
      <p:pic>
        <p:nvPicPr>
          <p:cNvPr id="336" name="picture 336"/>
          <p:cNvPicPr>
            <a:picLocks noChangeAspect="1"/>
          </p:cNvPicPr>
          <p:nvPr/>
        </p:nvPicPr>
        <p:blipFill>
          <a:blip r:embed="rId2"/>
          <a:stretch>
            <a:fillRect/>
          </a:stretch>
        </p:blipFill>
        <p:spPr>
          <a:xfrm rot="21600000">
            <a:off x="760476" y="3429000"/>
            <a:ext cx="5971031" cy="1612391"/>
          </a:xfrm>
          <a:prstGeom prst="rect">
            <a:avLst/>
          </a:prstGeom>
        </p:spPr>
      </p:pic>
      <p:graphicFrame>
        <p:nvGraphicFramePr>
          <p:cNvPr id="338" name="table 338"/>
          <p:cNvGraphicFramePr>
            <a:graphicFrameLocks noGrp="1"/>
          </p:cNvGraphicFramePr>
          <p:nvPr/>
        </p:nvGraphicFramePr>
        <p:xfrm>
          <a:off x="756513" y="1726730"/>
          <a:ext cx="3996690" cy="955040"/>
        </p:xfrm>
        <a:graphic>
          <a:graphicData uri="http://schemas.openxmlformats.org/drawingml/2006/table">
            <a:tbl>
              <a:tblPr>
                <a:solidFill>
                  <a:srgbClr val="FFFFE4"/>
                </a:solidFill>
              </a:tblPr>
              <a:tblGrid>
                <a:gridCol w="3996690"/>
              </a:tblGrid>
              <a:tr h="955040">
                <a:tc>
                  <a:txBody>
                    <a:bodyPr/>
                    <a:lstStyle/>
                    <a:p>
                      <a:pPr algn="l" rtl="0" eaLnBrk="0">
                        <a:lnSpc>
                          <a:spcPct val="118000"/>
                        </a:lnSpc>
                      </a:pPr>
                      <a:endParaRPr sz="200" dirty="0">
                        <a:latin typeface="Arial" panose="020B0604020202020204"/>
                        <a:ea typeface="Arial" panose="020B0604020202020204"/>
                        <a:cs typeface="Arial" panose="020B0604020202020204"/>
                      </a:endParaRPr>
                    </a:p>
                    <a:p>
                      <a:pPr marL="108585" algn="l" rtl="0" eaLnBrk="0">
                        <a:lnSpc>
                          <a:spcPts val="1760"/>
                        </a:lnSpc>
                        <a:spcBef>
                          <a:spcPts val="0"/>
                        </a:spcBef>
                      </a:pPr>
                      <a:r>
                        <a:rPr sz="1300" kern="0" spc="-20" dirty="0">
                          <a:solidFill>
                            <a:srgbClr val="859900">
                              <a:alpha val="100000"/>
                            </a:srgbClr>
                          </a:solidFill>
                          <a:latin typeface="Menlo" panose="020B0609030804020204"/>
                          <a:ea typeface="Menlo" panose="020B0609030804020204"/>
                          <a:cs typeface="Menlo" panose="020B0609030804020204"/>
                        </a:rPr>
                        <a:t>padding-top</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10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3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108585" algn="l" rtl="0" eaLnBrk="0">
                        <a:lnSpc>
                          <a:spcPts val="1680"/>
                        </a:lnSpc>
                      </a:pPr>
                      <a:r>
                        <a:rPr sz="1300" kern="0" spc="-20" dirty="0">
                          <a:solidFill>
                            <a:srgbClr val="859900">
                              <a:alpha val="100000"/>
                            </a:srgbClr>
                          </a:solidFill>
                          <a:latin typeface="Menlo" panose="020B0609030804020204"/>
                          <a:ea typeface="Menlo" panose="020B0609030804020204"/>
                          <a:cs typeface="Menlo" panose="020B0609030804020204"/>
                        </a:rPr>
                        <a:t>padding-right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20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p>
                      <a:pPr marL="108585" algn="l" rtl="0" eaLnBrk="0">
                        <a:lnSpc>
                          <a:spcPct val="100000"/>
                        </a:lnSpc>
                      </a:pPr>
                      <a:r>
                        <a:rPr sz="1400" kern="0" spc="-80" dirty="0">
                          <a:solidFill>
                            <a:srgbClr val="859900">
                              <a:alpha val="100000"/>
                            </a:srgbClr>
                          </a:solidFill>
                          <a:latin typeface="Menlo" panose="020B0609030804020204"/>
                          <a:ea typeface="Menlo" panose="020B0609030804020204"/>
                          <a:cs typeface="Menlo" panose="020B0609030804020204"/>
                        </a:rPr>
                        <a:t>padding-bottom</a:t>
                      </a:r>
                      <a:r>
                        <a:rPr sz="1400" kern="0" spc="-80" dirty="0">
                          <a:solidFill>
                            <a:srgbClr val="657B83">
                              <a:alpha val="100000"/>
                            </a:srgbClr>
                          </a:solidFill>
                          <a:latin typeface="Menlo" panose="020B0609030804020204"/>
                          <a:ea typeface="Menlo" panose="020B0609030804020204"/>
                          <a:cs typeface="Menlo" panose="020B0609030804020204"/>
                        </a:rPr>
                        <a:t>: </a:t>
                      </a:r>
                      <a:r>
                        <a:rPr sz="1400" kern="0" spc="-80" dirty="0">
                          <a:solidFill>
                            <a:srgbClr val="D33682">
                              <a:alpha val="100000"/>
                            </a:srgbClr>
                          </a:solidFill>
                          <a:latin typeface="Menlo" panose="020B0609030804020204"/>
                          <a:ea typeface="Menlo" panose="020B0609030804020204"/>
                          <a:cs typeface="Menlo" panose="020B0609030804020204"/>
                        </a:rPr>
                        <a:t>40</a:t>
                      </a:r>
                      <a:r>
                        <a:rPr sz="1400" kern="0" spc="-80" dirty="0">
                          <a:solidFill>
                            <a:srgbClr val="859900">
                              <a:alpha val="100000"/>
                            </a:srgbClr>
                          </a:solidFill>
                          <a:latin typeface="Menlo" panose="020B0609030804020204"/>
                          <a:ea typeface="Menlo" panose="020B0609030804020204"/>
                          <a:cs typeface="Menlo" panose="020B0609030804020204"/>
                        </a:rPr>
                        <a:t>px</a:t>
                      </a:r>
                      <a:r>
                        <a:rPr sz="1400" kern="0" spc="-80" dirty="0">
                          <a:solidFill>
                            <a:srgbClr val="657B83">
                              <a:alpha val="100000"/>
                            </a:srgbClr>
                          </a:solidFill>
                          <a:latin typeface="Menlo" panose="020B0609030804020204"/>
                          <a:ea typeface="Menlo" panose="020B0609030804020204"/>
                          <a:cs typeface="Menlo" panose="020B0609030804020204"/>
                        </a:rPr>
                        <a:t>;</a:t>
                      </a:r>
                      <a:endParaRPr sz="1400" dirty="0">
                        <a:latin typeface="Menlo" panose="020B0609030804020204"/>
                        <a:ea typeface="Menlo" panose="020B0609030804020204"/>
                        <a:cs typeface="Menlo" panose="020B0609030804020204"/>
                      </a:endParaRPr>
                    </a:p>
                    <a:p>
                      <a:pPr marL="108585" algn="l" rtl="0" eaLnBrk="0">
                        <a:lnSpc>
                          <a:spcPts val="1760"/>
                        </a:lnSpc>
                      </a:pPr>
                      <a:r>
                        <a:rPr sz="1300" kern="0" spc="-20" dirty="0">
                          <a:solidFill>
                            <a:srgbClr val="859900">
                              <a:alpha val="100000"/>
                            </a:srgbClr>
                          </a:solidFill>
                          <a:latin typeface="Menlo" panose="020B0609030804020204"/>
                          <a:ea typeface="Menlo" panose="020B0609030804020204"/>
                          <a:cs typeface="Menlo" panose="020B0609030804020204"/>
                        </a:rPr>
                        <a:t>padding-left</a:t>
                      </a:r>
                      <a:r>
                        <a:rPr sz="1300" kern="0" spc="-20" dirty="0">
                          <a:solidFill>
                            <a:srgbClr val="657B83">
                              <a:alpha val="100000"/>
                            </a:srgbClr>
                          </a:solidFill>
                          <a:latin typeface="Menlo" panose="020B0609030804020204"/>
                          <a:ea typeface="Menlo" panose="020B0609030804020204"/>
                          <a:cs typeface="Menlo" panose="020B0609030804020204"/>
                        </a:rPr>
                        <a:t>: </a:t>
                      </a:r>
                      <a:r>
                        <a:rPr sz="1300" kern="0" spc="-20" dirty="0">
                          <a:solidFill>
                            <a:srgbClr val="D33682">
                              <a:alpha val="100000"/>
                            </a:srgbClr>
                          </a:solidFill>
                          <a:latin typeface="Menlo" panose="020B0609030804020204"/>
                          <a:ea typeface="Menlo" panose="020B0609030804020204"/>
                          <a:cs typeface="Menlo" panose="020B0609030804020204"/>
                        </a:rPr>
                        <a:t>80</a:t>
                      </a:r>
                      <a:r>
                        <a:rPr sz="1300" kern="0" spc="-20" dirty="0">
                          <a:solidFill>
                            <a:srgbClr val="859900">
                              <a:alpha val="100000"/>
                            </a:srgbClr>
                          </a:solidFill>
                          <a:latin typeface="Menlo" panose="020B0609030804020204"/>
                          <a:ea typeface="Menlo" panose="020B0609030804020204"/>
                          <a:cs typeface="Menlo" panose="020B0609030804020204"/>
                        </a:rPr>
                        <a:t>px</a:t>
                      </a:r>
                      <a:r>
                        <a:rPr sz="1300" kern="0" spc="-20" dirty="0">
                          <a:solidFill>
                            <a:srgbClr val="657B83">
                              <a:alpha val="100000"/>
                            </a:srgbClr>
                          </a:solidFill>
                          <a:latin typeface="Menlo" panose="020B0609030804020204"/>
                          <a:ea typeface="Menlo" panose="020B0609030804020204"/>
                          <a:cs typeface="Menlo" panose="020B0609030804020204"/>
                        </a:rPr>
                        <a:t>;</a:t>
                      </a:r>
                      <a:endParaRPr sz="1300" dirty="0">
                        <a:latin typeface="Menlo" panose="020B0609030804020204"/>
                        <a:ea typeface="Menlo" panose="020B0609030804020204"/>
                        <a:cs typeface="Menlo" panose="020B0609030804020204"/>
                      </a:endParaRPr>
                    </a:p>
                  </a:txBody>
                  <a:tcPr marL="0" marR="0" marT="0" marB="0">
                    <a:lnL w="6350" cap="flat" cmpd="sng" algn="ctr">
                      <a:solidFill>
                        <a:srgbClr val="919191"/>
                      </a:solidFill>
                      <a:prstDash val="solid"/>
                      <a:round/>
                      <a:headEnd type="none" w="med" len="med"/>
                      <a:tailEnd type="none" w="med" len="med"/>
                    </a:lnL>
                    <a:lnR w="6350" cap="flat" cmpd="sng" algn="ctr">
                      <a:solidFill>
                        <a:srgbClr val="919191"/>
                      </a:solidFill>
                      <a:prstDash val="solid"/>
                      <a:round/>
                      <a:headEnd type="none" w="med" len="med"/>
                      <a:tailEnd type="none" w="med" len="med"/>
                    </a:lnR>
                    <a:lnT w="6350" cap="flat" cmpd="sng" algn="ctr">
                      <a:solidFill>
                        <a:srgbClr val="919191"/>
                      </a:solidFill>
                      <a:prstDash val="solid"/>
                      <a:round/>
                      <a:headEnd type="none" w="med" len="med"/>
                      <a:tailEnd type="none" w="med" len="med"/>
                    </a:lnT>
                    <a:lnB w="6350" cap="flat" cmpd="sng" algn="ctr">
                      <a:solidFill>
                        <a:srgbClr val="919191"/>
                      </a:solidFill>
                      <a:prstDash val="solid"/>
                      <a:round/>
                      <a:headEnd type="none" w="med" len="med"/>
                      <a:tailEnd type="none" w="med" len="med"/>
                    </a:lnB>
                    <a:solidFill>
                      <a:srgbClr val="FFFFE4"/>
                    </a:solidFill>
                  </a:tcPr>
                </a:tc>
              </a:tr>
            </a:tbl>
          </a:graphicData>
        </a:graphic>
      </p:graphicFrame>
      <p:sp>
        <p:nvSpPr>
          <p:cNvPr id="340" name="textbox 340"/>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344" name="textbox 344"/>
          <p:cNvSpPr/>
          <p:nvPr/>
        </p:nvSpPr>
        <p:spPr>
          <a:xfrm>
            <a:off x="798025" y="1106603"/>
            <a:ext cx="3321050" cy="302895"/>
          </a:xfrm>
          <a:prstGeom prst="rect">
            <a:avLst/>
          </a:prstGeom>
          <a:noFill/>
          <a:ln w="0" cap="flat">
            <a:noFill/>
            <a:prstDash val="solid"/>
            <a:miter lim="0"/>
          </a:ln>
        </p:spPr>
        <p:txBody>
          <a:bodyPr vert="horz" wrap="square" lIns="0" tIns="0" rIns="0" bIns="0"/>
          <a:lstStyle/>
          <a:p>
            <a:pPr algn="l" rtl="0" eaLnBrk="0">
              <a:lnSpc>
                <a:spcPct val="84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13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内边距</a:t>
            </a:r>
            <a:r>
              <a:rPr sz="2000" kern="0" spc="50" dirty="0">
                <a:solidFill>
                  <a:srgbClr val="AD2A26">
                    <a:alpha val="100000"/>
                  </a:srgbClr>
                </a:solidFill>
                <a:latin typeface="PingFang SC" panose="020B0400000000000000" charset="-122"/>
                <a:ea typeface="PingFang SC" panose="020B0400000000000000" charset="-122"/>
                <a:cs typeface="PingFang SC" panose="020B0400000000000000" charset="-122"/>
              </a:rPr>
              <a:t> </a:t>
            </a:r>
            <a:r>
              <a:rPr sz="2000" kern="0" spc="-130" dirty="0">
                <a:solidFill>
                  <a:srgbClr val="AD2A26">
                    <a:alpha val="100000"/>
                  </a:srgbClr>
                </a:solidFill>
                <a:latin typeface="PingFang SC" panose="020B0400000000000000" charset="-122"/>
                <a:ea typeface="PingFang SC" panose="020B0400000000000000" charset="-122"/>
                <a:cs typeface="PingFang SC" panose="020B0400000000000000" charset="-122"/>
              </a:rPr>
              <a:t>– 多值写法</a:t>
            </a:r>
            <a:endParaRPr sz="2000" dirty="0">
              <a:latin typeface="PingFang SC" panose="020B0400000000000000" charset="-122"/>
              <a:ea typeface="PingFang SC" panose="020B0400000000000000" charset="-122"/>
              <a:cs typeface="PingFang SC" panose="020B0400000000000000" charset="-122"/>
            </a:endParaRPr>
          </a:p>
        </p:txBody>
      </p:sp>
      <p:sp>
        <p:nvSpPr>
          <p:cNvPr id="346" name="textbox 346"/>
          <p:cNvSpPr/>
          <p:nvPr/>
        </p:nvSpPr>
        <p:spPr>
          <a:xfrm>
            <a:off x="808055" y="2991286"/>
            <a:ext cx="1689100" cy="239395"/>
          </a:xfrm>
          <a:prstGeom prst="rect">
            <a:avLst/>
          </a:prstGeom>
          <a:noFill/>
          <a:ln w="0" cap="flat">
            <a:noFill/>
            <a:prstDash val="solid"/>
            <a:miter lim="0"/>
          </a:ln>
        </p:spPr>
        <p:txBody>
          <a:bodyPr vert="horz" wrap="square" lIns="0" tIns="0" rIns="0" bIns="0"/>
          <a:lstStyle/>
          <a:p>
            <a:pPr algn="l" rtl="0" eaLnBrk="0">
              <a:lnSpc>
                <a:spcPct val="88000"/>
              </a:lnSpc>
            </a:pPr>
            <a:endParaRPr sz="100" dirty="0">
              <a:latin typeface="Arial" panose="020B0604020202020204"/>
              <a:ea typeface="Arial" panose="020B0604020202020204"/>
              <a:cs typeface="Arial" panose="020B0604020202020204"/>
            </a:endParaRPr>
          </a:p>
          <a:p>
            <a:pPr marL="12700" algn="l" rtl="0" eaLnBrk="0">
              <a:lnSpc>
                <a:spcPct val="93000"/>
              </a:lnSpc>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padding</a:t>
            </a:r>
            <a:r>
              <a:rPr sz="1500" kern="0" spc="190" dirty="0">
                <a:solidFill>
                  <a:srgbClr val="262626">
                    <a:alpha val="100000"/>
                  </a:srgbClr>
                </a:solidFill>
                <a:latin typeface="PingFang SC" panose="020B0400000000000000" charset="-122"/>
                <a:ea typeface="PingFang SC" panose="020B0400000000000000" charset="-122"/>
                <a:cs typeface="PingFang SC" panose="020B0400000000000000" charset="-122"/>
              </a:rPr>
              <a:t> 多值写法</a:t>
            </a:r>
            <a:endParaRPr sz="1500" dirty="0">
              <a:latin typeface="PingFang SC" panose="020B0400000000000000" charset="-122"/>
              <a:ea typeface="PingFang SC" panose="020B0400000000000000" charset="-122"/>
              <a:cs typeface="PingFang SC" panose="020B0400000000000000" charset="-122"/>
            </a:endParaRPr>
          </a:p>
        </p:txBody>
      </p:sp>
      <p:grpSp>
        <p:nvGrpSpPr>
          <p:cNvPr id="40" name="group 40"/>
          <p:cNvGrpSpPr/>
          <p:nvPr/>
        </p:nvGrpSpPr>
        <p:grpSpPr>
          <a:xfrm rot="21600000">
            <a:off x="2566416" y="719328"/>
            <a:ext cx="9078467" cy="21335"/>
            <a:chOff x="0" y="0"/>
            <a:chExt cx="9078467" cy="21335"/>
          </a:xfrm>
        </p:grpSpPr>
        <p:sp>
          <p:nvSpPr>
            <p:cNvPr id="348" name="path 348"/>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350" name="path 350"/>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352" name="picture 352"/>
          <p:cNvPicPr>
            <a:picLocks noChangeAspect="1"/>
          </p:cNvPicPr>
          <p:nvPr/>
        </p:nvPicPr>
        <p:blipFill>
          <a:blip r:embed="rId3"/>
          <a:stretch>
            <a:fillRect/>
          </a:stretch>
        </p:blipFill>
        <p:spPr>
          <a:xfrm rot="21600000">
            <a:off x="0" y="0"/>
            <a:ext cx="172212" cy="1034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textbox 354"/>
          <p:cNvSpPr/>
          <p:nvPr/>
        </p:nvSpPr>
        <p:spPr>
          <a:xfrm>
            <a:off x="798008" y="1742490"/>
            <a:ext cx="4643755" cy="2943860"/>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marL="18415" algn="l" rtl="0" eaLnBrk="0">
              <a:lnSpc>
                <a:spcPts val="1855"/>
              </a:lnSpc>
              <a:tabLst>
                <a:tab pos="132080"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默认情况</a:t>
            </a:r>
            <a:endParaRPr sz="1500" dirty="0">
              <a:latin typeface="PingFang SC" panose="020B0400000000000000" charset="-122"/>
              <a:ea typeface="PingFang SC" panose="020B0400000000000000" charset="-122"/>
              <a:cs typeface="PingFang SC" panose="020B0400000000000000" charset="-122"/>
            </a:endParaRPr>
          </a:p>
          <a:p>
            <a:pPr marL="12700" algn="l" rtl="0" eaLnBrk="0">
              <a:lnSpc>
                <a:spcPct val="95000"/>
              </a:lnSpc>
              <a:spcBef>
                <a:spcPts val="1235"/>
              </a:spcBef>
            </a:pPr>
            <a:r>
              <a:rPr sz="14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盒子尺寸</a:t>
            </a:r>
            <a:r>
              <a:rPr sz="1400" kern="0" spc="2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400" kern="0" spc="-40" dirty="0">
                <a:solidFill>
                  <a:srgbClr val="262626">
                    <a:alpha val="100000"/>
                  </a:srgbClr>
                </a:solidFill>
                <a:latin typeface="PingFang SC" panose="020B0400000000000000" charset="-122"/>
                <a:ea typeface="PingFang SC" panose="020B0400000000000000" charset="-122"/>
                <a:cs typeface="PingFang SC" panose="020B0400000000000000" charset="-122"/>
              </a:rPr>
              <a:t>=  内容尺寸</a:t>
            </a:r>
            <a:r>
              <a:rPr sz="14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4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400" kern="0" spc="27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4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border</a:t>
            </a:r>
            <a:r>
              <a:rPr sz="1400" kern="0" spc="2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4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尺寸</a:t>
            </a:r>
            <a:r>
              <a:rPr sz="1400" kern="0" spc="29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400" kern="0" spc="-50" dirty="0">
                <a:solidFill>
                  <a:srgbClr val="262626">
                    <a:alpha val="100000"/>
                  </a:srgbClr>
                </a:solidFill>
                <a:latin typeface="PingFang SC" panose="020B0400000000000000" charset="-122"/>
                <a:ea typeface="PingFang SC" panose="020B0400000000000000" charset="-122"/>
                <a:cs typeface="PingFang SC" panose="020B0400000000000000" charset="-122"/>
              </a:rPr>
              <a:t>+  内边距尺寸</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6000"/>
              </a:lnSpc>
            </a:pPr>
            <a:endParaRPr sz="1000" dirty="0">
              <a:latin typeface="Arial" panose="020B0604020202020204"/>
              <a:ea typeface="Arial" panose="020B0604020202020204"/>
              <a:cs typeface="Arial" panose="020B0604020202020204"/>
            </a:endParaRPr>
          </a:p>
          <a:p>
            <a:pPr algn="l" rtl="0" eaLnBrk="0">
              <a:lnSpc>
                <a:spcPct val="107000"/>
              </a:lnSpc>
            </a:pPr>
            <a:endParaRPr sz="1000" dirty="0">
              <a:latin typeface="Arial" panose="020B0604020202020204"/>
              <a:ea typeface="Arial" panose="020B0604020202020204"/>
              <a:cs typeface="Arial" panose="020B0604020202020204"/>
            </a:endParaRPr>
          </a:p>
          <a:p>
            <a:pPr marL="18415" algn="l" rtl="0" eaLnBrk="0">
              <a:lnSpc>
                <a:spcPct val="94000"/>
              </a:lnSpc>
              <a:spcBef>
                <a:spcPts val="460"/>
              </a:spcBef>
              <a:tabLst>
                <a:tab pos="132080"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5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结论：</a:t>
            </a:r>
            <a:r>
              <a:rPr sz="1500" kern="0" spc="-28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给盒子加</a:t>
            </a:r>
            <a:r>
              <a:rPr sz="1500" kern="0" spc="3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border</a:t>
            </a:r>
            <a:r>
              <a:rPr sz="1500" kern="0" spc="3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a:t>
            </a:r>
            <a:r>
              <a:rPr sz="1500" kern="0" spc="34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padding</a:t>
            </a:r>
            <a:r>
              <a:rPr sz="1500" kern="0" spc="36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会</a:t>
            </a:r>
            <a:r>
              <a:rPr sz="1500" kern="0" spc="70" dirty="0">
                <a:solidFill>
                  <a:srgbClr val="C00000">
                    <a:alpha val="100000"/>
                  </a:srgbClr>
                </a:solidFill>
                <a:latin typeface="PingFang SC" panose="020B0400000000000000" charset="-122"/>
                <a:ea typeface="PingFang SC" panose="020B0400000000000000" charset="-122"/>
                <a:cs typeface="PingFang SC" panose="020B0400000000000000" charset="-122"/>
              </a:rPr>
              <a:t>撑大</a:t>
            </a:r>
            <a:r>
              <a:rPr sz="1500" kern="0" spc="70" dirty="0">
                <a:solidFill>
                  <a:srgbClr val="262626">
                    <a:alpha val="100000"/>
                  </a:srgbClr>
                </a:solidFill>
                <a:latin typeface="PingFang SC" panose="020B0400000000000000" charset="-122"/>
                <a:ea typeface="PingFang SC" panose="020B0400000000000000" charset="-122"/>
                <a:cs typeface="PingFang SC" panose="020B0400000000000000" charset="-122"/>
              </a:rPr>
              <a:t>盒子</a:t>
            </a:r>
            <a:endParaRPr sz="1500" dirty="0">
              <a:latin typeface="PingFang SC" panose="020B0400000000000000" charset="-122"/>
              <a:ea typeface="PingFang SC" panose="020B0400000000000000" charset="-122"/>
              <a:cs typeface="PingFang SC" panose="020B0400000000000000" charset="-122"/>
            </a:endParaRPr>
          </a:p>
          <a:p>
            <a:pPr algn="l" rtl="0" eaLnBrk="0">
              <a:lnSpc>
                <a:spcPct val="121000"/>
              </a:lnSpc>
            </a:pPr>
            <a:endParaRPr sz="1000" dirty="0">
              <a:latin typeface="Arial" panose="020B0604020202020204"/>
              <a:ea typeface="Arial" panose="020B0604020202020204"/>
              <a:cs typeface="Arial" panose="020B0604020202020204"/>
            </a:endParaRPr>
          </a:p>
          <a:p>
            <a:pPr algn="l" rtl="0" eaLnBrk="0">
              <a:lnSpc>
                <a:spcPct val="121000"/>
              </a:lnSpc>
            </a:pPr>
            <a:endParaRPr sz="1000" dirty="0">
              <a:latin typeface="Arial" panose="020B0604020202020204"/>
              <a:ea typeface="Arial" panose="020B0604020202020204"/>
              <a:cs typeface="Arial" panose="020B0604020202020204"/>
            </a:endParaRPr>
          </a:p>
          <a:p>
            <a:pPr algn="l" rtl="0" eaLnBrk="0">
              <a:lnSpc>
                <a:spcPct val="122000"/>
              </a:lnSpc>
            </a:pPr>
            <a:endParaRPr sz="1000" dirty="0">
              <a:latin typeface="Arial" panose="020B0604020202020204"/>
              <a:ea typeface="Arial" panose="020B0604020202020204"/>
              <a:cs typeface="Arial" panose="020B0604020202020204"/>
            </a:endParaRPr>
          </a:p>
          <a:p>
            <a:pPr marL="18415" algn="l" rtl="0" eaLnBrk="0">
              <a:lnSpc>
                <a:spcPts val="1850"/>
              </a:lnSpc>
              <a:spcBef>
                <a:spcPts val="455"/>
              </a:spcBef>
              <a:tabLst>
                <a:tab pos="132080" algn="l"/>
              </a:tabLst>
            </a:pPr>
            <a:r>
              <a:rPr sz="1500" kern="0" spc="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120" dirty="0">
                <a:solidFill>
                  <a:srgbClr val="262626">
                    <a:alpha val="100000"/>
                  </a:srgbClr>
                </a:solidFill>
                <a:latin typeface="PingFang SC" panose="020B0400000000000000" charset="-122"/>
                <a:ea typeface="PingFang SC" panose="020B0400000000000000" charset="-122"/>
                <a:cs typeface="PingFang SC" panose="020B0400000000000000" charset="-122"/>
              </a:rPr>
              <a:t>   </a:t>
            </a:r>
            <a:r>
              <a:rPr sz="1500" kern="0" spc="60" dirty="0">
                <a:solidFill>
                  <a:srgbClr val="262626">
                    <a:alpha val="100000"/>
                  </a:srgbClr>
                </a:solidFill>
                <a:latin typeface="PingFang SC" panose="020B0400000000000000" charset="-122"/>
                <a:ea typeface="PingFang SC" panose="020B0400000000000000" charset="-122"/>
                <a:cs typeface="PingFang SC" panose="020B0400000000000000" charset="-122"/>
              </a:rPr>
              <a:t>解决</a:t>
            </a:r>
            <a:endParaRPr sz="1500" dirty="0">
              <a:latin typeface="PingFang SC" panose="020B0400000000000000" charset="-122"/>
              <a:ea typeface="PingFang SC" panose="020B0400000000000000" charset="-122"/>
              <a:cs typeface="PingFang SC" panose="020B0400000000000000" charset="-122"/>
            </a:endParaRPr>
          </a:p>
          <a:p>
            <a:pPr marL="379730" algn="l" rtl="0" eaLnBrk="0">
              <a:lnSpc>
                <a:spcPct val="95000"/>
              </a:lnSpc>
              <a:spcBef>
                <a:spcPts val="1185"/>
              </a:spcBef>
              <a:tabLst>
                <a:tab pos="497840" algn="l"/>
              </a:tabLst>
            </a:pPr>
            <a:r>
              <a:rPr sz="1400" kern="0" spc="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kern="0" spc="14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手动做减法</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，减掉</a:t>
            </a:r>
            <a:r>
              <a:rPr sz="1400"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border</a:t>
            </a:r>
            <a:r>
              <a:rPr sz="1400" kern="0" spc="28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a:t>
            </a:r>
            <a:r>
              <a:rPr sz="1400" kern="0" spc="27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padding</a:t>
            </a:r>
            <a:r>
              <a:rPr sz="1400" kern="0" spc="41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的尺寸</a:t>
            </a:r>
            <a:endParaRPr sz="1400" dirty="0">
              <a:latin typeface="PingFang SC" panose="020B0400000000000000" charset="-122"/>
              <a:ea typeface="PingFang SC" panose="020B0400000000000000" charset="-122"/>
              <a:cs typeface="PingFang SC" panose="020B0400000000000000" charset="-122"/>
            </a:endParaRPr>
          </a:p>
          <a:p>
            <a:pPr algn="l" rtl="0" eaLnBrk="0">
              <a:lnSpc>
                <a:spcPct val="104000"/>
              </a:lnSpc>
            </a:pPr>
            <a:endParaRPr sz="1000" dirty="0">
              <a:latin typeface="Arial" panose="020B0604020202020204"/>
              <a:ea typeface="Arial" panose="020B0604020202020204"/>
              <a:cs typeface="Arial" panose="020B0604020202020204"/>
            </a:endParaRPr>
          </a:p>
          <a:p>
            <a:pPr algn="l" rtl="0" eaLnBrk="0">
              <a:lnSpc>
                <a:spcPct val="9000"/>
              </a:lnSpc>
            </a:pPr>
            <a:endParaRPr sz="100" dirty="0">
              <a:latin typeface="Arial" panose="020B0604020202020204"/>
              <a:ea typeface="Arial" panose="020B0604020202020204"/>
              <a:cs typeface="Arial" panose="020B0604020202020204"/>
            </a:endParaRPr>
          </a:p>
          <a:p>
            <a:pPr marL="379730" algn="l" rtl="0" eaLnBrk="0">
              <a:lnSpc>
                <a:spcPct val="95000"/>
              </a:lnSpc>
              <a:tabLst>
                <a:tab pos="497840" algn="l"/>
              </a:tabLst>
            </a:pPr>
            <a:r>
              <a:rPr sz="1400" kern="0" spc="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000000">
                    <a:alpha val="100000"/>
                  </a:srgbClr>
                </a:solidFill>
                <a:latin typeface="PingFang SC" panose="020B0400000000000000" charset="-122"/>
                <a:ea typeface="PingFang SC" panose="020B0400000000000000" charset="-122"/>
                <a:cs typeface="PingFang SC" panose="020B0400000000000000" charset="-122"/>
              </a:rPr>
              <a:t>    </a:t>
            </a:r>
            <a:r>
              <a:rPr sz="1400" kern="0" spc="-20" dirty="0">
                <a:solidFill>
                  <a:srgbClr val="000000">
                    <a:alpha val="100000"/>
                  </a:srgbClr>
                </a:solidFill>
                <a:latin typeface="PingFang SC" panose="020B0400000000000000" charset="-122"/>
                <a:ea typeface="PingFang SC" panose="020B0400000000000000" charset="-122"/>
                <a:cs typeface="PingFang SC" panose="020B0400000000000000" charset="-122"/>
              </a:rPr>
              <a:t>內减模式：</a:t>
            </a:r>
            <a:r>
              <a:rPr sz="1400" kern="0" spc="-20" dirty="0">
                <a:solidFill>
                  <a:srgbClr val="C00000">
                    <a:alpha val="100000"/>
                  </a:srgbClr>
                </a:solidFill>
                <a:latin typeface="PingFang SC" panose="020B0400000000000000" charset="-122"/>
                <a:ea typeface="PingFang SC" panose="020B0400000000000000" charset="-122"/>
                <a:cs typeface="PingFang SC" panose="020B0400000000000000" charset="-122"/>
              </a:rPr>
              <a:t>box-sizing</a:t>
            </a:r>
            <a:r>
              <a:rPr sz="1400" kern="0" spc="-19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a:t>
            </a:r>
            <a:r>
              <a:rPr sz="1400" kern="0" spc="270" dirty="0">
                <a:solidFill>
                  <a:srgbClr val="C00000">
                    <a:alpha val="100000"/>
                  </a:srgbClr>
                </a:solidFill>
                <a:latin typeface="PingFang SC" panose="020B0400000000000000" charset="-122"/>
                <a:ea typeface="PingFang SC" panose="020B0400000000000000" charset="-122"/>
                <a:cs typeface="PingFang SC" panose="020B0400000000000000" charset="-122"/>
              </a:rPr>
              <a:t> </a:t>
            </a:r>
            <a:r>
              <a:rPr sz="1400" kern="0" spc="-30" dirty="0">
                <a:solidFill>
                  <a:srgbClr val="C00000">
                    <a:alpha val="100000"/>
                  </a:srgbClr>
                </a:solidFill>
                <a:latin typeface="PingFang SC" panose="020B0400000000000000" charset="-122"/>
                <a:ea typeface="PingFang SC" panose="020B0400000000000000" charset="-122"/>
                <a:cs typeface="PingFang SC" panose="020B0400000000000000" charset="-122"/>
              </a:rPr>
              <a:t>border-box</a:t>
            </a:r>
            <a:endParaRPr sz="1400" dirty="0">
              <a:latin typeface="PingFang SC" panose="020B0400000000000000" charset="-122"/>
              <a:ea typeface="PingFang SC" panose="020B0400000000000000" charset="-122"/>
              <a:cs typeface="PingFang SC" panose="020B0400000000000000" charset="-122"/>
            </a:endParaRPr>
          </a:p>
        </p:txBody>
      </p:sp>
      <p:pic>
        <p:nvPicPr>
          <p:cNvPr id="356" name="picture 356"/>
          <p:cNvPicPr>
            <a:picLocks noChangeAspect="1"/>
          </p:cNvPicPr>
          <p:nvPr/>
        </p:nvPicPr>
        <p:blipFill>
          <a:blip r:embed="rId1"/>
          <a:stretch>
            <a:fillRect/>
          </a:stretch>
        </p:blipFill>
        <p:spPr>
          <a:xfrm rot="21600000">
            <a:off x="1177991" y="4470883"/>
            <a:ext cx="118123" cy="197705"/>
          </a:xfrm>
          <a:prstGeom prst="rect">
            <a:avLst/>
          </a:prstGeom>
        </p:spPr>
      </p:pic>
      <p:pic>
        <p:nvPicPr>
          <p:cNvPr id="358" name="picture 358"/>
          <p:cNvPicPr>
            <a:picLocks noChangeAspect="1"/>
          </p:cNvPicPr>
          <p:nvPr/>
        </p:nvPicPr>
        <p:blipFill>
          <a:blip r:embed="rId2"/>
          <a:stretch>
            <a:fillRect/>
          </a:stretch>
        </p:blipFill>
        <p:spPr>
          <a:xfrm rot="21600000">
            <a:off x="1177991" y="4108298"/>
            <a:ext cx="118123" cy="197705"/>
          </a:xfrm>
          <a:prstGeom prst="rect">
            <a:avLst/>
          </a:prstGeom>
        </p:spPr>
      </p:pic>
      <p:pic>
        <p:nvPicPr>
          <p:cNvPr id="360" name="picture 360"/>
          <p:cNvPicPr>
            <a:picLocks noChangeAspect="1"/>
          </p:cNvPicPr>
          <p:nvPr/>
        </p:nvPicPr>
        <p:blipFill>
          <a:blip r:embed="rId3"/>
          <a:stretch>
            <a:fillRect/>
          </a:stretch>
        </p:blipFill>
        <p:spPr>
          <a:xfrm rot="21600000">
            <a:off x="816777" y="3741891"/>
            <a:ext cx="113920" cy="190670"/>
          </a:xfrm>
          <a:prstGeom prst="rect">
            <a:avLst/>
          </a:prstGeom>
        </p:spPr>
      </p:pic>
      <p:pic>
        <p:nvPicPr>
          <p:cNvPr id="362" name="picture 362"/>
          <p:cNvPicPr>
            <a:picLocks noChangeAspect="1"/>
          </p:cNvPicPr>
          <p:nvPr/>
        </p:nvPicPr>
        <p:blipFill>
          <a:blip r:embed="rId3"/>
          <a:stretch>
            <a:fillRect/>
          </a:stretch>
        </p:blipFill>
        <p:spPr>
          <a:xfrm rot="21600000">
            <a:off x="816777" y="2913851"/>
            <a:ext cx="113920" cy="190670"/>
          </a:xfrm>
          <a:prstGeom prst="rect">
            <a:avLst/>
          </a:prstGeom>
        </p:spPr>
      </p:pic>
      <p:pic>
        <p:nvPicPr>
          <p:cNvPr id="364" name="picture 364"/>
          <p:cNvPicPr>
            <a:picLocks noChangeAspect="1"/>
          </p:cNvPicPr>
          <p:nvPr/>
        </p:nvPicPr>
        <p:blipFill>
          <a:blip r:embed="rId3"/>
          <a:stretch>
            <a:fillRect/>
          </a:stretch>
        </p:blipFill>
        <p:spPr>
          <a:xfrm rot="21600000">
            <a:off x="816777" y="1774661"/>
            <a:ext cx="113920" cy="190670"/>
          </a:xfrm>
          <a:prstGeom prst="rect">
            <a:avLst/>
          </a:prstGeom>
        </p:spPr>
      </p:pic>
      <p:pic>
        <p:nvPicPr>
          <p:cNvPr id="366" name="picture 366"/>
          <p:cNvPicPr>
            <a:picLocks noChangeAspect="1"/>
          </p:cNvPicPr>
          <p:nvPr/>
        </p:nvPicPr>
        <p:blipFill>
          <a:blip r:embed="rId4"/>
          <a:stretch>
            <a:fillRect/>
          </a:stretch>
        </p:blipFill>
        <p:spPr>
          <a:xfrm rot="21600000">
            <a:off x="6708648" y="1589531"/>
            <a:ext cx="2407919" cy="2040636"/>
          </a:xfrm>
          <a:prstGeom prst="rect">
            <a:avLst/>
          </a:prstGeom>
        </p:spPr>
      </p:pic>
      <p:sp>
        <p:nvSpPr>
          <p:cNvPr id="368" name="rect 368"/>
          <p:cNvSpPr/>
          <p:nvPr/>
        </p:nvSpPr>
        <p:spPr>
          <a:xfrm>
            <a:off x="9813036" y="6582372"/>
            <a:ext cx="2378964" cy="275627"/>
          </a:xfrm>
          <a:prstGeom prst="rect">
            <a:avLst/>
          </a:prstGeom>
          <a:solidFill>
            <a:srgbClr val="B60004">
              <a:alpha val="100000"/>
            </a:srgbClr>
          </a:solidFill>
          <a:ln w="0" cap="flat">
            <a:noFill/>
            <a:prstDash val="solid"/>
            <a:miter lim="0"/>
          </a:ln>
        </p:spPr>
        <p:txBody>
          <a:bodyPr rtlCol="0"/>
          <a:lstStyle/>
          <a:p>
            <a:pPr algn="ctr"/>
            <a:endParaRPr lang="zh-CN" altLang="en-US"/>
          </a:p>
        </p:txBody>
      </p:sp>
      <p:sp>
        <p:nvSpPr>
          <p:cNvPr id="370" name="textbox 370"/>
          <p:cNvSpPr/>
          <p:nvPr/>
        </p:nvSpPr>
        <p:spPr>
          <a:xfrm>
            <a:off x="-12700" y="6569672"/>
            <a:ext cx="12217400" cy="314325"/>
          </a:xfrm>
          <a:prstGeom prst="rect">
            <a:avLst/>
          </a:prstGeom>
          <a:noFill/>
          <a:ln w="0" cap="flat">
            <a:noFill/>
            <a:prstDash val="solid"/>
            <a:miter lim="0"/>
          </a:ln>
        </p:spPr>
        <p:txBody>
          <a:bodyPr vert="horz" wrap="square" lIns="0" tIns="0" rIns="0" bIns="0"/>
          <a:lstStyle/>
          <a:p>
            <a:pPr algn="l" rtl="0" eaLnBrk="0">
              <a:lnSpc>
                <a:spcPct val="125000"/>
              </a:lnSpc>
            </a:pPr>
            <a:endParaRPr sz="200" dirty="0">
              <a:latin typeface="Arial" panose="020B0604020202020204"/>
              <a:ea typeface="Arial" panose="020B0604020202020204"/>
              <a:cs typeface="Arial" panose="020B0604020202020204"/>
            </a:endParaRPr>
          </a:p>
          <a:p>
            <a:pPr marL="10085705" algn="l" rtl="0" eaLnBrk="0">
              <a:lnSpc>
                <a:spcPct val="88000"/>
              </a:lnSpc>
            </a:pPr>
            <a:r>
              <a:rPr sz="1500" kern="0" spc="70" dirty="0">
                <a:solidFill>
                  <a:srgbClr val="FFFFFF">
                    <a:alpha val="100000"/>
                  </a:srgbClr>
                </a:solidFill>
                <a:latin typeface="华文楷体" panose="02010600040101010101" charset="-122"/>
                <a:ea typeface="华文楷体" panose="02010600040101010101" charset="-122"/>
                <a:cs typeface="华文楷体" panose="02010600040101010101" charset="-122"/>
              </a:rPr>
              <a:t>HTML+ CSS </a:t>
            </a:r>
            <a:r>
              <a:rPr sz="1500" kern="0" spc="0" dirty="0">
                <a:solidFill>
                  <a:srgbClr val="FFFFFF">
                    <a:alpha val="100000"/>
                  </a:srgbClr>
                </a:solidFill>
                <a:latin typeface="华文楷体" panose="02010600040101010101" charset="-122"/>
                <a:ea typeface="华文楷体" panose="02010600040101010101" charset="-122"/>
                <a:cs typeface="华文楷体" panose="02010600040101010101" charset="-122"/>
              </a:rPr>
              <a:t>  </a:t>
            </a:r>
            <a:endParaRPr sz="1500" dirty="0">
              <a:latin typeface="华文楷体" panose="02010600040101010101" charset="-122"/>
              <a:ea typeface="华文楷体" panose="02010600040101010101" charset="-122"/>
              <a:cs typeface="华文楷体" panose="02010600040101010101" charset="-122"/>
            </a:endParaRPr>
          </a:p>
        </p:txBody>
      </p:sp>
      <p:pic>
        <p:nvPicPr>
          <p:cNvPr id="372" name="picture 372"/>
          <p:cNvPicPr>
            <a:picLocks noChangeAspect="1"/>
          </p:cNvPicPr>
          <p:nvPr/>
        </p:nvPicPr>
        <p:blipFill>
          <a:blip r:embed="rId5"/>
          <a:stretch>
            <a:fillRect/>
          </a:stretch>
        </p:blipFill>
        <p:spPr>
          <a:xfrm rot="21600000">
            <a:off x="0" y="6582372"/>
            <a:ext cx="10052114" cy="275627"/>
          </a:xfrm>
          <a:prstGeom prst="rect">
            <a:avLst/>
          </a:prstGeom>
        </p:spPr>
      </p:pic>
      <p:sp>
        <p:nvSpPr>
          <p:cNvPr id="374" name="textbox 374"/>
          <p:cNvSpPr/>
          <p:nvPr/>
        </p:nvSpPr>
        <p:spPr>
          <a:xfrm>
            <a:off x="4628349" y="265772"/>
            <a:ext cx="7125969" cy="372745"/>
          </a:xfrm>
          <a:prstGeom prst="rect">
            <a:avLst/>
          </a:prstGeom>
          <a:noFill/>
          <a:ln w="0" cap="flat">
            <a:noFill/>
            <a:prstDash val="solid"/>
            <a:miter lim="0"/>
          </a:ln>
        </p:spPr>
        <p:txBody>
          <a:bodyPr vert="horz" wrap="square" lIns="0" tIns="0" rIns="0" bIns="0"/>
          <a:lstStyle/>
          <a:p>
            <a:pPr algn="l" rtl="0" eaLnBrk="0">
              <a:lnSpc>
                <a:spcPct val="83000"/>
              </a:lnSpc>
            </a:pPr>
            <a:endParaRPr sz="100" dirty="0">
              <a:latin typeface="Arial" panose="020B0604020202020204"/>
              <a:ea typeface="Arial" panose="020B0604020202020204"/>
              <a:cs typeface="Arial" panose="020B0604020202020204"/>
            </a:endParaRPr>
          </a:p>
          <a:p>
            <a:pPr algn="r" rtl="0" eaLnBrk="0">
              <a:lnSpc>
                <a:spcPts val="2730"/>
              </a:lnSpc>
            </a:pPr>
            <a:r>
              <a:rPr sz="2000" kern="0" spc="0" dirty="0">
                <a:solidFill>
                  <a:srgbClr val="49504F">
                    <a:alpha val="100000"/>
                  </a:srgbClr>
                </a:solidFill>
                <a:latin typeface="华文楷体" panose="02010600040101010101" charset="-122"/>
                <a:ea typeface="华文楷体" panose="02010600040101010101" charset="-122"/>
                <a:cs typeface="华文楷体" panose="02010600040101010101" charset="-122"/>
              </a:rPr>
              <a:t>《软件开发能力基础训练》</a:t>
            </a:r>
            <a:endParaRPr sz="2000" dirty="0">
              <a:latin typeface="华文楷体" panose="02010600040101010101" charset="-122"/>
              <a:ea typeface="华文楷体" panose="02010600040101010101" charset="-122"/>
              <a:cs typeface="华文楷体" panose="02010600040101010101" charset="-122"/>
            </a:endParaRPr>
          </a:p>
        </p:txBody>
      </p:sp>
      <p:sp>
        <p:nvSpPr>
          <p:cNvPr id="378" name="textbox 378"/>
          <p:cNvSpPr/>
          <p:nvPr/>
        </p:nvSpPr>
        <p:spPr>
          <a:xfrm>
            <a:off x="798025" y="1106998"/>
            <a:ext cx="2302510" cy="303530"/>
          </a:xfrm>
          <a:prstGeom prst="rect">
            <a:avLst/>
          </a:prstGeom>
          <a:noFill/>
          <a:ln w="0" cap="flat">
            <a:noFill/>
            <a:prstDash val="solid"/>
            <a:miter lim="0"/>
          </a:ln>
        </p:spPr>
        <p:txBody>
          <a:bodyPr vert="horz" wrap="square" lIns="0" tIns="0" rIns="0" bIns="0"/>
          <a:lstStyle/>
          <a:p>
            <a:pPr algn="l" rtl="0" eaLnBrk="0">
              <a:lnSpc>
                <a:spcPct val="86000"/>
              </a:lnSpc>
            </a:pPr>
            <a:endParaRPr sz="100" dirty="0">
              <a:latin typeface="Arial" panose="020B0604020202020204"/>
              <a:ea typeface="Arial" panose="020B0604020202020204"/>
              <a:cs typeface="Arial" panose="020B0604020202020204"/>
            </a:endParaRPr>
          </a:p>
          <a:p>
            <a:pPr marL="12700" algn="l" rtl="0" eaLnBrk="0">
              <a:lnSpc>
                <a:spcPct val="91000"/>
              </a:lnSpc>
            </a:pPr>
            <a:r>
              <a:rPr sz="2000" kern="0" spc="-100" dirty="0">
                <a:solidFill>
                  <a:srgbClr val="AD2A26">
                    <a:alpha val="100000"/>
                  </a:srgbClr>
                </a:solidFill>
                <a:latin typeface="PingFang SC" panose="020B0400000000000000" charset="-122"/>
                <a:ea typeface="PingFang SC" panose="020B0400000000000000" charset="-122"/>
                <a:cs typeface="PingFang SC" panose="020B0400000000000000" charset="-122"/>
              </a:rPr>
              <a:t>盒子模型 – 尺寸计算</a:t>
            </a:r>
            <a:endParaRPr sz="2000" dirty="0">
              <a:latin typeface="PingFang SC" panose="020B0400000000000000" charset="-122"/>
              <a:ea typeface="PingFang SC" panose="020B0400000000000000" charset="-122"/>
              <a:cs typeface="PingFang SC" panose="020B0400000000000000" charset="-122"/>
            </a:endParaRPr>
          </a:p>
        </p:txBody>
      </p:sp>
      <p:grpSp>
        <p:nvGrpSpPr>
          <p:cNvPr id="42" name="group 42"/>
          <p:cNvGrpSpPr/>
          <p:nvPr/>
        </p:nvGrpSpPr>
        <p:grpSpPr>
          <a:xfrm rot="21600000">
            <a:off x="2566416" y="719328"/>
            <a:ext cx="9078467" cy="21335"/>
            <a:chOff x="0" y="0"/>
            <a:chExt cx="9078467" cy="21335"/>
          </a:xfrm>
        </p:grpSpPr>
        <p:sp>
          <p:nvSpPr>
            <p:cNvPr id="380" name="path 380"/>
            <p:cNvSpPr/>
            <p:nvPr/>
          </p:nvSpPr>
          <p:spPr>
            <a:xfrm>
              <a:off x="0" y="0"/>
              <a:ext cx="7024116" cy="21335"/>
            </a:xfrm>
            <a:custGeom>
              <a:avLst/>
              <a:gdLst/>
              <a:ahLst/>
              <a:cxnLst/>
              <a:rect l="0" t="0" r="0" b="0"/>
              <a:pathLst>
                <a:path w="11061" h="33">
                  <a:moveTo>
                    <a:pt x="0" y="0"/>
                  </a:moveTo>
                  <a:lnTo>
                    <a:pt x="11061" y="0"/>
                  </a:lnTo>
                  <a:lnTo>
                    <a:pt x="11061" y="33"/>
                  </a:lnTo>
                  <a:lnTo>
                    <a:pt x="0" y="33"/>
                  </a:lnTo>
                  <a:lnTo>
                    <a:pt x="0" y="0"/>
                  </a:lnTo>
                  <a:close/>
                </a:path>
              </a:pathLst>
            </a:custGeom>
            <a:solidFill>
              <a:srgbClr val="49504F">
                <a:alpha val="100000"/>
              </a:srgbClr>
            </a:solidFill>
            <a:ln w="0" cap="flat">
              <a:noFill/>
              <a:prstDash val="solid"/>
              <a:miter lim="0"/>
            </a:ln>
          </p:spPr>
          <p:txBody>
            <a:bodyPr rtlCol="0"/>
            <a:lstStyle/>
            <a:p>
              <a:pPr algn="ctr"/>
              <a:endParaRPr lang="zh-CN" altLang="en-US"/>
            </a:p>
          </p:txBody>
        </p:sp>
        <p:sp>
          <p:nvSpPr>
            <p:cNvPr id="382" name="path 382"/>
            <p:cNvSpPr/>
            <p:nvPr/>
          </p:nvSpPr>
          <p:spPr>
            <a:xfrm>
              <a:off x="6915911" y="0"/>
              <a:ext cx="2162555" cy="21335"/>
            </a:xfrm>
            <a:custGeom>
              <a:avLst/>
              <a:gdLst/>
              <a:ahLst/>
              <a:cxnLst/>
              <a:rect l="0" t="0" r="0" b="0"/>
              <a:pathLst>
                <a:path w="3405" h="33">
                  <a:moveTo>
                    <a:pt x="0" y="0"/>
                  </a:moveTo>
                  <a:lnTo>
                    <a:pt x="3405" y="0"/>
                  </a:lnTo>
                  <a:lnTo>
                    <a:pt x="3405" y="33"/>
                  </a:lnTo>
                  <a:lnTo>
                    <a:pt x="0" y="33"/>
                  </a:lnTo>
                  <a:lnTo>
                    <a:pt x="0" y="0"/>
                  </a:lnTo>
                  <a:close/>
                </a:path>
              </a:pathLst>
            </a:custGeom>
            <a:solidFill>
              <a:srgbClr val="B60004">
                <a:alpha val="100000"/>
              </a:srgbClr>
            </a:solidFill>
            <a:ln w="0" cap="flat">
              <a:noFill/>
              <a:prstDash val="solid"/>
              <a:miter lim="0"/>
            </a:ln>
          </p:spPr>
          <p:txBody>
            <a:bodyPr rtlCol="0"/>
            <a:lstStyle/>
            <a:p>
              <a:pPr algn="ctr"/>
              <a:endParaRPr lang="zh-CN" altLang="en-US"/>
            </a:p>
          </p:txBody>
        </p:sp>
      </p:grpSp>
      <p:pic>
        <p:nvPicPr>
          <p:cNvPr id="384" name="picture 384"/>
          <p:cNvPicPr>
            <a:picLocks noChangeAspect="1"/>
          </p:cNvPicPr>
          <p:nvPr/>
        </p:nvPicPr>
        <p:blipFill>
          <a:blip r:embed="rId6"/>
          <a:stretch>
            <a:fillRect/>
          </a:stretch>
        </p:blipFill>
        <p:spPr>
          <a:xfrm rot="21600000">
            <a:off x="0" y="0"/>
            <a:ext cx="172212" cy="10347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5588</Words>
  <Application>WPS 演示</Application>
  <PresentationFormat>宽屏</PresentationFormat>
  <Paragraphs>711</Paragraphs>
  <Slides>38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38</vt:i4>
      </vt:variant>
    </vt:vector>
  </HeadingPairs>
  <TitlesOfParts>
    <vt:vector size="51" baseType="lpstr">
      <vt:lpstr>Arial</vt:lpstr>
      <vt:lpstr>宋体</vt:lpstr>
      <vt:lpstr>Wingdings</vt:lpstr>
      <vt:lpstr>Arial</vt:lpstr>
      <vt:lpstr>PingFang SC</vt:lpstr>
      <vt:lpstr>华文楷体</vt:lpstr>
      <vt:lpstr>Menlo</vt:lpstr>
      <vt:lpstr>Segoe Print</vt:lpstr>
      <vt:lpstr>微软雅黑</vt:lpstr>
      <vt:lpstr>Arial Unicode MS</vt:lpstr>
      <vt:lpstr>Calibri</vt:lpstr>
      <vt:lpstr>Helvetica Neue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夫人</cp:lastModifiedBy>
  <cp:revision>19</cp:revision>
  <dcterms:created xsi:type="dcterms:W3CDTF">2025-05-29T08:52:00Z</dcterms:created>
  <dcterms:modified xsi:type="dcterms:W3CDTF">2025-06-10T02:30:52Z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wqlLaW5nc29mdCBQREYgdG8gV1BTIDEwMA</vt:lpwstr>
  </property>
  <property fmtid="{D5CDD505-2E9C-101B-9397-08002B2CF9AE}" pid="3" name="Created">
    <vt:filetime>2025-05-20T18:06:21Z</vt:filetime>
  </property>
  <property fmtid="{D5CDD505-2E9C-101B-9397-08002B2CF9AE}" pid="4" name="ICV">
    <vt:lpwstr>94925B8E16E44F059936AE07A9DE7ADA_13</vt:lpwstr>
  </property>
  <property fmtid="{D5CDD505-2E9C-101B-9397-08002B2CF9AE}" pid="5" name="KSOProductBuildVer">
    <vt:lpwstr>2052-12.1.0.21171</vt:lpwstr>
  </property>
</Properties>
</file>