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3"/>
    <p:sldId id="277" r:id="rId4"/>
    <p:sldId id="278" r:id="rId5"/>
    <p:sldId id="279" r:id="rId6"/>
    <p:sldId id="280" r:id="rId7"/>
    <p:sldId id="259" r:id="rId8"/>
    <p:sldId id="260" r:id="rId9"/>
    <p:sldId id="262" r:id="rId10"/>
    <p:sldId id="263" r:id="rId11"/>
    <p:sldId id="285" r:id="rId12"/>
    <p:sldId id="286" r:id="rId13"/>
    <p:sldId id="281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87" r:id="rId22"/>
    <p:sldId id="282" r:id="rId23"/>
    <p:sldId id="283" r:id="rId24"/>
    <p:sldId id="28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3.png"/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8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3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6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3838346" y="2338730"/>
            <a:ext cx="4569460" cy="16306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ctr" rtl="0" eaLnBrk="0">
              <a:lnSpc>
                <a:spcPct val="97000"/>
              </a:lnSpc>
            </a:pPr>
            <a:r>
              <a:rPr sz="7000" kern="0" spc="-11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7000" kern="0" spc="15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endParaRPr sz="7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5000"/>
              </a:lnSpc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7320" algn="l" rtl="0" eaLnBrk="0">
              <a:lnSpc>
                <a:spcPct val="98000"/>
              </a:lnSpc>
            </a:pPr>
            <a:r>
              <a:rPr sz="2300" kern="0" spc="-30" dirty="0" err="1">
                <a:solidFill>
                  <a:srgbClr val="595959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</a:t>
            </a:r>
            <a:r>
              <a:rPr lang="zh-CN" altLang="en-US" sz="2300" kern="0" spc="-30" dirty="0">
                <a:solidFill>
                  <a:srgbClr val="595959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、浮动、</a:t>
            </a:r>
            <a:r>
              <a:rPr lang="en-US" altLang="zh-CN" sz="2300" kern="0" spc="-30">
                <a:solidFill>
                  <a:srgbClr val="595959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Position</a:t>
            </a:r>
            <a:endParaRPr sz="23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621217" y="0"/>
            <a:ext cx="2025574" cy="153192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741089" y="462026"/>
            <a:ext cx="1167714" cy="126177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051318" y="948232"/>
            <a:ext cx="476325" cy="54837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275771" y="1206131"/>
            <a:ext cx="187935" cy="216369"/>
          </a:xfrm>
          <a:prstGeom prst="rect">
            <a:avLst/>
          </a:prstGeom>
        </p:spPr>
      </p:pic>
      <p:sp>
        <p:nvSpPr>
          <p:cNvPr id="14" name="path 14"/>
          <p:cNvSpPr/>
          <p:nvPr/>
        </p:nvSpPr>
        <p:spPr>
          <a:xfrm>
            <a:off x="932688" y="662940"/>
            <a:ext cx="178308" cy="205739"/>
          </a:xfrm>
          <a:custGeom>
            <a:avLst/>
            <a:gdLst/>
            <a:ahLst/>
            <a:cxnLst/>
            <a:rect l="0" t="0" r="0" b="0"/>
            <a:pathLst>
              <a:path w="280" h="323">
                <a:moveTo>
                  <a:pt x="141" y="0"/>
                </a:moveTo>
                <a:lnTo>
                  <a:pt x="280" y="69"/>
                </a:lnTo>
                <a:lnTo>
                  <a:pt x="280" y="254"/>
                </a:lnTo>
                <a:lnTo>
                  <a:pt x="141" y="323"/>
                </a:lnTo>
                <a:lnTo>
                  <a:pt x="0" y="254"/>
                </a:lnTo>
                <a:lnTo>
                  <a:pt x="0" y="69"/>
                </a:lnTo>
                <a:lnTo>
                  <a:pt x="141" y="0"/>
                </a:lnTo>
              </a:path>
            </a:pathLst>
          </a:custGeom>
          <a:solidFill>
            <a:srgbClr val="AD2B26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4"/>
          <p:cNvGrpSpPr/>
          <p:nvPr/>
        </p:nvGrpSpPr>
        <p:grpSpPr>
          <a:xfrm rot="21600000">
            <a:off x="541020" y="2496312"/>
            <a:ext cx="10721340" cy="2967825"/>
            <a:chOff x="0" y="0"/>
            <a:chExt cx="10721340" cy="2967825"/>
          </a:xfrm>
        </p:grpSpPr>
        <p:pic>
          <p:nvPicPr>
            <p:cNvPr id="174" name="picture 17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21600000">
              <a:off x="0" y="0"/>
              <a:ext cx="10721340" cy="2967825"/>
            </a:xfrm>
            <a:prstGeom prst="rect">
              <a:avLst/>
            </a:prstGeom>
          </p:spPr>
        </p:pic>
        <p:sp>
          <p:nvSpPr>
            <p:cNvPr id="176" name="textbox 176"/>
            <p:cNvSpPr/>
            <p:nvPr/>
          </p:nvSpPr>
          <p:spPr>
            <a:xfrm>
              <a:off x="-12700" y="-12700"/>
              <a:ext cx="10746740" cy="299339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49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49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4848860" algn="l" rtl="0" eaLnBrk="0">
                <a:lnSpc>
                  <a:spcPts val="2215"/>
                </a:lnSpc>
                <a:spcBef>
                  <a:spcPts val="0"/>
                </a:spcBef>
              </a:pPr>
              <a:r>
                <a:rPr sz="1500" kern="0" spc="50" dirty="0">
                  <a:solidFill>
                    <a:srgbClr val="C00000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方法三</a:t>
              </a:r>
              <a:r>
                <a:rPr sz="1500" kern="0" spc="-130" dirty="0">
                  <a:solidFill>
                    <a:srgbClr val="C00000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 </a:t>
              </a:r>
              <a:r>
                <a:rPr sz="1500" kern="0" spc="50" dirty="0">
                  <a:solidFill>
                    <a:srgbClr val="C00000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：双伪元素法（推荐）</a:t>
              </a:r>
              <a:endParaRPr sz="1500" dirty="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endParaRPr>
            </a:p>
            <a:p>
              <a:pPr algn="l" rtl="0" eaLnBrk="0">
                <a:lnSpc>
                  <a:spcPct val="123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4974590" algn="l" rtl="0" eaLnBrk="0">
                <a:lnSpc>
                  <a:spcPts val="1760"/>
                </a:lnSpc>
                <a:spcBef>
                  <a:spcPts val="430"/>
                </a:spcBef>
              </a:pPr>
              <a:r>
                <a:rPr sz="1400" kern="0" spc="-80" dirty="0">
                  <a:solidFill>
                    <a:srgbClr val="93A1A1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.clearfix::before</a:t>
              </a:r>
              <a:r>
                <a:rPr sz="1400" kern="0" spc="-8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,</a:t>
              </a:r>
              <a:endParaRPr sz="1400" dirty="0">
                <a:latin typeface="Menlo" panose="020B0609030804020204"/>
                <a:ea typeface="Menlo" panose="020B0609030804020204"/>
                <a:cs typeface="Menlo" panose="020B0609030804020204"/>
              </a:endParaRPr>
            </a:p>
            <a:p>
              <a:pPr marL="4974590" algn="l" rtl="0" eaLnBrk="0">
                <a:lnSpc>
                  <a:spcPts val="1800"/>
                </a:lnSpc>
              </a:pPr>
              <a:r>
                <a:rPr sz="1300" kern="0" spc="-20" dirty="0">
                  <a:solidFill>
                    <a:srgbClr val="93A1A1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.clearfix::af</a:t>
              </a:r>
              <a:r>
                <a:rPr sz="1300" kern="0" spc="-30" dirty="0">
                  <a:solidFill>
                    <a:srgbClr val="93A1A1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ter </a:t>
              </a:r>
              <a:r>
                <a:rPr sz="1300" kern="0" spc="-3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{</a:t>
              </a:r>
              <a:endParaRPr sz="1300" dirty="0">
                <a:latin typeface="Menlo" panose="020B0609030804020204"/>
                <a:ea typeface="Menlo" panose="020B0609030804020204"/>
                <a:cs typeface="Menlo" panose="020B0609030804020204"/>
              </a:endParaRPr>
            </a:p>
            <a:p>
              <a:pPr marL="5149850" algn="l" rtl="0" eaLnBrk="0">
                <a:lnSpc>
                  <a:spcPct val="88000"/>
                </a:lnSpc>
              </a:pPr>
              <a:r>
                <a:rPr sz="1400" kern="0" spc="-80" dirty="0">
                  <a:solidFill>
                    <a:srgbClr val="859900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content</a:t>
              </a:r>
              <a:r>
                <a:rPr sz="1400" kern="0" spc="-8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:</a:t>
              </a:r>
              <a:r>
                <a:rPr sz="1400" kern="0" spc="10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 </a:t>
              </a:r>
              <a:r>
                <a:rPr sz="1400" kern="0" spc="-80" dirty="0">
                  <a:solidFill>
                    <a:srgbClr val="2AA198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""</a:t>
              </a:r>
              <a:r>
                <a:rPr sz="1400" kern="0" spc="-8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;</a:t>
              </a:r>
              <a:endParaRPr sz="1400" dirty="0">
                <a:latin typeface="Menlo" panose="020B0609030804020204"/>
                <a:ea typeface="Menlo" panose="020B0609030804020204"/>
                <a:cs typeface="Menlo" panose="020B0609030804020204"/>
              </a:endParaRPr>
            </a:p>
            <a:p>
              <a:pPr marL="5145405" algn="l" rtl="0" eaLnBrk="0">
                <a:lnSpc>
                  <a:spcPts val="1760"/>
                </a:lnSpc>
              </a:pPr>
              <a:r>
                <a:rPr sz="1400" kern="0" spc="-80" dirty="0">
                  <a:solidFill>
                    <a:srgbClr val="859900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display</a:t>
              </a:r>
              <a:r>
                <a:rPr sz="1400" kern="0" spc="-8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: table;</a:t>
              </a:r>
              <a:endParaRPr sz="1400" dirty="0">
                <a:latin typeface="Menlo" panose="020B0609030804020204"/>
                <a:ea typeface="Menlo" panose="020B0609030804020204"/>
                <a:cs typeface="Menlo" panose="020B0609030804020204"/>
              </a:endParaRPr>
            </a:p>
            <a:p>
              <a:pPr marL="4960620" algn="l" rtl="0" eaLnBrk="0">
                <a:lnSpc>
                  <a:spcPts val="1760"/>
                </a:lnSpc>
              </a:pPr>
              <a:r>
                <a:rPr sz="1400" kern="0" spc="-2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}</a:t>
              </a:r>
              <a:endParaRPr sz="1400" dirty="0">
                <a:latin typeface="Menlo" panose="020B0609030804020204"/>
                <a:ea typeface="Menlo" panose="020B0609030804020204"/>
                <a:cs typeface="Menlo" panose="020B0609030804020204"/>
              </a:endParaRPr>
            </a:p>
            <a:p>
              <a:pPr marL="4974590" algn="l" rtl="0" eaLnBrk="0">
                <a:lnSpc>
                  <a:spcPts val="1760"/>
                </a:lnSpc>
                <a:spcBef>
                  <a:spcPts val="1515"/>
                </a:spcBef>
              </a:pPr>
              <a:r>
                <a:rPr sz="1300" kern="0" spc="-20" dirty="0">
                  <a:solidFill>
                    <a:srgbClr val="93A1A1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.clearfix::af</a:t>
              </a:r>
              <a:r>
                <a:rPr sz="1300" kern="0" spc="-30" dirty="0">
                  <a:solidFill>
                    <a:srgbClr val="93A1A1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ter </a:t>
              </a:r>
              <a:r>
                <a:rPr sz="1300" kern="0" spc="-3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{</a:t>
              </a:r>
              <a:endParaRPr sz="1300" dirty="0">
                <a:latin typeface="Menlo" panose="020B0609030804020204"/>
                <a:ea typeface="Menlo" panose="020B0609030804020204"/>
                <a:cs typeface="Menlo" panose="020B0609030804020204"/>
              </a:endParaRPr>
            </a:p>
            <a:p>
              <a:pPr marL="5149850" algn="l" rtl="0" eaLnBrk="0">
                <a:lnSpc>
                  <a:spcPct val="100000"/>
                </a:lnSpc>
              </a:pPr>
              <a:r>
                <a:rPr sz="1400" kern="0" spc="-80" dirty="0">
                  <a:solidFill>
                    <a:srgbClr val="859900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clear</a:t>
              </a:r>
              <a:r>
                <a:rPr sz="1400" kern="0" spc="-8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:</a:t>
              </a:r>
              <a:r>
                <a:rPr sz="1400" kern="0" spc="10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 </a:t>
              </a:r>
              <a:r>
                <a:rPr sz="1400" kern="0" spc="-8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both;</a:t>
              </a:r>
              <a:endParaRPr sz="1400" dirty="0">
                <a:latin typeface="Menlo" panose="020B0609030804020204"/>
                <a:ea typeface="Menlo" panose="020B0609030804020204"/>
                <a:cs typeface="Menlo" panose="020B0609030804020204"/>
              </a:endParaRPr>
            </a:p>
            <a:p>
              <a:pPr marL="4960620" algn="l" rtl="0" eaLnBrk="0">
                <a:lnSpc>
                  <a:spcPts val="1760"/>
                </a:lnSpc>
              </a:pPr>
              <a:r>
                <a:rPr sz="1400" kern="0" spc="-20" dirty="0">
                  <a:solidFill>
                    <a:srgbClr val="657B83">
                      <a:alpha val="100000"/>
                    </a:srgbClr>
                  </a:solidFill>
                  <a:latin typeface="Menlo" panose="020B0609030804020204"/>
                  <a:ea typeface="Menlo" panose="020B0609030804020204"/>
                  <a:cs typeface="Menlo" panose="020B0609030804020204"/>
                </a:rPr>
                <a:t>}</a:t>
              </a:r>
              <a:endParaRPr sz="1400" dirty="0">
                <a:latin typeface="Menlo" panose="020B0609030804020204"/>
                <a:ea typeface="Menlo" panose="020B0609030804020204"/>
                <a:cs typeface="Menlo" panose="020B0609030804020204"/>
              </a:endParaRPr>
            </a:p>
          </p:txBody>
        </p:sp>
      </p:grpSp>
      <p:sp>
        <p:nvSpPr>
          <p:cNvPr id="178" name="rect 17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80" name="textbox 180"/>
          <p:cNvSpPr/>
          <p:nvPr/>
        </p:nvSpPr>
        <p:spPr>
          <a:xfrm>
            <a:off x="-12700" y="5476014"/>
            <a:ext cx="12217400" cy="14077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24230" algn="l" rtl="0" eaLnBrk="0">
              <a:lnSpc>
                <a:spcPct val="95000"/>
              </a:lnSpc>
            </a:pPr>
            <a:r>
              <a:rPr sz="1500" kern="0" spc="2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方法四：</a:t>
            </a:r>
            <a:r>
              <a:rPr sz="1500" kern="0" spc="-3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overflow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825500" algn="l" rtl="0" eaLnBrk="0">
              <a:lnSpc>
                <a:spcPct val="93000"/>
              </a:lnSpc>
              <a:spcBef>
                <a:spcPts val="1565"/>
              </a:spcBef>
            </a:pPr>
            <a:r>
              <a:rPr sz="1500" kern="0" spc="13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13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父</a:t>
            </a:r>
            <a:r>
              <a:rPr sz="1500" kern="0" spc="1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元素添加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1500" kern="0" spc="1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属性</a:t>
            </a:r>
            <a:r>
              <a:rPr sz="1500" kern="0" spc="1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overflow</a:t>
            </a:r>
            <a:r>
              <a:rPr sz="1500" kern="0" spc="12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: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hidden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184" name="textbox 184"/>
          <p:cNvSpPr/>
          <p:nvPr/>
        </p:nvSpPr>
        <p:spPr>
          <a:xfrm>
            <a:off x="799345" y="1748821"/>
            <a:ext cx="6332220" cy="6502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方法一</a:t>
            </a:r>
            <a:r>
              <a:rPr sz="1500" kern="0" spc="-1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：额外标签法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6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335" algn="l" rtl="0" eaLnBrk="0">
              <a:lnSpc>
                <a:spcPct val="93000"/>
              </a:lnSpc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在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父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元素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内容的最后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添加一个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块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级元素</a:t>
            </a:r>
            <a:r>
              <a:rPr sz="1500" kern="0" spc="-2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，设置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属性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clear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: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both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186" name="table 186"/>
          <p:cNvGraphicFramePr>
            <a:graphicFrameLocks noGrp="1"/>
          </p:cNvGraphicFramePr>
          <p:nvPr/>
        </p:nvGraphicFramePr>
        <p:xfrm>
          <a:off x="832015" y="3425190"/>
          <a:ext cx="2124710" cy="1170304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2124710"/>
              </a:tblGrid>
              <a:tr h="11703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4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04165" indent="-175260" algn="l" rtl="0" eaLnBrk="0">
                        <a:lnSpc>
                          <a:spcPct val="104000"/>
                        </a:lnSpc>
                        <a:spcBef>
                          <a:spcPts val="0"/>
                        </a:spcBef>
                      </a:pPr>
                      <a:r>
                        <a:rPr sz="1300" kern="0" spc="-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.clearfix::after</a:t>
                      </a:r>
                      <a:r>
                        <a:rPr sz="1300" kern="0" spc="9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5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r>
                        <a:rPr sz="1300" kern="0" spc="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  </a:t>
                      </a: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content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400" kern="0" spc="10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2AA198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""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3530" indent="-3810" algn="l" rtl="0" eaLnBrk="0">
                        <a:lnSpc>
                          <a:spcPct val="106000"/>
                        </a:lnSpc>
                        <a:spcBef>
                          <a:spcPts val="10"/>
                        </a:spcBef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display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bloc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k;</a:t>
                      </a:r>
                      <a:r>
                        <a:rPr sz="1300" kern="0" spc="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   </a:t>
                      </a: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clear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400" kern="0" spc="10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both;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188" name="textbox 188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92" name="textbox 192"/>
          <p:cNvSpPr/>
          <p:nvPr/>
        </p:nvSpPr>
        <p:spPr>
          <a:xfrm>
            <a:off x="799345" y="2990881"/>
            <a:ext cx="1837690" cy="242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方法二：</a:t>
            </a:r>
            <a:r>
              <a:rPr sz="1500" kern="0" spc="-3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单伪元素法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194" name="textbox 194"/>
          <p:cNvSpPr/>
          <p:nvPr/>
        </p:nvSpPr>
        <p:spPr>
          <a:xfrm>
            <a:off x="799044" y="1111187"/>
            <a:ext cx="1028700" cy="3003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2000" kern="0" spc="-3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清除浮动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26" name="group 26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196" name="path 19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8" name="path 19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00" name="picture 2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202"/>
          <p:cNvSpPr/>
          <p:nvPr/>
        </p:nvSpPr>
        <p:spPr>
          <a:xfrm>
            <a:off x="794912" y="1742490"/>
            <a:ext cx="7288530" cy="252920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142000"/>
              </a:lnSpc>
              <a:tabLst>
                <a:tab pos="135255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2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浮动属性</a:t>
            </a:r>
            <a:r>
              <a:rPr sz="1500" kern="0" spc="40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float</a:t>
            </a:r>
            <a:r>
              <a:rPr sz="1500" kern="0" spc="2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-2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left</a:t>
            </a:r>
            <a:r>
              <a:rPr sz="1500" kern="0" spc="3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2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表示</a:t>
            </a:r>
            <a:r>
              <a:rPr sz="1500" kern="0" spc="23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左</a:t>
            </a:r>
            <a:r>
              <a:rPr sz="1500" kern="0" spc="2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</a:t>
            </a:r>
            <a:r>
              <a:rPr sz="1500" kern="0" spc="2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right</a:t>
            </a:r>
            <a:r>
              <a:rPr sz="1500" kern="0" spc="3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2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表示</a:t>
            </a:r>
            <a:r>
              <a:rPr sz="1500" kern="0" spc="22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右</a:t>
            </a:r>
            <a:r>
              <a:rPr sz="1500" kern="0" spc="2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                           	</a:t>
            </a:r>
            <a:r>
              <a:rPr sz="1500" kern="0" spc="1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特点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24130" algn="l" rtl="0" eaLnBrk="0">
              <a:lnSpc>
                <a:spcPct val="95000"/>
              </a:lnSpc>
              <a:spcBef>
                <a:spcPts val="1235"/>
              </a:spcBef>
            </a:pPr>
            <a:r>
              <a:rPr sz="1100" kern="0" spc="20" dirty="0">
                <a:solidFill>
                  <a:srgbClr val="40404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1.</a:t>
            </a:r>
            <a:r>
              <a:rPr sz="1100" kern="0" spc="70" dirty="0">
                <a:solidFill>
                  <a:srgbClr val="40404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</a:t>
            </a:r>
            <a:r>
              <a:rPr sz="14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浮动后的盒子</a:t>
            </a:r>
            <a:r>
              <a:rPr sz="1400" kern="0" spc="2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顶</a:t>
            </a:r>
            <a:r>
              <a:rPr sz="14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对齐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4605" algn="l" rtl="0" eaLnBrk="0">
              <a:lnSpc>
                <a:spcPct val="95000"/>
              </a:lnSpc>
              <a:spcBef>
                <a:spcPts val="1260"/>
              </a:spcBef>
            </a:pPr>
            <a:r>
              <a:rPr sz="1100" kern="0" spc="10" dirty="0">
                <a:solidFill>
                  <a:srgbClr val="40404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2.</a:t>
            </a:r>
            <a:r>
              <a:rPr sz="1100" kern="0" spc="60" dirty="0">
                <a:solidFill>
                  <a:srgbClr val="40404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</a:t>
            </a:r>
            <a:r>
              <a:rPr sz="1400" kern="0" spc="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浮动后的盒子具备</a:t>
            </a:r>
            <a:r>
              <a:rPr sz="14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行内块</a:t>
            </a:r>
            <a:r>
              <a:rPr sz="14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特点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5875" algn="l" rtl="0" eaLnBrk="0">
              <a:lnSpc>
                <a:spcPct val="90000"/>
              </a:lnSpc>
              <a:spcBef>
                <a:spcPts val="1260"/>
              </a:spcBef>
            </a:pPr>
            <a:r>
              <a:rPr sz="1100" kern="0" spc="10" dirty="0">
                <a:solidFill>
                  <a:srgbClr val="40404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3.</a:t>
            </a:r>
            <a:r>
              <a:rPr sz="1100" kern="0" spc="60" dirty="0">
                <a:solidFill>
                  <a:srgbClr val="40404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</a:t>
            </a:r>
            <a:r>
              <a:rPr sz="1400" kern="0" spc="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父级</a:t>
            </a:r>
            <a:r>
              <a:rPr sz="1400" kern="0" spc="1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宽度</a:t>
            </a:r>
            <a:r>
              <a:rPr sz="1400" kern="0" spc="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不够，</a:t>
            </a:r>
            <a:r>
              <a:rPr sz="14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浮动的</a:t>
            </a:r>
            <a:r>
              <a:rPr sz="14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子级</a:t>
            </a:r>
            <a:r>
              <a:rPr sz="14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会</a:t>
            </a:r>
            <a:r>
              <a:rPr sz="14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换行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2700" algn="l" rtl="0" eaLnBrk="0">
              <a:lnSpc>
                <a:spcPct val="95000"/>
              </a:lnSpc>
              <a:spcBef>
                <a:spcPts val="1340"/>
              </a:spcBef>
            </a:pPr>
            <a:r>
              <a:rPr sz="1100" kern="0" spc="10" dirty="0">
                <a:solidFill>
                  <a:srgbClr val="40404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4.</a:t>
            </a:r>
            <a:r>
              <a:rPr sz="1100" kern="0" spc="60" dirty="0">
                <a:solidFill>
                  <a:srgbClr val="40404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</a:t>
            </a:r>
            <a:r>
              <a:rPr sz="1400" kern="0" spc="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浮动后的盒子</a:t>
            </a:r>
            <a:r>
              <a:rPr sz="1400" kern="0" spc="1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脱标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7000"/>
              </a:lnSpc>
            </a:pPr>
            <a:endParaRPr sz="1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99000"/>
              </a:lnSpc>
              <a:spcBef>
                <a:spcPts val="5"/>
              </a:spcBef>
              <a:tabLst>
                <a:tab pos="135255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清除浮动：</a:t>
            </a:r>
            <a:r>
              <a:rPr sz="1500" kern="0" spc="-2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子级浮动，</a:t>
            </a:r>
            <a:r>
              <a:rPr sz="1500" kern="0" spc="-3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父级没有高度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-3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子级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无法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撑开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父级高度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-3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影响布局效果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204" name="picture 2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6777" y="4053041"/>
            <a:ext cx="113920" cy="190670"/>
          </a:xfrm>
          <a:prstGeom prst="rect">
            <a:avLst/>
          </a:prstGeom>
        </p:spPr>
      </p:pic>
      <p:pic>
        <p:nvPicPr>
          <p:cNvPr id="206" name="picture 20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6777" y="2188681"/>
            <a:ext cx="113920" cy="190670"/>
          </a:xfrm>
          <a:prstGeom prst="rect">
            <a:avLst/>
          </a:prstGeom>
        </p:spPr>
      </p:pic>
      <p:pic>
        <p:nvPicPr>
          <p:cNvPr id="208" name="picture 2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16777" y="1774661"/>
            <a:ext cx="113920" cy="190670"/>
          </a:xfrm>
          <a:prstGeom prst="rect">
            <a:avLst/>
          </a:prstGeom>
        </p:spPr>
      </p:pic>
      <p:sp>
        <p:nvSpPr>
          <p:cNvPr id="210" name="rect 21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2" name="textbox 212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14" name="picture 2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216" name="picture 2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961914" y="4488685"/>
            <a:ext cx="4851886" cy="2369314"/>
          </a:xfrm>
          <a:prstGeom prst="rect">
            <a:avLst/>
          </a:prstGeom>
        </p:spPr>
      </p:pic>
      <p:sp>
        <p:nvSpPr>
          <p:cNvPr id="218" name="textbox 218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20" name="textbox 220"/>
          <p:cNvSpPr/>
          <p:nvPr/>
        </p:nvSpPr>
        <p:spPr>
          <a:xfrm>
            <a:off x="804077" y="4413708"/>
            <a:ext cx="4028440" cy="6451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95000"/>
              </a:lnSpc>
            </a:pPr>
            <a:r>
              <a:rPr sz="1100" kern="0" spc="30" dirty="0">
                <a:solidFill>
                  <a:srgbClr val="40404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1.    </a:t>
            </a:r>
            <a:r>
              <a:rPr sz="1400" kern="0" spc="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双伪元素法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8000"/>
              </a:lnSpc>
            </a:pPr>
            <a:endParaRPr sz="1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855"/>
              </a:lnSpc>
              <a:spcBef>
                <a:spcPts val="0"/>
              </a:spcBef>
              <a:tabLst>
                <a:tab pos="126365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拓展：</a:t>
            </a:r>
            <a:r>
              <a:rPr sz="1500" kern="0" spc="-2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浮动本质作用是实现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图文混排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效果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222" name="picture 2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16777" y="4829646"/>
            <a:ext cx="113920" cy="190670"/>
          </a:xfrm>
          <a:prstGeom prst="rect">
            <a:avLst/>
          </a:prstGeom>
        </p:spPr>
      </p:pic>
      <p:sp>
        <p:nvSpPr>
          <p:cNvPr id="226" name="textbox 226"/>
          <p:cNvSpPr/>
          <p:nvPr/>
        </p:nvSpPr>
        <p:spPr>
          <a:xfrm>
            <a:off x="798789" y="1108017"/>
            <a:ext cx="1285875" cy="301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900" kern="0" spc="-8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 – 总结</a:t>
            </a:r>
            <a:endParaRPr sz="19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28" name="path 228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30" name="path 230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32" name="picture 2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2" name="table 612"/>
          <p:cNvGraphicFramePr>
            <a:graphicFrameLocks noGrp="1"/>
          </p:cNvGraphicFramePr>
          <p:nvPr/>
        </p:nvGraphicFramePr>
        <p:xfrm>
          <a:off x="-1" y="27847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14" name="rect 614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textbox 6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18" name="picture 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pSp>
        <p:nvGrpSpPr>
          <p:cNvPr id="62" name="group 62"/>
          <p:cNvGrpSpPr/>
          <p:nvPr/>
        </p:nvGrpSpPr>
        <p:grpSpPr>
          <a:xfrm rot="21600000">
            <a:off x="3596640" y="2337816"/>
            <a:ext cx="1411223" cy="1319783"/>
            <a:chOff x="0" y="0"/>
            <a:chExt cx="1411223" cy="1319783"/>
          </a:xfrm>
        </p:grpSpPr>
        <p:grpSp>
          <p:nvGrpSpPr>
            <p:cNvPr id="64" name="group 64"/>
            <p:cNvGrpSpPr/>
            <p:nvPr/>
          </p:nvGrpSpPr>
          <p:grpSpPr>
            <a:xfrm rot="21600000">
              <a:off x="0" y="0"/>
              <a:ext cx="1411223" cy="1319783"/>
              <a:chOff x="0" y="0"/>
              <a:chExt cx="1411223" cy="1319783"/>
            </a:xfrm>
          </p:grpSpPr>
          <p:sp>
            <p:nvSpPr>
              <p:cNvPr id="620" name="path 620"/>
              <p:cNvSpPr/>
              <p:nvPr/>
            </p:nvSpPr>
            <p:spPr>
              <a:xfrm>
                <a:off x="274319" y="0"/>
                <a:ext cx="1136903" cy="1319783"/>
              </a:xfrm>
              <a:custGeom>
                <a:avLst/>
                <a:gdLst/>
                <a:ahLst/>
                <a:cxnLst/>
                <a:rect l="0" t="0" r="0" b="0"/>
                <a:pathLst>
                  <a:path w="1790" h="2078">
                    <a:moveTo>
                      <a:pt x="895" y="0"/>
                    </a:moveTo>
                    <a:lnTo>
                      <a:pt x="1790" y="448"/>
                    </a:lnTo>
                    <a:lnTo>
                      <a:pt x="1790" y="1629"/>
                    </a:lnTo>
                    <a:lnTo>
                      <a:pt x="895" y="2078"/>
                    </a:lnTo>
                    <a:lnTo>
                      <a:pt x="0" y="1629"/>
                    </a:lnTo>
                    <a:lnTo>
                      <a:pt x="0" y="448"/>
                    </a:lnTo>
                    <a:lnTo>
                      <a:pt x="895" y="0"/>
                    </a:lnTo>
                  </a:path>
                </a:pathLst>
              </a:custGeom>
              <a:solidFill>
                <a:srgbClr val="AD2B26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path 622"/>
              <p:cNvSpPr/>
              <p:nvPr/>
            </p:nvSpPr>
            <p:spPr>
              <a:xfrm>
                <a:off x="0" y="890015"/>
                <a:ext cx="370331" cy="429767"/>
              </a:xfrm>
              <a:custGeom>
                <a:avLst/>
                <a:gdLst/>
                <a:ahLst/>
                <a:cxnLst/>
                <a:rect l="0" t="0" r="0" b="0"/>
                <a:pathLst>
                  <a:path w="583" h="676">
                    <a:moveTo>
                      <a:pt x="290" y="0"/>
                    </a:moveTo>
                    <a:lnTo>
                      <a:pt x="583" y="146"/>
                    </a:lnTo>
                    <a:lnTo>
                      <a:pt x="583" y="530"/>
                    </a:lnTo>
                    <a:lnTo>
                      <a:pt x="290" y="676"/>
                    </a:lnTo>
                    <a:lnTo>
                      <a:pt x="0" y="530"/>
                    </a:lnTo>
                    <a:lnTo>
                      <a:pt x="0" y="146"/>
                    </a:lnTo>
                    <a:lnTo>
                      <a:pt x="290" y="0"/>
                    </a:lnTo>
                  </a:path>
                </a:pathLst>
              </a:custGeom>
              <a:solidFill>
                <a:srgbClr val="D9D9D9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4" name="textbox 624"/>
            <p:cNvSpPr/>
            <p:nvPr/>
          </p:nvSpPr>
          <p:spPr>
            <a:xfrm>
              <a:off x="-12700" y="-12700"/>
              <a:ext cx="1437005" cy="14573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8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756285" algn="l" rtl="0" eaLnBrk="0">
                <a:lnSpc>
                  <a:spcPct val="78000"/>
                </a:lnSpc>
              </a:pPr>
              <a:r>
                <a:rPr lang="en-US" sz="3900" b="1" kern="0" spc="-30" dirty="0">
                  <a:solidFill>
                    <a:srgbClr val="FFFFFF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3</a:t>
              </a:r>
              <a:endParaRPr sz="3900" dirty="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endParaRPr>
            </a:p>
          </p:txBody>
        </p:sp>
      </p:grpSp>
      <p:sp>
        <p:nvSpPr>
          <p:cNvPr id="628" name="textbox 628"/>
          <p:cNvSpPr/>
          <p:nvPr/>
        </p:nvSpPr>
        <p:spPr>
          <a:xfrm>
            <a:off x="5331899" y="2833129"/>
            <a:ext cx="1631315" cy="4883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lang="en-US" altLang="zh-CN" sz="3200" kern="0" spc="-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position</a:t>
            </a:r>
            <a:endParaRPr sz="32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66" name="group 66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630" name="path 63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32" name="path 63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34" name="picture 6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6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399788" y="1002791"/>
            <a:ext cx="7664196" cy="5138928"/>
          </a:xfrm>
          <a:prstGeom prst="rect">
            <a:avLst/>
          </a:prstGeom>
        </p:spPr>
      </p:pic>
      <p:sp>
        <p:nvSpPr>
          <p:cNvPr id="62" name="textbox 62"/>
          <p:cNvSpPr/>
          <p:nvPr/>
        </p:nvSpPr>
        <p:spPr>
          <a:xfrm>
            <a:off x="793673" y="1109150"/>
            <a:ext cx="3469004" cy="41814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88000"/>
              </a:lnSpc>
            </a:pPr>
            <a:r>
              <a:rPr sz="2000" kern="0" spc="-6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</a:t>
            </a:r>
            <a:r>
              <a:rPr sz="1500" kern="0" spc="-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：灵活的</a:t>
            </a:r>
            <a:r>
              <a:rPr sz="1500" kern="0" spc="7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盒子在网页中的</a:t>
            </a:r>
            <a:r>
              <a:rPr sz="1500" kern="0" spc="7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1590" algn="l" rtl="0" eaLnBrk="0">
              <a:lnSpc>
                <a:spcPct val="87000"/>
              </a:lnSpc>
              <a:spcBef>
                <a:spcPts val="450"/>
              </a:spcBef>
            </a:pPr>
            <a:r>
              <a:rPr sz="1500" kern="0" spc="1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8575" algn="l" rtl="0" eaLnBrk="0">
              <a:lnSpc>
                <a:spcPct val="100000"/>
              </a:lnSpc>
              <a:spcBef>
                <a:spcPts val="450"/>
              </a:spcBef>
            </a:pPr>
            <a:r>
              <a:rPr sz="1500" kern="0" spc="7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1500" kern="0" spc="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7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定位模式：</a:t>
            </a:r>
            <a:r>
              <a:rPr sz="1500" kern="0" spc="-25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position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685" algn="l" rtl="0" eaLnBrk="0">
              <a:lnSpc>
                <a:spcPct val="88000"/>
              </a:lnSpc>
              <a:spcBef>
                <a:spcPts val="1440"/>
              </a:spcBef>
            </a:pPr>
            <a:r>
              <a:rPr sz="1500" kern="0" spc="7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sz="1500" kern="0" spc="1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7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边偏移：</a:t>
            </a:r>
            <a:r>
              <a:rPr sz="1500" kern="0" spc="-35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设置盒子的位置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86000"/>
              </a:lnSpc>
              <a:spcBef>
                <a:spcPts val="455"/>
              </a:spcBef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left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right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9050" algn="l" rtl="0" eaLnBrk="0">
              <a:lnSpc>
                <a:spcPct val="100000"/>
              </a:lnSpc>
              <a:spcBef>
                <a:spcPts val="1605"/>
              </a:spcBef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top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84000"/>
              </a:lnSpc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bottom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4" name="rect 64"/>
          <p:cNvSpPr/>
          <p:nvPr/>
        </p:nvSpPr>
        <p:spPr>
          <a:xfrm>
            <a:off x="9813035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3" cy="275627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 rot="21600000">
            <a:off x="2566416" y="719328"/>
            <a:ext cx="9078466" cy="21335"/>
            <a:chOff x="0" y="0"/>
            <a:chExt cx="9078466" cy="21335"/>
          </a:xfrm>
        </p:grpSpPr>
        <p:sp>
          <p:nvSpPr>
            <p:cNvPr id="74" name="path 7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76" name="path 7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78" name="rect 78"/>
          <p:cNvSpPr/>
          <p:nvPr/>
        </p:nvSpPr>
        <p:spPr>
          <a:xfrm>
            <a:off x="0" y="0"/>
            <a:ext cx="172212" cy="694944"/>
          </a:xfrm>
          <a:prstGeom prst="rect">
            <a:avLst/>
          </a:prstGeom>
          <a:solidFill>
            <a:srgbClr val="4950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80" name="rect 80"/>
          <p:cNvSpPr/>
          <p:nvPr/>
        </p:nvSpPr>
        <p:spPr>
          <a:xfrm>
            <a:off x="0" y="719328"/>
            <a:ext cx="170688" cy="31546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graphicFrame>
        <p:nvGraphicFramePr>
          <p:cNvPr id="612" name="table 612"/>
          <p:cNvGraphicFramePr>
            <a:graphicFrameLocks noGrp="1"/>
          </p:cNvGraphicFramePr>
          <p:nvPr/>
        </p:nvGraphicFramePr>
        <p:xfrm>
          <a:off x="-162561" y="28482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16" name="textbox 6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82"/>
          <p:cNvSpPr/>
          <p:nvPr/>
        </p:nvSpPr>
        <p:spPr>
          <a:xfrm>
            <a:off x="794281" y="1109150"/>
            <a:ext cx="5700395" cy="376300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88000"/>
              </a:lnSpc>
            </a:pPr>
            <a:r>
              <a:rPr sz="2000" kern="0" spc="-3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相对定位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kern="0" spc="4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position: relative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455"/>
              </a:spcBef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87000"/>
              </a:lnSpc>
              <a:spcBef>
                <a:spcPts val="460"/>
              </a:spcBef>
            </a:pPr>
            <a:r>
              <a:rPr sz="1500" kern="0" spc="30" dirty="0">
                <a:solidFill>
                  <a:srgbClr val="AD2A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3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</a:t>
            </a:r>
            <a:r>
              <a:rPr sz="1500" kern="0" spc="3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脱标</a:t>
            </a:r>
            <a:r>
              <a:rPr sz="1500" kern="0" spc="-13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3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1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3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占</a:t>
            </a:r>
            <a:r>
              <a:rPr sz="1500" kern="0" spc="3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用自己原来</a:t>
            </a:r>
            <a:r>
              <a:rPr sz="1500" kern="0" spc="3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位置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87000"/>
              </a:lnSpc>
              <a:spcBef>
                <a:spcPts val="450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显示模式特点保持</a:t>
            </a:r>
            <a:r>
              <a:rPr sz="1500" kern="0" spc="6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不变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88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设置边偏移则相对</a:t>
            </a:r>
            <a:r>
              <a:rPr sz="1500" kern="0" spc="7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自己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原来位置移动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87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拓展</a:t>
            </a:r>
            <a:r>
              <a:rPr sz="1500" kern="0" spc="-11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：很少单独使用相对定位</a:t>
            </a:r>
            <a:r>
              <a:rPr sz="1500" kern="0" spc="-20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4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一般是与其他定位方式配合使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4" name="rect 84"/>
          <p:cNvSpPr/>
          <p:nvPr/>
        </p:nvSpPr>
        <p:spPr>
          <a:xfrm>
            <a:off x="9813035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88" name="picture 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3" cy="275627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 rot="21600000">
            <a:off x="2566416" y="719328"/>
            <a:ext cx="9078466" cy="21335"/>
            <a:chOff x="0" y="0"/>
            <a:chExt cx="9078466" cy="21335"/>
          </a:xfrm>
        </p:grpSpPr>
        <p:sp>
          <p:nvSpPr>
            <p:cNvPr id="94" name="path 9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96" name="path 9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98" name="rect 98"/>
          <p:cNvSpPr/>
          <p:nvPr/>
        </p:nvSpPr>
        <p:spPr>
          <a:xfrm>
            <a:off x="0" y="0"/>
            <a:ext cx="172212" cy="694944"/>
          </a:xfrm>
          <a:prstGeom prst="rect">
            <a:avLst/>
          </a:prstGeom>
          <a:solidFill>
            <a:srgbClr val="4950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00" name="rect 100"/>
          <p:cNvSpPr/>
          <p:nvPr/>
        </p:nvSpPr>
        <p:spPr>
          <a:xfrm>
            <a:off x="0" y="719328"/>
            <a:ext cx="170688" cy="31546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textbox 6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612" name="table 612"/>
          <p:cNvGraphicFramePr>
            <a:graphicFrameLocks noGrp="1"/>
          </p:cNvGraphicFramePr>
          <p:nvPr/>
        </p:nvGraphicFramePr>
        <p:xfrm>
          <a:off x="-162561" y="28482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2"/>
          <p:cNvSpPr/>
          <p:nvPr/>
        </p:nvSpPr>
        <p:spPr>
          <a:xfrm>
            <a:off x="794281" y="1760772"/>
            <a:ext cx="5179695" cy="35280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" algn="l" rtl="0" eaLnBrk="0">
              <a:lnSpc>
                <a:spcPct val="100000"/>
              </a:lnSpc>
            </a:pPr>
            <a:r>
              <a:rPr sz="1500" kern="0" spc="4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position: absolute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2700" algn="l" rtl="0" eaLnBrk="0">
              <a:lnSpc>
                <a:spcPts val="2215"/>
              </a:lnSpc>
              <a:spcBef>
                <a:spcPts val="930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使用场景：</a:t>
            </a:r>
            <a:r>
              <a:rPr sz="1500" kern="0" spc="-2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</a:t>
            </a:r>
            <a:r>
              <a:rPr sz="1500" kern="0" spc="5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绝对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</a:t>
            </a:r>
            <a:r>
              <a:rPr sz="1500" kern="0" spc="-20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5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父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</a:t>
            </a:r>
            <a:r>
              <a:rPr sz="1500" kern="0" spc="5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相对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定位（ </a:t>
            </a:r>
            <a:r>
              <a:rPr sz="1500" kern="0" spc="5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子绝父相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460"/>
              </a:spcBef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88000"/>
              </a:lnSpc>
              <a:spcBef>
                <a:spcPts val="450"/>
              </a:spcBef>
            </a:pPr>
            <a:r>
              <a:rPr sz="1500" kern="0" spc="10" dirty="0">
                <a:solidFill>
                  <a:srgbClr val="AD2B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1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脱标</a:t>
            </a:r>
            <a:r>
              <a:rPr sz="1500" kern="0" spc="-16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不占位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89000"/>
              </a:lnSpc>
              <a:spcBef>
                <a:spcPts val="455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显示模式具备</a:t>
            </a:r>
            <a:r>
              <a:rPr sz="1500" kern="0" spc="6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行内块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8415" algn="l" rtl="0" eaLnBrk="0">
              <a:lnSpc>
                <a:spcPct val="88000"/>
              </a:lnSpc>
              <a:spcBef>
                <a:spcPts val="1645"/>
              </a:spcBef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设置边偏移则相对</a:t>
            </a:r>
            <a:r>
              <a:rPr sz="1500" kern="0" spc="8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最近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500" kern="0" spc="8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已经定位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500" kern="0" spc="8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祖先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元素改变位置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如果祖先元素都未定位</a:t>
            </a:r>
            <a:r>
              <a:rPr sz="1500" kern="0" spc="-1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，则相对</a:t>
            </a:r>
            <a:r>
              <a:rPr sz="1500" kern="0" spc="7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浏览器可视区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改变位置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4" name="picture 1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976750" y="1727670"/>
            <a:ext cx="3420894" cy="3600218"/>
          </a:xfrm>
          <a:prstGeom prst="rect">
            <a:avLst/>
          </a:prstGeom>
        </p:spPr>
      </p:pic>
      <p:sp>
        <p:nvSpPr>
          <p:cNvPr id="106" name="rect 106"/>
          <p:cNvSpPr/>
          <p:nvPr/>
        </p:nvSpPr>
        <p:spPr>
          <a:xfrm>
            <a:off x="9813035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3" cy="275627"/>
          </a:xfrm>
          <a:prstGeom prst="rect">
            <a:avLst/>
          </a:prstGeom>
        </p:spPr>
      </p:pic>
      <p:sp>
        <p:nvSpPr>
          <p:cNvPr id="116" name="textbox 116"/>
          <p:cNvSpPr/>
          <p:nvPr/>
        </p:nvSpPr>
        <p:spPr>
          <a:xfrm>
            <a:off x="797261" y="1107367"/>
            <a:ext cx="1030605" cy="292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</a:pPr>
            <a:r>
              <a:rPr sz="2000" kern="0" spc="-3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绝对定位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0" name="group 10"/>
          <p:cNvGrpSpPr/>
          <p:nvPr/>
        </p:nvGrpSpPr>
        <p:grpSpPr>
          <a:xfrm rot="21600000">
            <a:off x="2566416" y="719328"/>
            <a:ext cx="9078466" cy="21335"/>
            <a:chOff x="0" y="0"/>
            <a:chExt cx="9078466" cy="21335"/>
          </a:xfrm>
        </p:grpSpPr>
        <p:sp>
          <p:nvSpPr>
            <p:cNvPr id="118" name="path 118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20" name="path 120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22" name="rect 122"/>
          <p:cNvSpPr/>
          <p:nvPr/>
        </p:nvSpPr>
        <p:spPr>
          <a:xfrm>
            <a:off x="0" y="0"/>
            <a:ext cx="172212" cy="694944"/>
          </a:xfrm>
          <a:prstGeom prst="rect">
            <a:avLst/>
          </a:prstGeom>
          <a:solidFill>
            <a:srgbClr val="4950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4" name="rect 124"/>
          <p:cNvSpPr/>
          <p:nvPr/>
        </p:nvSpPr>
        <p:spPr>
          <a:xfrm>
            <a:off x="0" y="719328"/>
            <a:ext cx="170688" cy="31546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textbox 6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612" name="table 612"/>
          <p:cNvGraphicFramePr>
            <a:graphicFrameLocks noGrp="1"/>
          </p:cNvGraphicFramePr>
          <p:nvPr/>
        </p:nvGraphicFramePr>
        <p:xfrm>
          <a:off x="-162561" y="28482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187184" y="1260347"/>
            <a:ext cx="3430523" cy="3448811"/>
          </a:xfrm>
          <a:prstGeom prst="rect">
            <a:avLst/>
          </a:prstGeom>
        </p:spPr>
      </p:pic>
      <p:sp>
        <p:nvSpPr>
          <p:cNvPr id="128" name="textbox 128"/>
          <p:cNvSpPr/>
          <p:nvPr/>
        </p:nvSpPr>
        <p:spPr>
          <a:xfrm>
            <a:off x="798534" y="1109150"/>
            <a:ext cx="3486784" cy="29438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2000" kern="0" spc="-3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定位居中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87000"/>
              </a:lnSpc>
              <a:spcBef>
                <a:spcPts val="455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实现步骤：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130" algn="l" rtl="0" eaLnBrk="0">
              <a:lnSpc>
                <a:spcPct val="88000"/>
              </a:lnSpc>
              <a:spcBef>
                <a:spcPts val="450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sz="1500" kern="0" spc="22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绝对定位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ct val="88000"/>
              </a:lnSpc>
              <a:spcBef>
                <a:spcPts val="450"/>
              </a:spcBef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</a:t>
            </a:r>
            <a:r>
              <a:rPr sz="1500" kern="0" spc="24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水平</a:t>
            </a:r>
            <a:r>
              <a:rPr sz="1500" kern="0" spc="-1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、垂直边偏移为 </a:t>
            </a:r>
            <a:r>
              <a:rPr sz="1500" kern="0" spc="4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50%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algn="l" rtl="0" eaLnBrk="0">
              <a:lnSpc>
                <a:spcPct val="88000"/>
              </a:lnSpc>
              <a:spcBef>
                <a:spcPts val="455"/>
              </a:spcBef>
            </a:pPr>
            <a:r>
              <a:rPr sz="1500" kern="0" spc="7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3.</a:t>
            </a:r>
            <a:r>
              <a:rPr sz="1500" kern="0" spc="1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</a:t>
            </a:r>
            <a:r>
              <a:rPr sz="1500" kern="0" spc="7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子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级向左</a:t>
            </a:r>
            <a:r>
              <a:rPr sz="1500" kern="0" spc="-1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、上移动</a:t>
            </a:r>
            <a:r>
              <a:rPr sz="1500" kern="0" spc="6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自身尺寸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</a:t>
            </a:r>
            <a:r>
              <a:rPr sz="1500" kern="0" spc="6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一半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87000"/>
              </a:lnSpc>
              <a:spcBef>
                <a:spcPts val="460"/>
              </a:spcBef>
            </a:pP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左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、上的</a:t>
            </a:r>
            <a:r>
              <a:rPr sz="1500" kern="0" spc="4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外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边距为 </a:t>
            </a:r>
            <a:r>
              <a:rPr sz="1500" kern="0" spc="4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–尺寸的一半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86000"/>
              </a:lnSpc>
              <a:spcBef>
                <a:spcPts val="0"/>
              </a:spcBef>
            </a:pPr>
            <a:r>
              <a:rPr sz="1500" kern="0" spc="100" dirty="0">
                <a:solidFill>
                  <a:srgbClr val="AD2A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30" dirty="0">
                <a:solidFill>
                  <a:srgbClr val="AD2A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transform</a:t>
            </a:r>
            <a:r>
              <a:rPr sz="1500" kern="0" spc="10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: </a:t>
            </a:r>
            <a:r>
              <a:rPr sz="1500" kern="0" spc="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translate</a:t>
            </a:r>
            <a:r>
              <a:rPr sz="1500" kern="0" spc="10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(-50%, -50%)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0" name="picture 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921359" y="4343984"/>
            <a:ext cx="4351604" cy="2217990"/>
          </a:xfrm>
          <a:prstGeom prst="rect">
            <a:avLst/>
          </a:prstGeom>
        </p:spPr>
      </p:pic>
      <p:graphicFrame>
        <p:nvGraphicFramePr>
          <p:cNvPr id="132" name="table 132"/>
          <p:cNvGraphicFramePr>
            <a:graphicFrameLocks noGrp="1"/>
          </p:cNvGraphicFramePr>
          <p:nvPr/>
        </p:nvGraphicFramePr>
        <p:xfrm>
          <a:off x="921359" y="4343984"/>
          <a:ext cx="4351020" cy="2217420"/>
        </p:xfrm>
        <a:graphic>
          <a:graphicData uri="http://schemas.openxmlformats.org/drawingml/2006/table">
            <a:tbl>
              <a:tblPr/>
              <a:tblGrid>
                <a:gridCol w="2175510"/>
                <a:gridCol w="2175510"/>
              </a:tblGrid>
              <a:tr h="11087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871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 vert="horz">
                    <a:lnL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4A7E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34" name="rect 134"/>
          <p:cNvSpPr/>
          <p:nvPr/>
        </p:nvSpPr>
        <p:spPr>
          <a:xfrm>
            <a:off x="9813035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38" name="picture 1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582372"/>
            <a:ext cx="10052113" cy="275627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 rot="21600000">
            <a:off x="2566416" y="719328"/>
            <a:ext cx="9078466" cy="21335"/>
            <a:chOff x="0" y="0"/>
            <a:chExt cx="9078466" cy="21335"/>
          </a:xfrm>
        </p:grpSpPr>
        <p:sp>
          <p:nvSpPr>
            <p:cNvPr id="144" name="path 14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6" name="path 14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48" name="rect 148"/>
          <p:cNvSpPr/>
          <p:nvPr/>
        </p:nvSpPr>
        <p:spPr>
          <a:xfrm>
            <a:off x="0" y="0"/>
            <a:ext cx="172212" cy="694944"/>
          </a:xfrm>
          <a:prstGeom prst="rect">
            <a:avLst/>
          </a:prstGeom>
          <a:solidFill>
            <a:srgbClr val="4950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0" name="rect 150"/>
          <p:cNvSpPr/>
          <p:nvPr/>
        </p:nvSpPr>
        <p:spPr>
          <a:xfrm>
            <a:off x="0" y="719328"/>
            <a:ext cx="170688" cy="31546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textbox 6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612" name="table 612"/>
          <p:cNvGraphicFramePr>
            <a:graphicFrameLocks noGrp="1"/>
          </p:cNvGraphicFramePr>
          <p:nvPr/>
        </p:nvGraphicFramePr>
        <p:xfrm>
          <a:off x="-162561" y="28482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494370" y="1626792"/>
            <a:ext cx="7697628" cy="2010715"/>
          </a:xfrm>
          <a:prstGeom prst="rect">
            <a:avLst/>
          </a:prstGeom>
        </p:spPr>
      </p:pic>
      <p:sp>
        <p:nvSpPr>
          <p:cNvPr id="154" name="textbox 154"/>
          <p:cNvSpPr/>
          <p:nvPr/>
        </p:nvSpPr>
        <p:spPr>
          <a:xfrm>
            <a:off x="794281" y="1109150"/>
            <a:ext cx="3671570" cy="33515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1750" algn="l" rtl="0" eaLnBrk="0">
              <a:lnSpc>
                <a:spcPct val="88000"/>
              </a:lnSpc>
            </a:pPr>
            <a:r>
              <a:rPr sz="2000" kern="0" spc="-6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固定定位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6035" algn="l" rtl="0" eaLnBrk="0">
              <a:lnSpc>
                <a:spcPct val="100000"/>
              </a:lnSpc>
              <a:spcBef>
                <a:spcPts val="455"/>
              </a:spcBef>
            </a:pPr>
            <a:r>
              <a:rPr sz="1500" kern="0" spc="4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position: fixe</a:t>
            </a:r>
            <a:r>
              <a:rPr sz="1500" kern="0" spc="3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15875" algn="l" rtl="0" eaLnBrk="0">
              <a:lnSpc>
                <a:spcPct val="88000"/>
              </a:lnSpc>
              <a:spcBef>
                <a:spcPts val="1360"/>
              </a:spcBef>
            </a:pP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场景：</a:t>
            </a:r>
            <a:r>
              <a:rPr sz="1500" kern="0" spc="-3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元素的位置在网页滚动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</a:t>
            </a:r>
            <a:r>
              <a:rPr sz="1500" kern="0" spc="8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不会改变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7000"/>
              </a:lnSpc>
              <a:spcBef>
                <a:spcPts val="460"/>
              </a:spcBef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特点：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88000"/>
              </a:lnSpc>
              <a:spcBef>
                <a:spcPts val="450"/>
              </a:spcBef>
            </a:pPr>
            <a:r>
              <a:rPr sz="1500" kern="0" spc="10" dirty="0">
                <a:solidFill>
                  <a:srgbClr val="AD2B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1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脱标</a:t>
            </a:r>
            <a:r>
              <a:rPr sz="1500" kern="0" spc="-16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3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不占位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89000"/>
              </a:lnSpc>
              <a:spcBef>
                <a:spcPts val="455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显示模式具备</a:t>
            </a:r>
            <a:r>
              <a:rPr sz="1500" kern="0" spc="60" dirty="0">
                <a:solidFill>
                  <a:srgbClr val="AD2B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行内块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特点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设置边偏移相对</a:t>
            </a:r>
            <a:r>
              <a:rPr sz="1500" kern="0" spc="7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浏览器窗口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改变位置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6" name="rect 156"/>
          <p:cNvSpPr/>
          <p:nvPr/>
        </p:nvSpPr>
        <p:spPr>
          <a:xfrm>
            <a:off x="9813035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60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3" cy="275627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 rot="21600000">
            <a:off x="2566416" y="719328"/>
            <a:ext cx="9078466" cy="21335"/>
            <a:chOff x="0" y="0"/>
            <a:chExt cx="9078466" cy="21335"/>
          </a:xfrm>
        </p:grpSpPr>
        <p:sp>
          <p:nvSpPr>
            <p:cNvPr id="166" name="path 16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68" name="path 16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70" name="rect 170"/>
          <p:cNvSpPr/>
          <p:nvPr/>
        </p:nvSpPr>
        <p:spPr>
          <a:xfrm>
            <a:off x="0" y="0"/>
            <a:ext cx="172212" cy="694944"/>
          </a:xfrm>
          <a:prstGeom prst="rect">
            <a:avLst/>
          </a:prstGeom>
          <a:solidFill>
            <a:srgbClr val="4950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72" name="rect 172"/>
          <p:cNvSpPr/>
          <p:nvPr/>
        </p:nvSpPr>
        <p:spPr>
          <a:xfrm>
            <a:off x="0" y="719328"/>
            <a:ext cx="170688" cy="31546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textbox 6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612" name="table 612"/>
          <p:cNvGraphicFramePr>
            <a:graphicFrameLocks noGrp="1"/>
          </p:cNvGraphicFramePr>
          <p:nvPr/>
        </p:nvGraphicFramePr>
        <p:xfrm>
          <a:off x="-162561" y="28482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box 174"/>
          <p:cNvSpPr/>
          <p:nvPr/>
        </p:nvSpPr>
        <p:spPr>
          <a:xfrm>
            <a:off x="793673" y="1108895"/>
            <a:ext cx="5294629" cy="29616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algn="l" rtl="0" eaLnBrk="0">
              <a:lnSpc>
                <a:spcPct val="87000"/>
              </a:lnSpc>
            </a:pPr>
            <a:r>
              <a:rPr sz="2000" kern="0" spc="1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堆叠层级 z-</a:t>
            </a:r>
            <a:r>
              <a:rPr sz="2000" kern="0" spc="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89000"/>
              </a:lnSpc>
              <a:spcBef>
                <a:spcPts val="455"/>
              </a:spcBef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默认效果</a:t>
            </a:r>
            <a:r>
              <a:rPr sz="1500" kern="0" spc="-11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：按照标签书写顺序</a:t>
            </a:r>
            <a:r>
              <a:rPr sz="1500" kern="0" spc="-20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6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后来者居上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  <a:spcBef>
                <a:spcPts val="455"/>
              </a:spcBef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作用：</a:t>
            </a:r>
            <a:r>
              <a:rPr sz="1500" kern="0" spc="-3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设置</a:t>
            </a:r>
            <a:r>
              <a:rPr sz="1500" kern="0" spc="8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元素的</a:t>
            </a:r>
            <a:r>
              <a:rPr sz="1500" kern="0" spc="8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层级顺序</a:t>
            </a:r>
            <a:r>
              <a:rPr sz="1500" kern="0" spc="-21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sz="1500" kern="0" spc="-29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70" dirty="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改变定位元素的显示顺序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2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87000"/>
              </a:lnSpc>
              <a:spcBef>
                <a:spcPts val="460"/>
              </a:spcBef>
            </a:pPr>
            <a:r>
              <a:rPr sz="1500" kern="0" spc="10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属性名：</a:t>
            </a:r>
            <a:r>
              <a:rPr sz="1500" kern="0" spc="-33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10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z-</a:t>
            </a:r>
            <a:r>
              <a:rPr sz="1500" kern="0" spc="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index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ts val="2215"/>
              </a:lnSpc>
              <a:spcBef>
                <a:spcPts val="5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属性值</a:t>
            </a:r>
            <a:r>
              <a:rPr sz="1500" kern="0" spc="-11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：整数</a:t>
            </a:r>
            <a:r>
              <a:rPr sz="1500" kern="0" spc="6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数字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（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默认值为0</a:t>
            </a:r>
            <a:r>
              <a:rPr sz="1500" kern="0" spc="-23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，取值越</a:t>
            </a:r>
            <a:r>
              <a:rPr sz="1500" kern="0" spc="5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</a:t>
            </a:r>
            <a:r>
              <a:rPr sz="1500" kern="0" spc="-21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，层级越</a:t>
            </a:r>
            <a:r>
              <a:rPr sz="1500" kern="0" spc="5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高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sz="15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76" name="picture 17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6930221" y="1672312"/>
            <a:ext cx="3616204" cy="3678106"/>
          </a:xfrm>
          <a:prstGeom prst="rect">
            <a:avLst/>
          </a:prstGeom>
        </p:spPr>
      </p:pic>
      <p:sp>
        <p:nvSpPr>
          <p:cNvPr id="178" name="rect 178"/>
          <p:cNvSpPr/>
          <p:nvPr/>
        </p:nvSpPr>
        <p:spPr>
          <a:xfrm>
            <a:off x="9813035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3" cy="275627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 rot="21600000">
            <a:off x="2566416" y="719328"/>
            <a:ext cx="9078466" cy="21335"/>
            <a:chOff x="0" y="0"/>
            <a:chExt cx="9078466" cy="21335"/>
          </a:xfrm>
        </p:grpSpPr>
        <p:sp>
          <p:nvSpPr>
            <p:cNvPr id="188" name="path 188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90" name="path 190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192" name="rect 192"/>
          <p:cNvSpPr/>
          <p:nvPr/>
        </p:nvSpPr>
        <p:spPr>
          <a:xfrm>
            <a:off x="0" y="0"/>
            <a:ext cx="172212" cy="694944"/>
          </a:xfrm>
          <a:prstGeom prst="rect">
            <a:avLst/>
          </a:prstGeom>
          <a:solidFill>
            <a:srgbClr val="4950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4" name="rect 194"/>
          <p:cNvSpPr/>
          <p:nvPr/>
        </p:nvSpPr>
        <p:spPr>
          <a:xfrm>
            <a:off x="0" y="719328"/>
            <a:ext cx="170688" cy="31546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textbox 6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612" name="table 612"/>
          <p:cNvGraphicFramePr>
            <a:graphicFrameLocks noGrp="1"/>
          </p:cNvGraphicFramePr>
          <p:nvPr/>
        </p:nvGraphicFramePr>
        <p:xfrm>
          <a:off x="-162561" y="28482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6" name="table 196"/>
          <p:cNvGraphicFramePr>
            <a:graphicFrameLocks noGrp="1"/>
          </p:cNvGraphicFramePr>
          <p:nvPr/>
        </p:nvGraphicFramePr>
        <p:xfrm>
          <a:off x="1605089" y="1652714"/>
          <a:ext cx="8932544" cy="2076450"/>
        </p:xfrm>
        <a:graphic>
          <a:graphicData uri="http://schemas.openxmlformats.org/drawingml/2006/table">
            <a:tbl>
              <a:tblPr/>
              <a:tblGrid>
                <a:gridCol w="1790064"/>
                <a:gridCol w="1096010"/>
                <a:gridCol w="1065530"/>
                <a:gridCol w="2340610"/>
                <a:gridCol w="2640330"/>
              </a:tblGrid>
              <a:tr h="4591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604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500" kern="0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定位模式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715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500" kern="0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属性值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9695" algn="l" rtl="0" eaLnBrk="0">
                        <a:lnSpc>
                          <a:spcPct val="88000"/>
                        </a:lnSpc>
                      </a:pPr>
                      <a:r>
                        <a:rPr sz="1500" kern="0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是否脱标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1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2235" algn="l" rtl="0" eaLnBrk="0">
                        <a:lnSpc>
                          <a:spcPct val="88000"/>
                        </a:lnSpc>
                      </a:pPr>
                      <a:r>
                        <a:rPr sz="1500" kern="0" spc="6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显示模式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6520" algn="l" rtl="0" eaLnBrk="0">
                        <a:lnSpc>
                          <a:spcPct val="88000"/>
                        </a:lnSpc>
                      </a:pPr>
                      <a:r>
                        <a:rPr sz="1500" kern="0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参照物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504D"/>
                    </a:solidFill>
                  </a:tcPr>
                </a:tc>
              </a:tr>
              <a:tr h="5784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223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相对定位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9855" algn="l" rtl="0" eaLnBrk="0">
                        <a:lnSpc>
                          <a:spcPct val="84000"/>
                        </a:lnSpc>
                      </a:pPr>
                      <a:r>
                        <a:rPr sz="1500" kern="0" spc="3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relative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1600" algn="l" rtl="0" eaLnBrk="0">
                        <a:lnSpc>
                          <a:spcPct val="82000"/>
                        </a:lnSpc>
                      </a:pPr>
                      <a:r>
                        <a:rPr sz="1500" kern="0" spc="-1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否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5885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1500" kern="0" spc="9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保持标签原有显示模式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2255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500" kern="0" spc="5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自己原来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位置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  <a:tr h="67373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5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2870" algn="l" rtl="0" eaLnBrk="0">
                        <a:lnSpc>
                          <a:spcPct val="88000"/>
                        </a:lnSpc>
                        <a:spcBef>
                          <a:spcPts val="0"/>
                        </a:spcBef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绝对定位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9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2235" algn="l" rtl="0" eaLnBrk="0">
                        <a:lnSpc>
                          <a:spcPct val="84000"/>
                        </a:lnSpc>
                      </a:pPr>
                      <a:r>
                        <a:rPr sz="1500" kern="0" spc="4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absolute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8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9695" algn="l" rtl="0" eaLnBrk="0">
                        <a:lnSpc>
                          <a:spcPct val="83000"/>
                        </a:lnSpc>
                      </a:pPr>
                      <a:r>
                        <a:rPr sz="1500" kern="0" spc="-1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是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5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5885" algn="l" rtl="0" eaLnBrk="0">
                        <a:lnSpc>
                          <a:spcPct val="87000"/>
                        </a:lnSpc>
                        <a:spcBef>
                          <a:spcPts val="5"/>
                        </a:spcBef>
                      </a:pPr>
                      <a:r>
                        <a:rPr sz="1500" kern="0" spc="8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行内块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特点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6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11125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1500" kern="0" spc="6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   已经定位</a:t>
                      </a:r>
                      <a:r>
                        <a:rPr sz="1500" kern="0" spc="6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的</a:t>
                      </a:r>
                      <a:r>
                        <a:rPr sz="1500" kern="0" spc="5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祖先</a:t>
                      </a:r>
                      <a:r>
                        <a:rPr sz="1500" kern="0" spc="5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元素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  <a:p>
                      <a:pPr marL="102235" algn="l" rtl="0" eaLnBrk="0">
                        <a:lnSpc>
                          <a:spcPct val="88000"/>
                        </a:lnSpc>
                        <a:spcBef>
                          <a:spcPts val="365"/>
                        </a:spcBef>
                      </a:pP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2.</a:t>
                      </a:r>
                      <a:r>
                        <a:rPr sz="1500" kern="0" spc="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 </a:t>
                      </a:r>
                      <a:r>
                        <a:rPr sz="1500" kern="0" spc="7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浏览器可视区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5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18745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1500" kern="0" spc="4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固定定位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4615" algn="l" rtl="0" eaLnBrk="0">
                        <a:lnSpc>
                          <a:spcPct val="86000"/>
                        </a:lnSpc>
                        <a:spcBef>
                          <a:spcPts val="5"/>
                        </a:spcBef>
                      </a:pPr>
                      <a:r>
                        <a:rPr sz="1500" kern="0" spc="4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fixed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9695" algn="l" rtl="0" eaLnBrk="0">
                        <a:lnSpc>
                          <a:spcPct val="83000"/>
                        </a:lnSpc>
                        <a:spcBef>
                          <a:spcPts val="5"/>
                        </a:spcBef>
                      </a:pPr>
                      <a:r>
                        <a:rPr sz="1500" kern="0" spc="-1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是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0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5885" algn="l" rtl="0" eaLnBrk="0">
                        <a:lnSpc>
                          <a:spcPct val="87000"/>
                        </a:lnSpc>
                      </a:pPr>
                      <a:r>
                        <a:rPr sz="1500" kern="0" spc="8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行内块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特点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8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7790" algn="l" rtl="0" eaLnBrk="0">
                        <a:lnSpc>
                          <a:spcPct val="88000"/>
                        </a:lnSpc>
                        <a:spcBef>
                          <a:spcPts val="5"/>
                        </a:spcBef>
                      </a:pPr>
                      <a:r>
                        <a:rPr sz="1500" kern="0" spc="80" dirty="0">
                          <a:solidFill>
                            <a:srgbClr val="AD2A26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浏览器</a:t>
                      </a:r>
                      <a:r>
                        <a:rPr sz="1500" kern="0" spc="80" dirty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窗口</a:t>
                      </a:r>
                      <a:endParaRPr sz="15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0" marR="0" marT="0" marB="0" vert="horz">
                    <a:lnL>
                      <a:noFill/>
                    </a:lnL>
                    <a:lnR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E9E9"/>
                    </a:solidFill>
                  </a:tcPr>
                </a:tc>
              </a:tr>
            </a:tbl>
          </a:graphicData>
        </a:graphic>
      </p:graphicFrame>
      <p:pic>
        <p:nvPicPr>
          <p:cNvPr id="198" name="picture 19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604397" y="4011676"/>
            <a:ext cx="7587602" cy="2012364"/>
          </a:xfrm>
          <a:prstGeom prst="rect">
            <a:avLst/>
          </a:prstGeom>
        </p:spPr>
      </p:pic>
      <p:pic>
        <p:nvPicPr>
          <p:cNvPr id="200" name="picture 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8495" y="4044695"/>
            <a:ext cx="4349495" cy="2444495"/>
          </a:xfrm>
          <a:prstGeom prst="rect">
            <a:avLst/>
          </a:prstGeom>
        </p:spPr>
      </p:pic>
      <p:sp>
        <p:nvSpPr>
          <p:cNvPr id="202" name="rect 202"/>
          <p:cNvSpPr/>
          <p:nvPr/>
        </p:nvSpPr>
        <p:spPr>
          <a:xfrm>
            <a:off x="9813035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582372"/>
            <a:ext cx="10052113" cy="275627"/>
          </a:xfrm>
          <a:prstGeom prst="rect">
            <a:avLst/>
          </a:prstGeom>
        </p:spPr>
      </p:pic>
      <p:sp>
        <p:nvSpPr>
          <p:cNvPr id="212" name="textbox 212"/>
          <p:cNvSpPr/>
          <p:nvPr/>
        </p:nvSpPr>
        <p:spPr>
          <a:xfrm>
            <a:off x="798534" y="1108131"/>
            <a:ext cx="1141094" cy="2946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8000"/>
              </a:lnSpc>
            </a:pPr>
            <a:r>
              <a:rPr sz="2000" kern="0" spc="-20" dirty="0">
                <a:solidFill>
                  <a:srgbClr val="AD2A26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定位-总结</a:t>
            </a:r>
            <a:endParaRPr sz="20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18" name="group 18"/>
          <p:cNvGrpSpPr/>
          <p:nvPr/>
        </p:nvGrpSpPr>
        <p:grpSpPr>
          <a:xfrm rot="21600000">
            <a:off x="2566416" y="719328"/>
            <a:ext cx="9078466" cy="21335"/>
            <a:chOff x="0" y="0"/>
            <a:chExt cx="9078466" cy="21335"/>
          </a:xfrm>
        </p:grpSpPr>
        <p:sp>
          <p:nvSpPr>
            <p:cNvPr id="214" name="path 21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16" name="path 21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218" name="rect 218"/>
          <p:cNvSpPr/>
          <p:nvPr/>
        </p:nvSpPr>
        <p:spPr>
          <a:xfrm>
            <a:off x="0" y="0"/>
            <a:ext cx="172212" cy="694944"/>
          </a:xfrm>
          <a:prstGeom prst="rect">
            <a:avLst/>
          </a:prstGeom>
          <a:solidFill>
            <a:srgbClr val="49504F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20" name="rect 220"/>
          <p:cNvSpPr/>
          <p:nvPr/>
        </p:nvSpPr>
        <p:spPr>
          <a:xfrm>
            <a:off x="0" y="719328"/>
            <a:ext cx="170688" cy="31546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textbox 6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612" name="table 612"/>
          <p:cNvGraphicFramePr>
            <a:graphicFrameLocks noGrp="1"/>
          </p:cNvGraphicFramePr>
          <p:nvPr/>
        </p:nvGraphicFramePr>
        <p:xfrm>
          <a:off x="-162561" y="28482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4" name="table 504"/>
          <p:cNvGraphicFramePr>
            <a:graphicFrameLocks noGrp="1"/>
          </p:cNvGraphicFramePr>
          <p:nvPr/>
        </p:nvGraphicFramePr>
        <p:xfrm>
          <a:off x="767359" y="2747314"/>
          <a:ext cx="4789805" cy="1816735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4789805"/>
              </a:tblGrid>
              <a:tr h="181673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11125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300" kern="0" spc="-3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span</a:t>
                      </a:r>
                      <a:r>
                        <a:rPr sz="1300" kern="0" spc="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8702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1400" i="1" kern="0" spc="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/*</a:t>
                      </a:r>
                      <a:r>
                        <a:rPr sz="1400" kern="0" spc="29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margin</a:t>
                      </a:r>
                      <a:r>
                        <a:rPr sz="1400" kern="0" spc="29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和</a:t>
                      </a:r>
                      <a:r>
                        <a:rPr sz="1400" kern="0" spc="-9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padding</a:t>
                      </a:r>
                      <a:r>
                        <a:rPr sz="1400" kern="0" spc="2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8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属性，无法改变垂直位置</a:t>
                      </a:r>
                      <a:r>
                        <a:rPr sz="1400" kern="0" spc="7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7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*/</a:t>
                      </a:r>
                      <a:endParaRPr sz="14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  <a:p>
                      <a:pPr marL="298450" algn="l" rtl="0" eaLnBrk="0">
                        <a:lnSpc>
                          <a:spcPts val="171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margin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1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50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87020" algn="l" rtl="0" eaLnBrk="0">
                        <a:lnSpc>
                          <a:spcPts val="1730"/>
                        </a:lnSpc>
                        <a:spcBef>
                          <a:spcPts val="1515"/>
                        </a:spcBef>
                      </a:pP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/*</a:t>
                      </a:r>
                      <a:r>
                        <a:rPr sz="1400" kern="0" spc="29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行高可以改变垂直位置</a:t>
                      </a:r>
                      <a:r>
                        <a:rPr sz="1400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*/</a:t>
                      </a:r>
                      <a:endParaRPr sz="14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  <a:p>
                      <a:pPr marL="305435" algn="l" rtl="0" eaLnBrk="0">
                        <a:lnSpc>
                          <a:spcPts val="171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line-height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100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506" name="textbox 506"/>
          <p:cNvSpPr/>
          <p:nvPr/>
        </p:nvSpPr>
        <p:spPr>
          <a:xfrm>
            <a:off x="794484" y="1109914"/>
            <a:ext cx="5953760" cy="12922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90000"/>
              </a:lnSpc>
            </a:pPr>
            <a:r>
              <a:rPr sz="2000" kern="0" spc="-8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行内元素 – 内外边</a:t>
            </a: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距问题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2540" algn="l" rtl="0" eaLnBrk="0">
              <a:lnSpc>
                <a:spcPct val="167000"/>
              </a:lnSpc>
              <a:spcBef>
                <a:spcPts val="5"/>
              </a:spcBef>
            </a:pPr>
            <a:r>
              <a:rPr sz="1500" kern="0" spc="1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场景</a:t>
            </a:r>
            <a:r>
              <a:rPr sz="1500" kern="0" spc="-1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1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</a:t>
            </a:r>
            <a:r>
              <a:rPr sz="1500" kern="0" spc="11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行内</a:t>
            </a:r>
            <a:r>
              <a:rPr sz="1500" kern="0" spc="1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元素添加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margin</a:t>
            </a:r>
            <a:r>
              <a:rPr sz="1500" kern="0" spc="11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和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padding</a:t>
            </a:r>
            <a:r>
              <a:rPr sz="1500" kern="0" spc="-2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1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，无法改变元素</a:t>
            </a:r>
            <a:r>
              <a:rPr sz="1500" kern="0" spc="11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垂直</a:t>
            </a:r>
            <a:r>
              <a:rPr sz="1500" kern="0" spc="1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位置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解决方法</a:t>
            </a:r>
            <a:r>
              <a:rPr sz="1500" kern="0" spc="-1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：给行内元素添加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line</a:t>
            </a:r>
            <a:r>
              <a:rPr sz="1500" kern="0" spc="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-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height</a:t>
            </a:r>
            <a:r>
              <a:rPr sz="1500" kern="0" spc="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可以改变垂直位置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508" name="rect 50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10" name="textbox 510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12" name="picture 5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514" name="textbox 514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54" name="group 54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518" name="path 518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20" name="path 520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22" name="picture 5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2" name="table 612"/>
          <p:cNvGraphicFramePr>
            <a:graphicFrameLocks noGrp="1"/>
          </p:cNvGraphicFramePr>
          <p:nvPr/>
        </p:nvGraphicFramePr>
        <p:xfrm>
          <a:off x="-1" y="27847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14" name="rect 614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16" name="textbox 6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18" name="picture 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pSp>
        <p:nvGrpSpPr>
          <p:cNvPr id="62" name="group 62"/>
          <p:cNvGrpSpPr/>
          <p:nvPr/>
        </p:nvGrpSpPr>
        <p:grpSpPr>
          <a:xfrm rot="21600000">
            <a:off x="3596640" y="2337816"/>
            <a:ext cx="1411223" cy="1319783"/>
            <a:chOff x="0" y="0"/>
            <a:chExt cx="1411223" cy="1319783"/>
          </a:xfrm>
        </p:grpSpPr>
        <p:grpSp>
          <p:nvGrpSpPr>
            <p:cNvPr id="64" name="group 64"/>
            <p:cNvGrpSpPr/>
            <p:nvPr/>
          </p:nvGrpSpPr>
          <p:grpSpPr>
            <a:xfrm rot="21600000">
              <a:off x="0" y="0"/>
              <a:ext cx="1411223" cy="1319783"/>
              <a:chOff x="0" y="0"/>
              <a:chExt cx="1411223" cy="1319783"/>
            </a:xfrm>
          </p:grpSpPr>
          <p:sp>
            <p:nvSpPr>
              <p:cNvPr id="620" name="path 620"/>
              <p:cNvSpPr/>
              <p:nvPr/>
            </p:nvSpPr>
            <p:spPr>
              <a:xfrm>
                <a:off x="274319" y="0"/>
                <a:ext cx="1136903" cy="1319783"/>
              </a:xfrm>
              <a:custGeom>
                <a:avLst/>
                <a:gdLst/>
                <a:ahLst/>
                <a:cxnLst/>
                <a:rect l="0" t="0" r="0" b="0"/>
                <a:pathLst>
                  <a:path w="1790" h="2078">
                    <a:moveTo>
                      <a:pt x="895" y="0"/>
                    </a:moveTo>
                    <a:lnTo>
                      <a:pt x="1790" y="448"/>
                    </a:lnTo>
                    <a:lnTo>
                      <a:pt x="1790" y="1629"/>
                    </a:lnTo>
                    <a:lnTo>
                      <a:pt x="895" y="2078"/>
                    </a:lnTo>
                    <a:lnTo>
                      <a:pt x="0" y="1629"/>
                    </a:lnTo>
                    <a:lnTo>
                      <a:pt x="0" y="448"/>
                    </a:lnTo>
                    <a:lnTo>
                      <a:pt x="895" y="0"/>
                    </a:lnTo>
                  </a:path>
                </a:pathLst>
              </a:custGeom>
              <a:solidFill>
                <a:srgbClr val="AD2B26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2" name="path 622"/>
              <p:cNvSpPr/>
              <p:nvPr/>
            </p:nvSpPr>
            <p:spPr>
              <a:xfrm>
                <a:off x="0" y="890015"/>
                <a:ext cx="370331" cy="429767"/>
              </a:xfrm>
              <a:custGeom>
                <a:avLst/>
                <a:gdLst/>
                <a:ahLst/>
                <a:cxnLst/>
                <a:rect l="0" t="0" r="0" b="0"/>
                <a:pathLst>
                  <a:path w="583" h="676">
                    <a:moveTo>
                      <a:pt x="290" y="0"/>
                    </a:moveTo>
                    <a:lnTo>
                      <a:pt x="583" y="146"/>
                    </a:lnTo>
                    <a:lnTo>
                      <a:pt x="583" y="530"/>
                    </a:lnTo>
                    <a:lnTo>
                      <a:pt x="290" y="676"/>
                    </a:lnTo>
                    <a:lnTo>
                      <a:pt x="0" y="530"/>
                    </a:lnTo>
                    <a:lnTo>
                      <a:pt x="0" y="146"/>
                    </a:lnTo>
                    <a:lnTo>
                      <a:pt x="290" y="0"/>
                    </a:lnTo>
                  </a:path>
                </a:pathLst>
              </a:custGeom>
              <a:solidFill>
                <a:srgbClr val="D9D9D9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24" name="textbox 624"/>
            <p:cNvSpPr/>
            <p:nvPr/>
          </p:nvSpPr>
          <p:spPr>
            <a:xfrm>
              <a:off x="-12700" y="-12700"/>
              <a:ext cx="1437005" cy="14573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8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756285" algn="l" rtl="0" eaLnBrk="0">
                <a:lnSpc>
                  <a:spcPct val="78000"/>
                </a:lnSpc>
              </a:pPr>
              <a:r>
                <a:rPr lang="en-US" sz="3900" b="1" kern="0" spc="-30" dirty="0">
                  <a:solidFill>
                    <a:srgbClr val="FFFFFF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4</a:t>
              </a:r>
              <a:endParaRPr sz="3900" dirty="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endParaRPr>
            </a:p>
          </p:txBody>
        </p:sp>
      </p:grpSp>
      <p:sp>
        <p:nvSpPr>
          <p:cNvPr id="628" name="textbox 628"/>
          <p:cNvSpPr/>
          <p:nvPr/>
        </p:nvSpPr>
        <p:spPr>
          <a:xfrm>
            <a:off x="5331899" y="2833129"/>
            <a:ext cx="1631315" cy="4883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3200" kern="0" spc="-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综合</a:t>
            </a:r>
            <a:r>
              <a:rPr lang="zh-CN" sz="3200" kern="0" spc="-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作业</a:t>
            </a:r>
            <a:endParaRPr lang="zh-CN" sz="3200" kern="0" spc="-50" dirty="0">
              <a:solidFill>
                <a:srgbClr val="262626">
                  <a:alpha val="100000"/>
                </a:srgbClr>
              </a:solidFill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66" name="group 66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630" name="path 63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32" name="path 63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34" name="picture 6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picture 6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204460" y="2321052"/>
            <a:ext cx="6205728" cy="2215896"/>
          </a:xfrm>
          <a:prstGeom prst="rect">
            <a:avLst/>
          </a:prstGeom>
        </p:spPr>
      </p:pic>
      <p:sp>
        <p:nvSpPr>
          <p:cNvPr id="638" name="textbox 638"/>
          <p:cNvSpPr/>
          <p:nvPr/>
        </p:nvSpPr>
        <p:spPr>
          <a:xfrm>
            <a:off x="2283460" y="1210310"/>
            <a:ext cx="2794000" cy="20980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综合</a:t>
            </a:r>
            <a:r>
              <a:rPr lang="zh-CN"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作业</a:t>
            </a: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一 – 产品卡片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8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algn="l" rtl="0" eaLnBrk="0">
              <a:lnSpc>
                <a:spcPct val="94000"/>
              </a:lnSpc>
              <a:spcBef>
                <a:spcPts val="460"/>
              </a:spcBef>
            </a:pPr>
            <a:r>
              <a:rPr sz="1500" kern="0" spc="-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 书写顺序：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23495" algn="l" rtl="0" eaLnBrk="0">
              <a:lnSpc>
                <a:spcPct val="93000"/>
              </a:lnSpc>
              <a:spcBef>
                <a:spcPts val="1580"/>
              </a:spcBef>
            </a:pP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1.</a:t>
            </a:r>
            <a:r>
              <a:rPr sz="1500" kern="0" spc="1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盒子模型属性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4605" algn="l" rtl="0" eaLnBrk="0">
              <a:lnSpc>
                <a:spcPct val="93000"/>
              </a:lnSpc>
              <a:spcBef>
                <a:spcPts val="1580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2.</a:t>
            </a:r>
            <a:r>
              <a:rPr sz="1500" kern="0" spc="1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文字样式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0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95000"/>
              </a:lnSpc>
            </a:pPr>
            <a:r>
              <a:rPr sz="15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3.</a:t>
            </a:r>
            <a:r>
              <a:rPr sz="1500" kern="0" spc="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圆角</a:t>
            </a:r>
            <a:r>
              <a:rPr sz="1500" kern="0" spc="-2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、</a:t>
            </a:r>
            <a:r>
              <a:rPr sz="1500" kern="0" spc="-2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阴影等修饰属性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640" name="rect 64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42" name="textbox 642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44" name="picture 6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646" name="textbox 646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aphicFrame>
        <p:nvGraphicFramePr>
          <p:cNvPr id="650" name="table 650"/>
          <p:cNvGraphicFramePr>
            <a:graphicFrameLocks noGrp="1"/>
          </p:cNvGraphicFramePr>
          <p:nvPr/>
        </p:nvGraphicFramePr>
        <p:xfrm>
          <a:off x="806196" y="1124712"/>
          <a:ext cx="1201420" cy="459740"/>
        </p:xfrm>
        <a:graphic>
          <a:graphicData uri="http://schemas.openxmlformats.org/drawingml/2006/table">
            <a:tbl>
              <a:tblPr/>
              <a:tblGrid>
                <a:gridCol w="194310"/>
                <a:gridCol w="1007110"/>
              </a:tblGrid>
              <a:tr h="4597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950" algn="l" rtl="0" eaLnBrk="0">
                        <a:lnSpc>
                          <a:spcPct val="95000"/>
                        </a:lnSpc>
                      </a:pPr>
                      <a:r>
                        <a:rPr lang="zh-CN" sz="2000" dirty="0"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作业</a:t>
                      </a:r>
                      <a:endParaRPr lang="zh-CN" sz="20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68" name="group 6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652" name="path 652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54" name="path 654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56" name="path 656"/>
          <p:cNvSpPr/>
          <p:nvPr/>
        </p:nvSpPr>
        <p:spPr>
          <a:xfrm>
            <a:off x="806196" y="1124712"/>
            <a:ext cx="397764" cy="460247"/>
          </a:xfrm>
          <a:custGeom>
            <a:avLst/>
            <a:gdLst/>
            <a:ahLst/>
            <a:cxnLst/>
            <a:rect l="0" t="0" r="0" b="0"/>
            <a:pathLst>
              <a:path w="626" h="724">
                <a:moveTo>
                  <a:pt x="314" y="0"/>
                </a:moveTo>
                <a:lnTo>
                  <a:pt x="626" y="155"/>
                </a:lnTo>
                <a:lnTo>
                  <a:pt x="626" y="568"/>
                </a:lnTo>
                <a:lnTo>
                  <a:pt x="314" y="724"/>
                </a:lnTo>
                <a:lnTo>
                  <a:pt x="0" y="568"/>
                </a:lnTo>
                <a:lnTo>
                  <a:pt x="0" y="155"/>
                </a:lnTo>
                <a:lnTo>
                  <a:pt x="314" y="0"/>
                </a:lnTo>
              </a:path>
            </a:pathLst>
          </a:custGeom>
          <a:solidFill>
            <a:srgbClr val="AD2B26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58" name="picture 6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  <p:pic>
        <p:nvPicPr>
          <p:cNvPr id="660" name="picture 6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84377" y="1231709"/>
            <a:ext cx="232155" cy="2321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2" name="picture 6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91768" y="2328671"/>
            <a:ext cx="4285488" cy="2514600"/>
          </a:xfrm>
          <a:prstGeom prst="rect">
            <a:avLst/>
          </a:prstGeom>
        </p:spPr>
      </p:pic>
      <p:grpSp>
        <p:nvGrpSpPr>
          <p:cNvPr id="70" name="group 70"/>
          <p:cNvGrpSpPr/>
          <p:nvPr/>
        </p:nvGrpSpPr>
        <p:grpSpPr>
          <a:xfrm rot="21600000">
            <a:off x="6428232" y="2628900"/>
            <a:ext cx="3422903" cy="1781556"/>
            <a:chOff x="0" y="0"/>
            <a:chExt cx="3422903" cy="1781556"/>
          </a:xfrm>
        </p:grpSpPr>
        <p:sp>
          <p:nvSpPr>
            <p:cNvPr id="664" name="path 664"/>
            <p:cNvSpPr/>
            <p:nvPr/>
          </p:nvSpPr>
          <p:spPr>
            <a:xfrm>
              <a:off x="0" y="0"/>
              <a:ext cx="3422903" cy="358140"/>
            </a:xfrm>
            <a:custGeom>
              <a:avLst/>
              <a:gdLst/>
              <a:ahLst/>
              <a:cxnLst/>
              <a:rect l="0" t="0" r="0" b="0"/>
              <a:pathLst>
                <a:path w="5390" h="564">
                  <a:moveTo>
                    <a:pt x="0" y="0"/>
                  </a:moveTo>
                  <a:lnTo>
                    <a:pt x="5390" y="0"/>
                  </a:lnTo>
                  <a:lnTo>
                    <a:pt x="5390" y="564"/>
                  </a:lnTo>
                  <a:lnTo>
                    <a:pt x="0" y="5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D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66" name="path 666"/>
            <p:cNvSpPr/>
            <p:nvPr/>
          </p:nvSpPr>
          <p:spPr>
            <a:xfrm>
              <a:off x="0" y="399288"/>
              <a:ext cx="3422903" cy="1382268"/>
            </a:xfrm>
            <a:custGeom>
              <a:avLst/>
              <a:gdLst/>
              <a:ahLst/>
              <a:cxnLst/>
              <a:rect l="0" t="0" r="0" b="0"/>
              <a:pathLst>
                <a:path w="5390" h="2176">
                  <a:moveTo>
                    <a:pt x="0" y="0"/>
                  </a:moveTo>
                  <a:lnTo>
                    <a:pt x="5390" y="0"/>
                  </a:lnTo>
                  <a:lnTo>
                    <a:pt x="5390" y="2176"/>
                  </a:lnTo>
                  <a:lnTo>
                    <a:pt x="0" y="217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BBB59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668" name="table 668"/>
          <p:cNvGraphicFramePr>
            <a:graphicFrameLocks noGrp="1"/>
          </p:cNvGraphicFramePr>
          <p:nvPr/>
        </p:nvGraphicFramePr>
        <p:xfrm>
          <a:off x="6380568" y="2574670"/>
          <a:ext cx="3515994" cy="1881504"/>
        </p:xfrm>
        <a:graphic>
          <a:graphicData uri="http://schemas.openxmlformats.org/drawingml/2006/table">
            <a:tbl>
              <a:tblPr/>
              <a:tblGrid>
                <a:gridCol w="3515994"/>
              </a:tblGrid>
              <a:tr h="18815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9000"/>
                        </a:lnSpc>
                      </a:pPr>
                      <a:endParaRPr sz="7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534160" algn="l" rtl="0" eaLnBrk="0">
                        <a:lnSpc>
                          <a:spcPts val="2065"/>
                        </a:lnSpc>
                      </a:pPr>
                      <a:r>
                        <a:rPr sz="1700" kern="0" spc="7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标题</a:t>
                      </a:r>
                      <a:endParaRPr sz="17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  <a:p>
                      <a:pPr algn="l" rtl="0" eaLnBrk="0">
                        <a:lnSpc>
                          <a:spcPct val="12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24610" algn="l" rtl="0" eaLnBrk="0">
                        <a:lnSpc>
                          <a:spcPts val="2065"/>
                        </a:lnSpc>
                        <a:spcBef>
                          <a:spcPts val="0"/>
                        </a:spcBef>
                      </a:pPr>
                      <a:r>
                        <a:rPr sz="1700" kern="0" spc="50" dirty="0">
                          <a:solidFill>
                            <a:srgbClr val="FFFFFF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内容列表</a:t>
                      </a:r>
                      <a:endParaRPr sz="17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BACC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70" name="rect 67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72" name="textbox 672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74" name="picture 6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676" name="textbox 676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80" name="textbox 680"/>
          <p:cNvSpPr/>
          <p:nvPr/>
        </p:nvSpPr>
        <p:spPr>
          <a:xfrm>
            <a:off x="2283460" y="1210310"/>
            <a:ext cx="2978785" cy="301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综合</a:t>
            </a:r>
            <a:r>
              <a:rPr lang="zh-CN"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作业</a:t>
            </a: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二 – 新闻列表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682" name="table 682"/>
          <p:cNvGraphicFramePr>
            <a:graphicFrameLocks noGrp="1"/>
          </p:cNvGraphicFramePr>
          <p:nvPr/>
        </p:nvGraphicFramePr>
        <p:xfrm>
          <a:off x="806196" y="1124712"/>
          <a:ext cx="1201420" cy="459740"/>
        </p:xfrm>
        <a:graphic>
          <a:graphicData uri="http://schemas.openxmlformats.org/drawingml/2006/table">
            <a:tbl>
              <a:tblPr/>
              <a:tblGrid>
                <a:gridCol w="194310"/>
                <a:gridCol w="1007110"/>
              </a:tblGrid>
              <a:tr h="4597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950" algn="l" rtl="0" eaLnBrk="0">
                        <a:lnSpc>
                          <a:spcPct val="95000"/>
                        </a:lnSpc>
                      </a:pPr>
                      <a:r>
                        <a:rPr lang="zh-CN" sz="2000" dirty="0"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作业</a:t>
                      </a:r>
                      <a:endParaRPr lang="zh-CN" sz="20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D2B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72" name="group 72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684" name="path 68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86" name="path 68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sp>
        <p:nvSpPr>
          <p:cNvPr id="688" name="path 688"/>
          <p:cNvSpPr/>
          <p:nvPr/>
        </p:nvSpPr>
        <p:spPr>
          <a:xfrm>
            <a:off x="806196" y="1124712"/>
            <a:ext cx="397764" cy="460247"/>
          </a:xfrm>
          <a:custGeom>
            <a:avLst/>
            <a:gdLst/>
            <a:ahLst/>
            <a:cxnLst/>
            <a:rect l="0" t="0" r="0" b="0"/>
            <a:pathLst>
              <a:path w="626" h="724">
                <a:moveTo>
                  <a:pt x="314" y="0"/>
                </a:moveTo>
                <a:lnTo>
                  <a:pt x="626" y="155"/>
                </a:lnTo>
                <a:lnTo>
                  <a:pt x="626" y="568"/>
                </a:lnTo>
                <a:lnTo>
                  <a:pt x="314" y="724"/>
                </a:lnTo>
                <a:lnTo>
                  <a:pt x="0" y="568"/>
                </a:lnTo>
                <a:lnTo>
                  <a:pt x="0" y="155"/>
                </a:lnTo>
                <a:lnTo>
                  <a:pt x="314" y="0"/>
                </a:lnTo>
              </a:path>
            </a:pathLst>
          </a:custGeom>
          <a:solidFill>
            <a:srgbClr val="AD2B26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690" name="picture 6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  <p:pic>
        <p:nvPicPr>
          <p:cNvPr id="692" name="picture 6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884377" y="1231709"/>
            <a:ext cx="232155" cy="2321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18915" y="2607945"/>
            <a:ext cx="4900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gradFill>
                  <a:gsLst>
                    <a:gs pos="0">
                      <a:schemeClr val="accent5">
                        <a:lumMod val="50000"/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</a:t>
            </a:r>
            <a:r>
              <a:rPr lang="zh-CN" altLang="en-US" sz="6000">
                <a:gradFill>
                  <a:gsLst>
                    <a:gs pos="0">
                      <a:schemeClr val="accent5">
                        <a:lumMod val="50000"/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谢谢观看</a:t>
            </a:r>
            <a:endParaRPr lang="zh-CN" altLang="en-US" sz="6000">
              <a:gradFill>
                <a:gsLst>
                  <a:gs pos="0">
                    <a:schemeClr val="accent5">
                      <a:lumMod val="50000"/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4" name="picture 5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0476" y="1654828"/>
            <a:ext cx="11431524" cy="3628879"/>
          </a:xfrm>
          <a:prstGeom prst="rect">
            <a:avLst/>
          </a:prstGeom>
        </p:spPr>
      </p:pic>
      <p:sp>
        <p:nvSpPr>
          <p:cNvPr id="526" name="rect 526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28" name="textbox 528"/>
          <p:cNvSpPr/>
          <p:nvPr/>
        </p:nvSpPr>
        <p:spPr>
          <a:xfrm>
            <a:off x="-12700" y="5473381"/>
            <a:ext cx="12217400" cy="14103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18515" algn="l" rtl="0" eaLnBrk="0">
              <a:lnSpc>
                <a:spcPct val="93000"/>
              </a:lnSpc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技巧</a:t>
            </a:r>
            <a:r>
              <a:rPr sz="1500" kern="0" spc="-1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：从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左上角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开始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顺时针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赋值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，当前角没有数值则与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对角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取值相同。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30" name="picture 5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532" name="textbox 532"/>
          <p:cNvSpPr/>
          <p:nvPr/>
        </p:nvSpPr>
        <p:spPr>
          <a:xfrm>
            <a:off x="793673" y="1747403"/>
            <a:ext cx="3039745" cy="14859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作用：</a:t>
            </a:r>
            <a:r>
              <a:rPr sz="1500" kern="0" spc="-40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设置元素的外边框为圆角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3970" algn="l" rtl="0" eaLnBrk="0">
              <a:lnSpc>
                <a:spcPct val="93000"/>
              </a:lnSpc>
              <a:spcBef>
                <a:spcPts val="1575"/>
              </a:spcBef>
            </a:pPr>
            <a:r>
              <a:rPr sz="1500" kern="0" spc="20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属性名：</a:t>
            </a:r>
            <a:r>
              <a:rPr sz="1500" kern="0" spc="-3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border</a:t>
            </a:r>
            <a:r>
              <a:rPr sz="1500" kern="0" spc="20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-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radius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3970" algn="l" rtl="0" eaLnBrk="0">
              <a:lnSpc>
                <a:spcPct val="94000"/>
              </a:lnSpc>
              <a:spcBef>
                <a:spcPts val="1585"/>
              </a:spcBef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属性值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：数字+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px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/</a:t>
            </a:r>
            <a:r>
              <a:rPr sz="1500" kern="0" spc="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百分比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提示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：属性值是圆角半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径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534" name="textbox 534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538" name="textbox 538"/>
          <p:cNvSpPr/>
          <p:nvPr/>
        </p:nvSpPr>
        <p:spPr>
          <a:xfrm>
            <a:off x="798025" y="1106603"/>
            <a:ext cx="1794510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14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</a:t>
            </a:r>
            <a:r>
              <a:rPr sz="2000" kern="0" spc="5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2000" kern="0" spc="-14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圆角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56" name="group 56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540" name="path 54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42" name="path 54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44" name="picture 5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6" name="table 546"/>
          <p:cNvGraphicFramePr>
            <a:graphicFrameLocks noGrp="1"/>
          </p:cNvGraphicFramePr>
          <p:nvPr/>
        </p:nvGraphicFramePr>
        <p:xfrm>
          <a:off x="4255617" y="2556599"/>
          <a:ext cx="3985895" cy="1601470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985895"/>
              </a:tblGrid>
              <a:tr h="1601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9855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300" kern="0" spc="-4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img</a:t>
                      </a:r>
                      <a:r>
                        <a:rPr sz="1300" kern="0" spc="12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4005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width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16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height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  <a:spcBef>
                          <a:spcPts val="1515"/>
                        </a:spcBef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border-radius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100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ct val="100000"/>
                        </a:lnSpc>
                      </a:pPr>
                      <a:r>
                        <a:rPr sz="1400" kern="0" spc="-7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border-radius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400" kern="0" spc="-7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50</a:t>
                      </a:r>
                      <a:r>
                        <a:rPr sz="1400" kern="0" spc="-7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%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8" name="table 548"/>
          <p:cNvGraphicFramePr>
            <a:graphicFrameLocks noGrp="1"/>
          </p:cNvGraphicFramePr>
          <p:nvPr/>
        </p:nvGraphicFramePr>
        <p:xfrm>
          <a:off x="4255617" y="5127333"/>
          <a:ext cx="3985895" cy="1601470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985895"/>
              </a:tblGrid>
              <a:tr h="1601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height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80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background-color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orange;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  <a:spcBef>
                          <a:spcPts val="1515"/>
                        </a:spcBef>
                      </a:pP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border-radius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400" kern="0" spc="-8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40</a:t>
                      </a: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550" name="textbox 550"/>
          <p:cNvSpPr/>
          <p:nvPr/>
        </p:nvSpPr>
        <p:spPr>
          <a:xfrm>
            <a:off x="798025" y="1106489"/>
            <a:ext cx="4737735" cy="12693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14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</a:t>
            </a:r>
            <a:r>
              <a:rPr sz="2000" kern="0" spc="5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2000" kern="0" spc="-14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圆角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9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ts val="1860"/>
              </a:lnSpc>
              <a:spcBef>
                <a:spcPts val="460"/>
              </a:spcBef>
              <a:tabLst>
                <a:tab pos="132080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常见应用</a:t>
            </a:r>
            <a:r>
              <a:rPr sz="1500" kern="0" spc="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–</a:t>
            </a:r>
            <a:r>
              <a:rPr sz="1500" kern="0" spc="4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正圆形状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8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9730" algn="l" rtl="0" eaLnBrk="0">
              <a:lnSpc>
                <a:spcPts val="1745"/>
              </a:lnSpc>
              <a:tabLst>
                <a:tab pos="497840" algn="l"/>
              </a:tabLst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400" kern="0" spc="14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400" kern="0" spc="-5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给</a:t>
            </a:r>
            <a:r>
              <a:rPr sz="1400" kern="0" spc="-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正方形</a:t>
            </a:r>
            <a:r>
              <a:rPr sz="1400" kern="0" spc="-5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盒子设置圆角属性</a:t>
            </a:r>
            <a:r>
              <a:rPr sz="1400" kern="0" spc="-6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值为</a:t>
            </a:r>
            <a:r>
              <a:rPr sz="1400" kern="0" spc="37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宽高的一半</a:t>
            </a:r>
            <a:r>
              <a:rPr sz="1400" kern="0" spc="2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6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/</a:t>
            </a:r>
            <a:r>
              <a:rPr sz="1400" kern="0" spc="32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50%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552" name="picture 5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77991" y="2141069"/>
            <a:ext cx="118123" cy="197706"/>
          </a:xfrm>
          <a:prstGeom prst="rect">
            <a:avLst/>
          </a:prstGeom>
        </p:spPr>
      </p:pic>
      <p:pic>
        <p:nvPicPr>
          <p:cNvPr id="554" name="picture 5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16777" y="1774661"/>
            <a:ext cx="113920" cy="190670"/>
          </a:xfrm>
          <a:prstGeom prst="rect">
            <a:avLst/>
          </a:prstGeom>
        </p:spPr>
      </p:pic>
      <p:sp>
        <p:nvSpPr>
          <p:cNvPr id="556" name="rect 556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58" name="textbox 558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60" name="picture 5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562" name="picture 5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515596" y="2549211"/>
            <a:ext cx="1691772" cy="1691772"/>
          </a:xfrm>
          <a:prstGeom prst="rect">
            <a:avLst/>
          </a:prstGeom>
        </p:spPr>
      </p:pic>
      <p:sp>
        <p:nvSpPr>
          <p:cNvPr id="564" name="textbox 564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66" name="picture 5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218261" y="5381026"/>
            <a:ext cx="2286455" cy="1023421"/>
          </a:xfrm>
          <a:prstGeom prst="rect">
            <a:avLst/>
          </a:prstGeom>
        </p:spPr>
      </p:pic>
      <p:sp>
        <p:nvSpPr>
          <p:cNvPr id="570" name="textbox 570"/>
          <p:cNvSpPr/>
          <p:nvPr/>
        </p:nvSpPr>
        <p:spPr>
          <a:xfrm>
            <a:off x="1165291" y="4717899"/>
            <a:ext cx="4192905" cy="2476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745"/>
              </a:lnSpc>
              <a:tabLst>
                <a:tab pos="130810" algn="l"/>
              </a:tabLst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400" kern="0" spc="17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给</a:t>
            </a:r>
            <a:r>
              <a:rPr sz="1400" kern="0" spc="-1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长方形</a:t>
            </a:r>
            <a:r>
              <a:rPr sz="1400" kern="0" spc="-1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盒子设置圆角属性值为</a:t>
            </a:r>
            <a:r>
              <a:rPr sz="1400" kern="0" spc="30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1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盒子高度的一半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572" name="picture 5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177991" y="4730599"/>
            <a:ext cx="118123" cy="197705"/>
          </a:xfrm>
          <a:prstGeom prst="rect">
            <a:avLst/>
          </a:prstGeom>
        </p:spPr>
      </p:pic>
      <p:sp>
        <p:nvSpPr>
          <p:cNvPr id="574" name="textbox 574"/>
          <p:cNvSpPr/>
          <p:nvPr/>
        </p:nvSpPr>
        <p:spPr>
          <a:xfrm>
            <a:off x="804077" y="4332020"/>
            <a:ext cx="2402840" cy="2616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860"/>
              </a:lnSpc>
              <a:tabLst>
                <a:tab pos="126365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常见应用</a:t>
            </a:r>
            <a:r>
              <a:rPr sz="1500" kern="0" spc="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–</a:t>
            </a:r>
            <a:r>
              <a:rPr sz="1500" kern="0" spc="3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胶囊形状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576" name="picture 5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816777" y="4364191"/>
            <a:ext cx="113920" cy="190670"/>
          </a:xfrm>
          <a:prstGeom prst="rect">
            <a:avLst/>
          </a:prstGeom>
        </p:spPr>
      </p:pic>
      <p:sp>
        <p:nvSpPr>
          <p:cNvPr id="578" name="textbox 578"/>
          <p:cNvSpPr/>
          <p:nvPr/>
        </p:nvSpPr>
        <p:spPr>
          <a:xfrm>
            <a:off x="4347624" y="5150770"/>
            <a:ext cx="505460" cy="259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1845"/>
              </a:lnSpc>
            </a:pPr>
            <a:r>
              <a:rPr sz="1300" kern="0" spc="-70" dirty="0">
                <a:solidFill>
                  <a:srgbClr val="268BD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div</a:t>
            </a:r>
            <a:r>
              <a:rPr sz="1300" kern="0" spc="100" dirty="0">
                <a:solidFill>
                  <a:srgbClr val="268BD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7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{</a:t>
            </a:r>
            <a:endParaRPr sz="1300" dirty="0">
              <a:latin typeface="Menlo" panose="020B0609030804020204"/>
              <a:ea typeface="Menlo" panose="020B0609030804020204"/>
              <a:cs typeface="Menlo" panose="020B0609030804020204"/>
            </a:endParaRPr>
          </a:p>
        </p:txBody>
      </p:sp>
      <p:sp>
        <p:nvSpPr>
          <p:cNvPr id="580" name="textbox 580"/>
          <p:cNvSpPr/>
          <p:nvPr/>
        </p:nvSpPr>
        <p:spPr>
          <a:xfrm>
            <a:off x="4536959" y="5364130"/>
            <a:ext cx="1294130" cy="2597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845"/>
              </a:lnSpc>
            </a:pPr>
            <a:r>
              <a:rPr sz="1300" kern="0" spc="-3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width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:</a:t>
            </a:r>
            <a:r>
              <a:rPr sz="1300" kern="0" spc="16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30" dirty="0">
                <a:solidFill>
                  <a:srgbClr val="D3368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200</a:t>
            </a:r>
            <a:r>
              <a:rPr sz="1300" kern="0" spc="-3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px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;</a:t>
            </a:r>
            <a:endParaRPr sz="1300" dirty="0">
              <a:latin typeface="Menlo" panose="020B0609030804020204"/>
              <a:ea typeface="Menlo" panose="020B0609030804020204"/>
              <a:cs typeface="Menlo" panose="020B0609030804020204"/>
            </a:endParaRPr>
          </a:p>
        </p:txBody>
      </p:sp>
      <p:grpSp>
        <p:nvGrpSpPr>
          <p:cNvPr id="58" name="group 5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582" name="path 582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84" name="path 584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86" name="picture 58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textbox 588"/>
          <p:cNvSpPr/>
          <p:nvPr/>
        </p:nvSpPr>
        <p:spPr>
          <a:xfrm>
            <a:off x="793673" y="1750442"/>
            <a:ext cx="6558915" cy="23044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3000"/>
              </a:lnSpc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</a:t>
            </a:r>
            <a:r>
              <a:rPr sz="1500" kern="0" spc="-1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：给元素设置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阴影</a:t>
            </a:r>
            <a:r>
              <a:rPr sz="1500" kern="0" spc="6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效果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3970" algn="l" rtl="0" eaLnBrk="0">
              <a:lnSpc>
                <a:spcPts val="3230"/>
              </a:lnSpc>
            </a:pPr>
            <a:r>
              <a:rPr sz="1500" kern="0" spc="19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属性名：</a:t>
            </a:r>
            <a:r>
              <a:rPr sz="1500" kern="0" spc="-32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box</a:t>
            </a:r>
            <a:r>
              <a:rPr sz="1500" kern="0" spc="1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-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shadow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1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95000"/>
              </a:lnSpc>
              <a:spcBef>
                <a:spcPts val="460"/>
              </a:spcBef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属性值：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500" kern="0" spc="27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轴偏移量</a:t>
            </a:r>
            <a:r>
              <a:rPr sz="1500" kern="0" spc="1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r>
              <a:rPr sz="1500" kern="0" spc="18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轴偏移量</a:t>
            </a:r>
            <a:r>
              <a:rPr sz="1500" kern="0" spc="1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模糊半径</a:t>
            </a:r>
            <a:r>
              <a:rPr sz="1500" kern="0" spc="1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扩散半径</a:t>
            </a:r>
            <a:r>
              <a:rPr sz="1500" kern="0" spc="1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</a:t>
            </a: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颜色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内外阴</a:t>
            </a:r>
            <a:r>
              <a:rPr sz="1500" kern="0" spc="7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影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7780" algn="l" rtl="0" eaLnBrk="0">
              <a:lnSpc>
                <a:spcPct val="94000"/>
              </a:lnSpc>
              <a:spcBef>
                <a:spcPts val="1570"/>
              </a:spcBef>
            </a:pPr>
            <a:r>
              <a:rPr sz="1500" kern="0" spc="2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注意：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9050" algn="l" rtl="0" eaLnBrk="0">
              <a:lnSpc>
                <a:spcPct val="95000"/>
              </a:lnSpc>
              <a:spcBef>
                <a:spcPts val="1550"/>
              </a:spcBef>
            </a:pP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X</a:t>
            </a:r>
            <a:r>
              <a:rPr sz="1500" kern="0" spc="30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轴偏移量</a:t>
            </a:r>
            <a:r>
              <a:rPr sz="1500" kern="0" spc="21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和</a:t>
            </a:r>
            <a:r>
              <a:rPr sz="1500" kern="0" spc="19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Y</a:t>
            </a:r>
            <a:r>
              <a:rPr sz="1500" kern="0" spc="170" dirty="0">
                <a:solidFill>
                  <a:srgbClr val="1B1B1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8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轴偏移量</a:t>
            </a:r>
            <a:r>
              <a:rPr sz="1500" kern="0" spc="24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必须</a:t>
            </a:r>
            <a:r>
              <a:rPr sz="1500" kern="0" spc="70" dirty="0">
                <a:solidFill>
                  <a:srgbClr val="1B1B1B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书写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5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91000"/>
              </a:lnSpc>
              <a:spcBef>
                <a:spcPts val="5"/>
              </a:spcBef>
            </a:pP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默认是外阴影</a:t>
            </a:r>
            <a:r>
              <a:rPr sz="1500" kern="0" spc="-2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-3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内阴影需要添加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inset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590" name="table 590"/>
          <p:cNvGraphicFramePr>
            <a:graphicFrameLocks noGrp="1"/>
          </p:cNvGraphicFramePr>
          <p:nvPr/>
        </p:nvGraphicFramePr>
        <p:xfrm>
          <a:off x="756513" y="4251515"/>
          <a:ext cx="5457825" cy="1601470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5457825"/>
              </a:tblGrid>
              <a:tr h="1601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4140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400" kern="0" spc="-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div</a:t>
                      </a:r>
                      <a:r>
                        <a:rPr sz="1400" kern="0" spc="3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4005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width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16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height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80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background-color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orange;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  <a:spcBef>
                          <a:spcPts val="1515"/>
                        </a:spcBef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box-shadow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5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7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10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4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0</a:t>
                      </a:r>
                      <a:r>
                        <a:rPr sz="1300" kern="0" spc="1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rgb</a:t>
                      </a:r>
                      <a:r>
                        <a:rPr sz="1300" kern="0" spc="-70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a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(</a:t>
                      </a:r>
                      <a:r>
                        <a:rPr sz="1300" kern="0" spc="-4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0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,</a:t>
                      </a:r>
                      <a:r>
                        <a:rPr sz="1300" kern="0" spc="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0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,</a:t>
                      </a:r>
                      <a:r>
                        <a:rPr sz="1300" kern="0" spc="5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0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,</a:t>
                      </a:r>
                      <a:r>
                        <a:rPr sz="1300" kern="0" spc="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0.5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)</a:t>
                      </a:r>
                      <a:r>
                        <a:rPr sz="1300" kern="0" spc="10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inset;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pic>
        <p:nvPicPr>
          <p:cNvPr id="592" name="picture 5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994904" y="1519428"/>
            <a:ext cx="2132076" cy="2671571"/>
          </a:xfrm>
          <a:prstGeom prst="rect">
            <a:avLst/>
          </a:prstGeom>
        </p:spPr>
      </p:pic>
      <p:sp>
        <p:nvSpPr>
          <p:cNvPr id="594" name="rect 594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596" name="textbox 59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598" name="picture 5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600" name="textbox 600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04" name="textbox 604"/>
          <p:cNvSpPr/>
          <p:nvPr/>
        </p:nvSpPr>
        <p:spPr>
          <a:xfrm>
            <a:off x="798025" y="1109404"/>
            <a:ext cx="2794635" cy="3009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ct val="90000"/>
              </a:lnSpc>
            </a:pP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阴影（拓展）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60" name="group 6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606" name="path 60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608" name="path 60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610" name="picture 6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" name="table 62"/>
          <p:cNvGraphicFramePr>
            <a:graphicFrameLocks noGrp="1"/>
          </p:cNvGraphicFramePr>
          <p:nvPr/>
        </p:nvGraphicFramePr>
        <p:xfrm>
          <a:off x="-1" y="27847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4" name="rect 64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66" name="textbox 6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 rot="21600000">
            <a:off x="3596640" y="2337816"/>
            <a:ext cx="1411223" cy="1319783"/>
            <a:chOff x="0" y="0"/>
            <a:chExt cx="1411223" cy="1319783"/>
          </a:xfrm>
        </p:grpSpPr>
        <p:grpSp>
          <p:nvGrpSpPr>
            <p:cNvPr id="12" name="group 12"/>
            <p:cNvGrpSpPr/>
            <p:nvPr/>
          </p:nvGrpSpPr>
          <p:grpSpPr>
            <a:xfrm rot="21600000">
              <a:off x="0" y="0"/>
              <a:ext cx="1411223" cy="1319783"/>
              <a:chOff x="0" y="0"/>
              <a:chExt cx="1411223" cy="1319783"/>
            </a:xfrm>
          </p:grpSpPr>
          <p:sp>
            <p:nvSpPr>
              <p:cNvPr id="70" name="path 70"/>
              <p:cNvSpPr/>
              <p:nvPr/>
            </p:nvSpPr>
            <p:spPr>
              <a:xfrm>
                <a:off x="274319" y="0"/>
                <a:ext cx="1136903" cy="1319783"/>
              </a:xfrm>
              <a:custGeom>
                <a:avLst/>
                <a:gdLst/>
                <a:ahLst/>
                <a:cxnLst/>
                <a:rect l="0" t="0" r="0" b="0"/>
                <a:pathLst>
                  <a:path w="1790" h="2078">
                    <a:moveTo>
                      <a:pt x="895" y="0"/>
                    </a:moveTo>
                    <a:lnTo>
                      <a:pt x="1790" y="448"/>
                    </a:lnTo>
                    <a:lnTo>
                      <a:pt x="1790" y="1629"/>
                    </a:lnTo>
                    <a:lnTo>
                      <a:pt x="895" y="2078"/>
                    </a:lnTo>
                    <a:lnTo>
                      <a:pt x="0" y="1629"/>
                    </a:lnTo>
                    <a:lnTo>
                      <a:pt x="0" y="448"/>
                    </a:lnTo>
                    <a:lnTo>
                      <a:pt x="895" y="0"/>
                    </a:lnTo>
                  </a:path>
                </a:pathLst>
              </a:custGeom>
              <a:solidFill>
                <a:srgbClr val="AD2B26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path 72"/>
              <p:cNvSpPr/>
              <p:nvPr/>
            </p:nvSpPr>
            <p:spPr>
              <a:xfrm>
                <a:off x="0" y="890015"/>
                <a:ext cx="370331" cy="429767"/>
              </a:xfrm>
              <a:custGeom>
                <a:avLst/>
                <a:gdLst/>
                <a:ahLst/>
                <a:cxnLst/>
                <a:rect l="0" t="0" r="0" b="0"/>
                <a:pathLst>
                  <a:path w="583" h="676">
                    <a:moveTo>
                      <a:pt x="290" y="0"/>
                    </a:moveTo>
                    <a:lnTo>
                      <a:pt x="583" y="146"/>
                    </a:lnTo>
                    <a:lnTo>
                      <a:pt x="583" y="530"/>
                    </a:lnTo>
                    <a:lnTo>
                      <a:pt x="290" y="676"/>
                    </a:lnTo>
                    <a:lnTo>
                      <a:pt x="0" y="530"/>
                    </a:lnTo>
                    <a:lnTo>
                      <a:pt x="0" y="146"/>
                    </a:lnTo>
                    <a:lnTo>
                      <a:pt x="290" y="0"/>
                    </a:lnTo>
                  </a:path>
                </a:pathLst>
              </a:custGeom>
              <a:solidFill>
                <a:srgbClr val="D9D9D9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textbox 74"/>
            <p:cNvSpPr/>
            <p:nvPr/>
          </p:nvSpPr>
          <p:spPr>
            <a:xfrm>
              <a:off x="-12700" y="-12700"/>
              <a:ext cx="1437005" cy="1464310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8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8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7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758190" algn="l" rtl="0" eaLnBrk="0">
                <a:lnSpc>
                  <a:spcPct val="78000"/>
                </a:lnSpc>
              </a:pPr>
              <a:r>
                <a:rPr sz="3900" b="1" kern="0" spc="-30" dirty="0">
                  <a:solidFill>
                    <a:srgbClr val="FFFFFF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2</a:t>
              </a:r>
              <a:endParaRPr sz="3900" dirty="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endParaRPr>
            </a:p>
          </p:txBody>
        </p:sp>
      </p:grpSp>
      <p:sp>
        <p:nvSpPr>
          <p:cNvPr id="78" name="textbox 78"/>
          <p:cNvSpPr/>
          <p:nvPr/>
        </p:nvSpPr>
        <p:spPr>
          <a:xfrm>
            <a:off x="5330271" y="2833129"/>
            <a:ext cx="819785" cy="4883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3200" kern="0" spc="-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</a:t>
            </a:r>
            <a:endParaRPr sz="32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14" name="group 14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80" name="path 8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82" name="path 8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84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picture 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4088827" y="1250023"/>
            <a:ext cx="7775653" cy="3265701"/>
          </a:xfrm>
          <a:prstGeom prst="rect">
            <a:avLst/>
          </a:prstGeom>
        </p:spPr>
      </p:pic>
      <p:sp>
        <p:nvSpPr>
          <p:cNvPr id="88" name="textbox 88"/>
          <p:cNvSpPr/>
          <p:nvPr/>
        </p:nvSpPr>
        <p:spPr>
          <a:xfrm>
            <a:off x="793673" y="1111441"/>
            <a:ext cx="3957955" cy="45999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780" algn="l" rtl="0" eaLnBrk="0">
              <a:lnSpc>
                <a:spcPct val="90000"/>
              </a:lnSpc>
            </a:pPr>
            <a:r>
              <a:rPr sz="2000" kern="0" spc="-6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83000"/>
              </a:lnSpc>
              <a:spcBef>
                <a:spcPts val="460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作用：</a:t>
            </a:r>
            <a:r>
              <a:rPr sz="1500" kern="0" spc="-3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让块元素水平排列。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3970" algn="l" rtl="0" eaLnBrk="0">
              <a:lnSpc>
                <a:spcPts val="3230"/>
              </a:lnSpc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属性名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float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93000"/>
              </a:lnSpc>
              <a:spcBef>
                <a:spcPts val="450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属性值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9050" algn="l" rtl="0" eaLnBrk="0">
              <a:lnSpc>
                <a:spcPct val="95000"/>
              </a:lnSpc>
              <a:spcBef>
                <a:spcPts val="1565"/>
              </a:spcBef>
            </a:pPr>
            <a:r>
              <a:rPr sz="1500" kern="0" spc="4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left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</a:t>
            </a:r>
            <a:r>
              <a:rPr sz="1500" kern="0" spc="-3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左对齐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9050" algn="l" rtl="0" eaLnBrk="0">
              <a:lnSpc>
                <a:spcPct val="94000"/>
              </a:lnSpc>
              <a:spcBef>
                <a:spcPts val="1550"/>
              </a:spcBef>
            </a:pP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right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</a:t>
            </a:r>
            <a:r>
              <a:rPr sz="1500" kern="0" spc="-3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右对齐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  <a:spcBef>
                <a:spcPts val="460"/>
              </a:spcBef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特点：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9050" algn="l" rtl="0" eaLnBrk="0">
              <a:lnSpc>
                <a:spcPct val="96000"/>
              </a:lnSpc>
              <a:spcBef>
                <a:spcPts val="1545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浮动后的盒子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顶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对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齐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9050" algn="l" rtl="0" eaLnBrk="0">
              <a:lnSpc>
                <a:spcPct val="96000"/>
              </a:lnSpc>
              <a:spcBef>
                <a:spcPts val="1530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浮动后的盒子具备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行内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块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特点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6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050" algn="l" rtl="0" eaLnBrk="0">
              <a:lnSpc>
                <a:spcPct val="93000"/>
              </a:lnSpc>
              <a:spcBef>
                <a:spcPts val="5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浮动后的盒子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脱标</a:t>
            </a:r>
            <a:r>
              <a:rPr sz="1500" kern="0" spc="-1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不占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用标准流的位置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90" name="rect 9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2" name="textbox 92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94" name="pictur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96" name="textbox 96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16" name="group 16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100" name="path 10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02" name="path 10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04" name="picture 1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544719" y="1852886"/>
            <a:ext cx="9300135" cy="4303444"/>
          </a:xfrm>
          <a:prstGeom prst="rect">
            <a:avLst/>
          </a:prstGeom>
        </p:spPr>
      </p:pic>
      <p:sp>
        <p:nvSpPr>
          <p:cNvPr id="134" name="rect 134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36" name="textbox 13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38" name="picture 1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44" name="textbox 144"/>
          <p:cNvSpPr/>
          <p:nvPr/>
        </p:nvSpPr>
        <p:spPr>
          <a:xfrm>
            <a:off x="798789" y="1106858"/>
            <a:ext cx="2301875" cy="3048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</a:pPr>
            <a:r>
              <a:rPr sz="2000" kern="0" spc="-10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浮动 – 产品区域布局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20" name="group 2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146" name="path 14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48" name="path 14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50" name="picture 1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picture 1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20126" y="2893775"/>
            <a:ext cx="11349308" cy="3048538"/>
          </a:xfrm>
          <a:prstGeom prst="rect">
            <a:avLst/>
          </a:prstGeom>
        </p:spPr>
      </p:pic>
      <p:sp>
        <p:nvSpPr>
          <p:cNvPr id="154" name="textbox 154"/>
          <p:cNvSpPr/>
          <p:nvPr/>
        </p:nvSpPr>
        <p:spPr>
          <a:xfrm>
            <a:off x="794484" y="1693318"/>
            <a:ext cx="8521700" cy="7213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240" algn="l" rtl="0" eaLnBrk="0">
              <a:lnSpc>
                <a:spcPts val="2215"/>
              </a:lnSpc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场景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：浮动元素会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脱标</a:t>
            </a:r>
            <a:r>
              <a:rPr sz="1500" kern="0" spc="-2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，如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果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父级没有高度</a:t>
            </a:r>
            <a:r>
              <a:rPr sz="1500" kern="0" spc="-2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，子级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无法撑开父级高度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（</a:t>
            </a:r>
            <a:r>
              <a:rPr sz="1500" kern="0" spc="-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可能导致页面布局错乱）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8000"/>
              </a:lnSpc>
            </a:pPr>
            <a:endParaRPr sz="8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215"/>
              </a:lnSpc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解决方法</a:t>
            </a:r>
            <a:r>
              <a:rPr sz="1500" kern="0" spc="-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清除浮动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（清除浮动带来的影响）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156" name="rect 156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58" name="textbox 158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60" name="pictur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162" name="textbox 162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166" name="textbox 166"/>
          <p:cNvSpPr/>
          <p:nvPr/>
        </p:nvSpPr>
        <p:spPr>
          <a:xfrm>
            <a:off x="799044" y="1111187"/>
            <a:ext cx="1028700" cy="3003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2000" kern="0" spc="-3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清除浮动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22" name="group 22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168" name="path 168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170" name="path 170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172" name="picture 1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2998</Words>
  <Application>WPS 演示</Application>
  <PresentationFormat>宽屏</PresentationFormat>
  <Paragraphs>441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Arial</vt:lpstr>
      <vt:lpstr>PingFang SC</vt:lpstr>
      <vt:lpstr>华文楷体</vt:lpstr>
      <vt:lpstr>Menlo</vt:lpstr>
      <vt:lpstr>Segoe Print</vt:lpstr>
      <vt:lpstr>微软雅黑</vt:lpstr>
      <vt:lpstr>Arial Unicode MS</vt:lpstr>
      <vt:lpstr>Calibri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李李❤️</cp:lastModifiedBy>
  <cp:revision>20</cp:revision>
  <dcterms:created xsi:type="dcterms:W3CDTF">2025-05-29T08:52:00Z</dcterms:created>
  <dcterms:modified xsi:type="dcterms:W3CDTF">2025-06-13T09:31:09Z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2025-05-21T02:06:21Z</vt:filetime>
  </property>
  <property fmtid="{D5CDD505-2E9C-101B-9397-08002B2CF9AE}" pid="4" name="ICV">
    <vt:lpwstr>BE240ED79B4C48A8A9EAA127DB4315FD_13</vt:lpwstr>
  </property>
  <property fmtid="{D5CDD505-2E9C-101B-9397-08002B2CF9AE}" pid="5" name="KSOProductBuildVer">
    <vt:lpwstr>2052-12.1.0.21541</vt:lpwstr>
  </property>
</Properties>
</file>