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300" r:id="rId15"/>
    <p:sldId id="301" r:id="rId16"/>
    <p:sldId id="302" r:id="rId17"/>
    <p:sldId id="30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5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/>
          <p:nvPr/>
        </p:nvSpPr>
        <p:spPr>
          <a:xfrm>
            <a:off x="3838346" y="2338730"/>
            <a:ext cx="4569460" cy="16306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ctr" rtl="0" eaLnBrk="0">
              <a:lnSpc>
                <a:spcPct val="97000"/>
              </a:lnSpc>
            </a:pPr>
            <a:r>
              <a:rPr sz="7000" kern="0" spc="-113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CSS</a:t>
            </a:r>
            <a:r>
              <a:rPr sz="7000" kern="0" spc="15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endParaRPr sz="7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5000"/>
              </a:lnSpc>
            </a:pPr>
            <a:endParaRPr sz="1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53390" algn="l" rtl="0" eaLnBrk="0">
              <a:lnSpc>
                <a:spcPct val="98000"/>
              </a:lnSpc>
            </a:pPr>
            <a:r>
              <a:rPr sz="2300" kern="0" spc="70" dirty="0">
                <a:solidFill>
                  <a:srgbClr val="595959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基础选择器、</a:t>
            </a:r>
            <a:r>
              <a:rPr sz="2300" kern="0" spc="-520" dirty="0">
                <a:solidFill>
                  <a:srgbClr val="595959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2300" kern="0" spc="70" dirty="0">
                <a:solidFill>
                  <a:srgbClr val="595959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文字控制属性</a:t>
            </a:r>
            <a:endParaRPr sz="23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621217" y="0"/>
            <a:ext cx="2025574" cy="153192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741089" y="462026"/>
            <a:ext cx="1167714" cy="126177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051318" y="948232"/>
            <a:ext cx="476325" cy="54837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1275771" y="1206131"/>
            <a:ext cx="187935" cy="216369"/>
          </a:xfrm>
          <a:prstGeom prst="rect">
            <a:avLst/>
          </a:prstGeom>
        </p:spPr>
      </p:pic>
      <p:sp>
        <p:nvSpPr>
          <p:cNvPr id="14" name="path 14"/>
          <p:cNvSpPr/>
          <p:nvPr/>
        </p:nvSpPr>
        <p:spPr>
          <a:xfrm>
            <a:off x="932688" y="662940"/>
            <a:ext cx="178308" cy="205739"/>
          </a:xfrm>
          <a:custGeom>
            <a:avLst/>
            <a:gdLst/>
            <a:ahLst/>
            <a:cxnLst/>
            <a:rect l="0" t="0" r="0" b="0"/>
            <a:pathLst>
              <a:path w="280" h="323">
                <a:moveTo>
                  <a:pt x="141" y="0"/>
                </a:moveTo>
                <a:lnTo>
                  <a:pt x="280" y="69"/>
                </a:lnTo>
                <a:lnTo>
                  <a:pt x="280" y="254"/>
                </a:lnTo>
                <a:lnTo>
                  <a:pt x="141" y="323"/>
                </a:lnTo>
                <a:lnTo>
                  <a:pt x="0" y="254"/>
                </a:lnTo>
                <a:lnTo>
                  <a:pt x="0" y="69"/>
                </a:lnTo>
                <a:lnTo>
                  <a:pt x="141" y="0"/>
                </a:lnTo>
              </a:path>
            </a:pathLst>
          </a:custGeom>
          <a:solidFill>
            <a:srgbClr val="AD2B26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box 292"/>
          <p:cNvSpPr/>
          <p:nvPr/>
        </p:nvSpPr>
        <p:spPr>
          <a:xfrm>
            <a:off x="796712" y="2581318"/>
            <a:ext cx="4042409" cy="23069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145" algn="l" rtl="0" eaLnBrk="0">
              <a:lnSpc>
                <a:spcPct val="92000"/>
              </a:lnSpc>
            </a:pPr>
            <a:r>
              <a:rPr sz="1500" kern="0" spc="2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步骤：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15875" algn="l" rtl="0" eaLnBrk="0">
              <a:lnSpc>
                <a:spcPct val="94000"/>
              </a:lnSpc>
              <a:spcBef>
                <a:spcPts val="1565"/>
              </a:spcBef>
            </a:pPr>
            <a:r>
              <a:rPr sz="1500" kern="0" spc="4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 </a:t>
            </a:r>
            <a:r>
              <a:rPr sz="1500" kern="0" spc="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定义 </a:t>
            </a: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id</a:t>
            </a:r>
            <a:r>
              <a:rPr sz="1500" kern="0" spc="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选择器 → </a:t>
            </a:r>
            <a:r>
              <a:rPr sz="1500" kern="0" spc="3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#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id</a:t>
            </a:r>
            <a:r>
              <a:rPr sz="1500" kern="0" spc="3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名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15875" algn="l" rtl="0" eaLnBrk="0">
              <a:lnSpc>
                <a:spcPct val="94000"/>
              </a:lnSpc>
              <a:spcBef>
                <a:spcPts val="1580"/>
              </a:spcBef>
            </a:pP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使用 </a:t>
            </a: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id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选择器</a:t>
            </a:r>
            <a:r>
              <a:rPr sz="1500" kern="0" spc="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→ 标签添加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id</a:t>
            </a:r>
            <a:r>
              <a:rPr sz="1500" kern="0" spc="4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= "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id</a:t>
            </a:r>
            <a:r>
              <a:rPr sz="1500" kern="0" spc="4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名"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3000"/>
              </a:lnSpc>
              <a:spcBef>
                <a:spcPts val="460"/>
              </a:spcBef>
            </a:pPr>
            <a:r>
              <a:rPr sz="1500" kern="0" spc="3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规则：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0000"/>
              </a:lnSpc>
            </a:pPr>
            <a:endParaRPr sz="1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875" algn="l" rtl="0" eaLnBrk="0">
              <a:lnSpc>
                <a:spcPct val="94000"/>
              </a:lnSpc>
              <a:spcBef>
                <a:spcPts val="5"/>
              </a:spcBef>
            </a:pPr>
            <a:r>
              <a:rPr sz="1500" kern="0" spc="70" dirty="0">
                <a:solidFill>
                  <a:srgbClr val="C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500" kern="0" spc="7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同一个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id</a:t>
            </a:r>
            <a:r>
              <a:rPr sz="1500" kern="0" spc="7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选择器在一个页面只</a:t>
            </a:r>
            <a:r>
              <a:rPr sz="1500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能使用一次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sp>
        <p:nvSpPr>
          <p:cNvPr id="294" name="textbox 294"/>
          <p:cNvSpPr/>
          <p:nvPr/>
        </p:nvSpPr>
        <p:spPr>
          <a:xfrm>
            <a:off x="6092190" y="2576956"/>
            <a:ext cx="4292600" cy="2038985"/>
          </a:xfrm>
          <a:prstGeom prst="rect">
            <a:avLst/>
          </a:prstGeom>
          <a:solidFill>
            <a:srgbClr val="FFFF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8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6680" algn="l" rtl="0" eaLnBrk="0">
              <a:lnSpc>
                <a:spcPts val="1845"/>
              </a:lnSpc>
              <a:spcBef>
                <a:spcPts val="0"/>
              </a:spcBef>
            </a:pPr>
            <a:r>
              <a:rPr sz="1400" kern="0" spc="-80" dirty="0">
                <a:solidFill>
                  <a:srgbClr val="93A1A1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&lt;</a:t>
            </a:r>
            <a:r>
              <a:rPr sz="1400" kern="0" spc="-80" dirty="0">
                <a:solidFill>
                  <a:srgbClr val="268BD2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style</a:t>
            </a:r>
            <a:r>
              <a:rPr sz="1400" kern="0" spc="-80" dirty="0">
                <a:solidFill>
                  <a:srgbClr val="93A1A1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&gt;</a:t>
            </a:r>
            <a:endParaRPr sz="1400" dirty="0">
              <a:latin typeface="Menlo" panose="020B0609030804020204"/>
              <a:ea typeface="Menlo" panose="020B0609030804020204"/>
              <a:cs typeface="Menlo" panose="020B0609030804020204"/>
            </a:endParaRPr>
          </a:p>
          <a:p>
            <a:pPr marL="302895" algn="l" rtl="0" eaLnBrk="0">
              <a:lnSpc>
                <a:spcPct val="84000"/>
              </a:lnSpc>
              <a:spcBef>
                <a:spcPts val="105"/>
              </a:spcBef>
            </a:pPr>
            <a:r>
              <a:rPr sz="1400" i="1" kern="0" spc="140" dirty="0">
                <a:solidFill>
                  <a:srgbClr val="93A1A1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/*定义</a:t>
            </a:r>
            <a:r>
              <a:rPr sz="1400" i="1" kern="0" spc="0" dirty="0">
                <a:solidFill>
                  <a:srgbClr val="93A1A1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id</a:t>
            </a:r>
            <a:r>
              <a:rPr sz="1400" i="1" kern="0" spc="140" dirty="0">
                <a:solidFill>
                  <a:srgbClr val="93A1A1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选择器</a:t>
            </a:r>
            <a:r>
              <a:rPr sz="1400" kern="0" spc="-200" dirty="0">
                <a:solidFill>
                  <a:srgbClr val="93A1A1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400" i="1" kern="0" spc="140" dirty="0">
                <a:solidFill>
                  <a:srgbClr val="93A1A1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*/</a:t>
            </a:r>
            <a:endParaRPr sz="14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294005" algn="l" rtl="0" eaLnBrk="0">
              <a:lnSpc>
                <a:spcPts val="1760"/>
              </a:lnSpc>
            </a:pPr>
            <a:r>
              <a:rPr sz="1400" kern="0" spc="-70" dirty="0">
                <a:solidFill>
                  <a:srgbClr val="93A1A1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#red</a:t>
            </a:r>
            <a:r>
              <a:rPr sz="1400" kern="0" spc="30" dirty="0">
                <a:solidFill>
                  <a:srgbClr val="93A1A1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 </a:t>
            </a:r>
            <a:r>
              <a:rPr sz="1400" kern="0" spc="-7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{</a:t>
            </a:r>
            <a:endParaRPr sz="1400" dirty="0">
              <a:latin typeface="Menlo" panose="020B0609030804020204"/>
              <a:ea typeface="Menlo" panose="020B0609030804020204"/>
              <a:cs typeface="Menlo" panose="020B0609030804020204"/>
            </a:endParaRPr>
          </a:p>
          <a:p>
            <a:pPr marL="499745" algn="l" rtl="0" eaLnBrk="0">
              <a:lnSpc>
                <a:spcPct val="100000"/>
              </a:lnSpc>
            </a:pPr>
            <a:r>
              <a:rPr sz="1400" kern="0" spc="-80" dirty="0">
                <a:solidFill>
                  <a:srgbClr val="859900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color</a:t>
            </a:r>
            <a:r>
              <a:rPr sz="1400" kern="0" spc="-8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:</a:t>
            </a:r>
            <a:r>
              <a:rPr sz="1400" kern="0" spc="9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 </a:t>
            </a:r>
            <a:r>
              <a:rPr sz="1400" kern="0" spc="-8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red;</a:t>
            </a:r>
            <a:endParaRPr sz="1400" dirty="0">
              <a:latin typeface="Menlo" panose="020B0609030804020204"/>
              <a:ea typeface="Menlo" panose="020B0609030804020204"/>
              <a:cs typeface="Menlo" panose="020B0609030804020204"/>
            </a:endParaRPr>
          </a:p>
          <a:p>
            <a:pPr marL="310515" algn="l" rtl="0" eaLnBrk="0">
              <a:lnSpc>
                <a:spcPct val="100000"/>
              </a:lnSpc>
            </a:pPr>
            <a:r>
              <a:rPr sz="1400" kern="0" spc="-2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}</a:t>
            </a:r>
            <a:endParaRPr sz="1400" dirty="0">
              <a:latin typeface="Menlo" panose="020B0609030804020204"/>
              <a:ea typeface="Menlo" panose="020B0609030804020204"/>
              <a:cs typeface="Menlo" panose="020B0609030804020204"/>
            </a:endParaRPr>
          </a:p>
          <a:p>
            <a:pPr marL="106680" algn="l" rtl="0" eaLnBrk="0">
              <a:lnSpc>
                <a:spcPts val="1760"/>
              </a:lnSpc>
            </a:pPr>
            <a:r>
              <a:rPr sz="1400" kern="0" spc="-80" dirty="0">
                <a:solidFill>
                  <a:srgbClr val="93A1A1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&lt;/</a:t>
            </a:r>
            <a:r>
              <a:rPr sz="1400" kern="0" spc="-80" dirty="0">
                <a:solidFill>
                  <a:srgbClr val="268BD2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style</a:t>
            </a:r>
            <a:r>
              <a:rPr sz="1400" kern="0" spc="-80" dirty="0">
                <a:solidFill>
                  <a:srgbClr val="93A1A1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&gt;</a:t>
            </a:r>
            <a:endParaRPr sz="1400" dirty="0">
              <a:latin typeface="Menlo" panose="020B0609030804020204"/>
              <a:ea typeface="Menlo" panose="020B0609030804020204"/>
              <a:cs typeface="Menlo" panose="020B0609030804020204"/>
            </a:endParaRPr>
          </a:p>
          <a:p>
            <a:pPr algn="l" rtl="0" eaLnBrk="0">
              <a:lnSpc>
                <a:spcPct val="11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3505" algn="l" rtl="0" eaLnBrk="0">
              <a:lnSpc>
                <a:spcPct val="83000"/>
              </a:lnSpc>
              <a:spcBef>
                <a:spcPts val="420"/>
              </a:spcBef>
            </a:pPr>
            <a:r>
              <a:rPr sz="1400" i="1" kern="0" spc="10" dirty="0">
                <a:solidFill>
                  <a:srgbClr val="93A1A1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&lt;!--</a:t>
            </a:r>
            <a:r>
              <a:rPr sz="1400" kern="0" spc="-210" dirty="0">
                <a:solidFill>
                  <a:srgbClr val="93A1A1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400" i="1" kern="0" spc="10" dirty="0">
                <a:solidFill>
                  <a:srgbClr val="93A1A1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使用</a:t>
            </a:r>
            <a:r>
              <a:rPr sz="1400" i="1" kern="0" spc="0" dirty="0">
                <a:solidFill>
                  <a:srgbClr val="93A1A1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id</a:t>
            </a:r>
            <a:r>
              <a:rPr sz="1400" i="1" kern="0" spc="10" dirty="0">
                <a:solidFill>
                  <a:srgbClr val="93A1A1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选择器</a:t>
            </a:r>
            <a:r>
              <a:rPr sz="1400" kern="0" spc="-210" dirty="0">
                <a:solidFill>
                  <a:srgbClr val="93A1A1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400" i="1" kern="0" spc="10" dirty="0">
                <a:solidFill>
                  <a:srgbClr val="93A1A1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--&gt;</a:t>
            </a:r>
            <a:endParaRPr sz="14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106680" algn="l" rtl="0" eaLnBrk="0">
              <a:lnSpc>
                <a:spcPts val="1845"/>
              </a:lnSpc>
            </a:pPr>
            <a:r>
              <a:rPr sz="1400" kern="0" spc="-60" dirty="0">
                <a:solidFill>
                  <a:srgbClr val="93A1A1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&lt;</a:t>
            </a:r>
            <a:r>
              <a:rPr sz="1400" kern="0" spc="-60" dirty="0">
                <a:solidFill>
                  <a:srgbClr val="268BD2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div </a:t>
            </a:r>
            <a:r>
              <a:rPr sz="1400" kern="0" spc="-60" dirty="0">
                <a:solidFill>
                  <a:srgbClr val="93A1A1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id</a:t>
            </a:r>
            <a:r>
              <a:rPr sz="1400" kern="0" spc="-6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=</a:t>
            </a:r>
            <a:r>
              <a:rPr sz="1400" kern="0" spc="-60" dirty="0">
                <a:solidFill>
                  <a:srgbClr val="2AA198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"re</a:t>
            </a:r>
            <a:r>
              <a:rPr sz="1400" kern="0" spc="-70" dirty="0">
                <a:solidFill>
                  <a:srgbClr val="2AA198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d"</a:t>
            </a:r>
            <a:r>
              <a:rPr sz="1400" kern="0" spc="-70" dirty="0">
                <a:solidFill>
                  <a:srgbClr val="93A1A1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&gt;</a:t>
            </a:r>
            <a:r>
              <a:rPr sz="1400" kern="0" spc="-70" dirty="0">
                <a:solidFill>
                  <a:srgbClr val="657B83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这是  </a:t>
            </a:r>
            <a:r>
              <a:rPr sz="1400" kern="0" spc="-7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div </a:t>
            </a:r>
            <a:r>
              <a:rPr sz="1400" kern="0" spc="-70" dirty="0">
                <a:solidFill>
                  <a:srgbClr val="657B83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标签</a:t>
            </a:r>
            <a:r>
              <a:rPr sz="1400" kern="0" spc="-70" dirty="0">
                <a:solidFill>
                  <a:srgbClr val="93A1A1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&lt;/</a:t>
            </a:r>
            <a:r>
              <a:rPr sz="1400" kern="0" spc="-70" dirty="0">
                <a:solidFill>
                  <a:srgbClr val="268BD2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div</a:t>
            </a:r>
            <a:r>
              <a:rPr sz="1400" kern="0" spc="-70" dirty="0">
                <a:solidFill>
                  <a:srgbClr val="93A1A1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&gt;</a:t>
            </a:r>
            <a:endParaRPr sz="1400" dirty="0">
              <a:latin typeface="Menlo" panose="020B0609030804020204"/>
              <a:ea typeface="Menlo" panose="020B0609030804020204"/>
              <a:cs typeface="Menlo" panose="020B0609030804020204"/>
            </a:endParaRPr>
          </a:p>
        </p:txBody>
      </p:sp>
      <p:sp>
        <p:nvSpPr>
          <p:cNvPr id="296" name="textbox 296"/>
          <p:cNvSpPr/>
          <p:nvPr/>
        </p:nvSpPr>
        <p:spPr>
          <a:xfrm>
            <a:off x="793673" y="1747403"/>
            <a:ext cx="6029960" cy="6578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3000"/>
              </a:lnSpc>
            </a:pP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作用</a:t>
            </a:r>
            <a:r>
              <a:rPr sz="1500" kern="0" spc="-1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：查找标签</a:t>
            </a:r>
            <a:r>
              <a:rPr sz="1500" kern="0" spc="-2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</a:t>
            </a:r>
            <a:r>
              <a:rPr sz="1500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差异化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设置标签的显示效果。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3000"/>
              </a:lnSpc>
            </a:pPr>
            <a:endParaRPr sz="1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510" algn="l" rtl="0" eaLnBrk="0">
              <a:lnSpc>
                <a:spcPct val="94000"/>
              </a:lnSpc>
            </a:pP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场景：</a:t>
            </a:r>
            <a:r>
              <a:rPr sz="1500" kern="0" spc="-3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id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选择器一般</a:t>
            </a:r>
            <a:r>
              <a:rPr sz="1500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配合</a:t>
            </a:r>
            <a:r>
              <a:rPr sz="1500" kern="0" spc="-18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JavaScript</a:t>
            </a:r>
            <a:r>
              <a:rPr sz="1500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使用</a:t>
            </a:r>
            <a:r>
              <a:rPr sz="1500" kern="0" spc="-25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，很少用来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设置 </a:t>
            </a: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CSS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样式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sp>
        <p:nvSpPr>
          <p:cNvPr id="298" name="rect 298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0" name="textbox 300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 + CSS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302" name="picture 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sp>
        <p:nvSpPr>
          <p:cNvPr id="304" name="textbox 304"/>
          <p:cNvSpPr/>
          <p:nvPr/>
        </p:nvSpPr>
        <p:spPr>
          <a:xfrm>
            <a:off x="4628349" y="265772"/>
            <a:ext cx="7125969" cy="37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730"/>
              </a:lnSpc>
            </a:pPr>
            <a:r>
              <a:rPr sz="2000" kern="0" spc="0" dirty="0">
                <a:solidFill>
                  <a:srgbClr val="49504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《软件开发能力基础训练》</a:t>
            </a:r>
            <a:endParaRPr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08" name="textbox 308"/>
          <p:cNvSpPr/>
          <p:nvPr/>
        </p:nvSpPr>
        <p:spPr>
          <a:xfrm>
            <a:off x="807192" y="1111441"/>
            <a:ext cx="1000125" cy="2927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</a:pPr>
            <a:r>
              <a:rPr sz="2000" kern="0" spc="-1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id选择器</a:t>
            </a:r>
            <a:endParaRPr sz="2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pSp>
        <p:nvGrpSpPr>
          <p:cNvPr id="36" name="group 36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310" name="path 310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12" name="path 312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314" name="picture 3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box 316"/>
          <p:cNvSpPr/>
          <p:nvPr/>
        </p:nvSpPr>
        <p:spPr>
          <a:xfrm>
            <a:off x="796712" y="3823986"/>
            <a:ext cx="7402830" cy="6451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1000"/>
              </a:lnSpc>
            </a:pPr>
            <a:r>
              <a:rPr sz="1500" kern="0" spc="3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经验：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0000"/>
              </a:lnSpc>
            </a:pPr>
            <a:endParaRPr sz="1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875" algn="l" rtl="0" eaLnBrk="0">
              <a:lnSpc>
                <a:spcPct val="93000"/>
              </a:lnSpc>
              <a:spcBef>
                <a:spcPts val="5"/>
              </a:spcBef>
            </a:pP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通配符选择器可以用于清除标签的默认样式</a:t>
            </a:r>
            <a:r>
              <a:rPr sz="1500" kern="0" spc="-2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，例如</a:t>
            </a:r>
            <a:r>
              <a:rPr sz="1500" kern="0" spc="-1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：标签默认的外边距</a:t>
            </a:r>
            <a:r>
              <a:rPr sz="1500" kern="0" spc="-2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、</a:t>
            </a:r>
            <a:r>
              <a:rPr sz="1500" kern="0" spc="-2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内边距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pic>
        <p:nvPicPr>
          <p:cNvPr id="318" name="picture 3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70889" y="4708977"/>
            <a:ext cx="3904436" cy="1127148"/>
          </a:xfrm>
          <a:prstGeom prst="rect">
            <a:avLst/>
          </a:prstGeom>
        </p:spPr>
      </p:pic>
      <p:sp>
        <p:nvSpPr>
          <p:cNvPr id="320" name="textbox 320"/>
          <p:cNvSpPr/>
          <p:nvPr/>
        </p:nvSpPr>
        <p:spPr>
          <a:xfrm>
            <a:off x="793673" y="1749834"/>
            <a:ext cx="7256780" cy="6489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2000"/>
              </a:lnSpc>
            </a:pP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作用</a:t>
            </a:r>
            <a:r>
              <a:rPr sz="1500" kern="0" spc="-1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：查找页面</a:t>
            </a:r>
            <a:r>
              <a:rPr sz="1500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所有标签</a:t>
            </a:r>
            <a:r>
              <a:rPr sz="1500" kern="0" spc="-25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</a:t>
            </a:r>
            <a:r>
              <a:rPr sz="1500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设</a:t>
            </a:r>
            <a:r>
              <a:rPr sz="1500" kern="0" spc="5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置相同样式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。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1000"/>
              </a:lnSpc>
            </a:pPr>
            <a:endParaRPr sz="1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93000"/>
              </a:lnSpc>
            </a:pP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通配符选择器： </a:t>
            </a:r>
            <a:r>
              <a:rPr sz="1500" kern="0" spc="7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*</a:t>
            </a:r>
            <a:r>
              <a:rPr sz="1500" kern="0" spc="-28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</a:t>
            </a:r>
            <a:r>
              <a:rPr sz="1500" kern="0" spc="7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不需要调用</a:t>
            </a:r>
            <a:r>
              <a:rPr sz="1500" kern="0" spc="-25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，浏览器</a:t>
            </a:r>
            <a:r>
              <a:rPr sz="1500" kern="0" spc="7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自动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查找页面</a:t>
            </a:r>
            <a:r>
              <a:rPr sz="1500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所有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标签</a:t>
            </a:r>
            <a:r>
              <a:rPr sz="1500" kern="0" spc="-2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，设置相同的样式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sp>
        <p:nvSpPr>
          <p:cNvPr id="322" name="rect 322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4" name="textbox 324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 + CSS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326" name="picture 3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graphicFrame>
        <p:nvGraphicFramePr>
          <p:cNvPr id="328" name="table 328"/>
          <p:cNvGraphicFramePr>
            <a:graphicFrameLocks noGrp="1"/>
          </p:cNvGraphicFramePr>
          <p:nvPr/>
        </p:nvGraphicFramePr>
        <p:xfrm>
          <a:off x="756513" y="2686519"/>
          <a:ext cx="3338195" cy="739775"/>
        </p:xfrm>
        <a:graphic>
          <a:graphicData uri="http://schemas.openxmlformats.org/drawingml/2006/table">
            <a:tbl>
              <a:tblPr>
                <a:solidFill>
                  <a:srgbClr val="FFFFE4"/>
                </a:solidFill>
              </a:tblPr>
              <a:tblGrid>
                <a:gridCol w="3338195"/>
              </a:tblGrid>
              <a:tr h="7397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sz="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09220" algn="l" rtl="0" eaLnBrk="0">
                        <a:lnSpc>
                          <a:spcPts val="1760"/>
                        </a:lnSpc>
                        <a:spcBef>
                          <a:spcPts val="0"/>
                        </a:spcBef>
                      </a:pPr>
                      <a:r>
                        <a:rPr sz="1300" kern="0" spc="-50" dirty="0">
                          <a:solidFill>
                            <a:srgbClr val="268BD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*</a:t>
                      </a:r>
                      <a:r>
                        <a:rPr sz="1300" kern="0" spc="100" dirty="0">
                          <a:solidFill>
                            <a:srgbClr val="268BD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5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{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04165" algn="l" rtl="0" eaLnBrk="0">
                        <a:lnSpc>
                          <a:spcPct val="100000"/>
                        </a:lnSpc>
                      </a:pPr>
                      <a:r>
                        <a:rPr sz="1400" kern="0" spc="-8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color</a:t>
                      </a:r>
                      <a:r>
                        <a:rPr sz="1400" kern="0" spc="-8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</a:t>
                      </a:r>
                      <a:r>
                        <a:rPr sz="1400" kern="0" spc="9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400" kern="0" spc="-8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red;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114935" algn="l" rtl="0" eaLnBrk="0">
                        <a:lnSpc>
                          <a:spcPts val="1760"/>
                        </a:lnSpc>
                      </a:pPr>
                      <a:r>
                        <a:rPr sz="14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}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4"/>
                    </a:solidFill>
                  </a:tcPr>
                </a:tc>
              </a:tr>
            </a:tbl>
          </a:graphicData>
        </a:graphic>
      </p:graphicFrame>
      <p:sp>
        <p:nvSpPr>
          <p:cNvPr id="330" name="textbox 330"/>
          <p:cNvSpPr/>
          <p:nvPr/>
        </p:nvSpPr>
        <p:spPr>
          <a:xfrm>
            <a:off x="4628349" y="265772"/>
            <a:ext cx="7125969" cy="37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730"/>
              </a:lnSpc>
            </a:pPr>
            <a:r>
              <a:rPr sz="2000" kern="0" spc="0" dirty="0">
                <a:solidFill>
                  <a:srgbClr val="49504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《软件开发能力基础训练》</a:t>
            </a:r>
            <a:endParaRPr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34" name="textbox 334"/>
          <p:cNvSpPr/>
          <p:nvPr/>
        </p:nvSpPr>
        <p:spPr>
          <a:xfrm>
            <a:off x="797516" y="1109150"/>
            <a:ext cx="1538605" cy="2965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2000" kern="0" spc="-2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通配符选择器</a:t>
            </a:r>
            <a:endParaRPr sz="2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pSp>
        <p:nvGrpSpPr>
          <p:cNvPr id="38" name="group 38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336" name="path 336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38" name="path 338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340" name="picture 3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picture 3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127748" y="1591056"/>
            <a:ext cx="1990343" cy="2924556"/>
          </a:xfrm>
          <a:prstGeom prst="rect">
            <a:avLst/>
          </a:prstGeom>
        </p:spPr>
      </p:pic>
      <p:pic>
        <p:nvPicPr>
          <p:cNvPr id="344" name="picture 3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21436" y="2546603"/>
            <a:ext cx="3246120" cy="1498091"/>
          </a:xfrm>
          <a:prstGeom prst="rect">
            <a:avLst/>
          </a:prstGeom>
        </p:spPr>
      </p:pic>
      <p:sp>
        <p:nvSpPr>
          <p:cNvPr id="346" name="textbox 346"/>
          <p:cNvSpPr/>
          <p:nvPr/>
        </p:nvSpPr>
        <p:spPr>
          <a:xfrm>
            <a:off x="794686" y="1109404"/>
            <a:ext cx="2858135" cy="12947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130" algn="l" rtl="0" eaLnBrk="0">
              <a:lnSpc>
                <a:spcPct val="89000"/>
              </a:lnSpc>
            </a:pPr>
            <a:r>
              <a:rPr sz="2000" kern="0" spc="-6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画盒子</a:t>
            </a:r>
            <a:endParaRPr sz="2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6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indent="28575" algn="l" rtl="0" eaLnBrk="0">
              <a:lnSpc>
                <a:spcPct val="172000"/>
              </a:lnSpc>
              <a:spcBef>
                <a:spcPts val="5"/>
              </a:spcBef>
            </a:pP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目标</a:t>
            </a:r>
            <a:r>
              <a:rPr sz="1500" kern="0" spc="-1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：使用合适的选择器画盒子</a:t>
            </a: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新属性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sp>
        <p:nvSpPr>
          <p:cNvPr id="348" name="rect 348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50" name="textbox 350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 + CSS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352" name="picture 3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sp>
        <p:nvSpPr>
          <p:cNvPr id="354" name="textbox 354"/>
          <p:cNvSpPr/>
          <p:nvPr/>
        </p:nvSpPr>
        <p:spPr>
          <a:xfrm>
            <a:off x="4628349" y="265772"/>
            <a:ext cx="7125969" cy="37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730"/>
              </a:lnSpc>
            </a:pPr>
            <a:r>
              <a:rPr sz="2000" kern="0" spc="0" dirty="0">
                <a:solidFill>
                  <a:srgbClr val="49504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《软件开发能力基础训练》</a:t>
            </a:r>
            <a:endParaRPr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40" name="group 40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358" name="path 358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60" name="path 360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362" name="picture 3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4" name="table 1294"/>
          <p:cNvGraphicFramePr>
            <a:graphicFrameLocks noGrp="1"/>
          </p:cNvGraphicFramePr>
          <p:nvPr/>
        </p:nvGraphicFramePr>
        <p:xfrm>
          <a:off x="-1" y="278471"/>
          <a:ext cx="11644630" cy="452946"/>
        </p:xfrm>
        <a:graphic>
          <a:graphicData uri="http://schemas.openxmlformats.org/drawingml/2006/table">
            <a:tbl>
              <a:tblPr/>
              <a:tblGrid>
                <a:gridCol w="2451735"/>
                <a:gridCol w="9192895"/>
              </a:tblGrid>
              <a:tr h="3937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eaLnBrk="0">
                        <a:lnSpc>
                          <a:spcPts val="2730"/>
                        </a:lnSpc>
                      </a:pPr>
                      <a:r>
                        <a:rPr sz="2000" kern="0" spc="-20" dirty="0">
                          <a:solidFill>
                            <a:srgbClr val="49504F">
                              <a:alpha val="100000"/>
                            </a:srgbClr>
                          </a:solidFill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《软件开发能力基础训练》</a:t>
                      </a:r>
                      <a:endParaRPr sz="2000" dirty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0" marR="0" marT="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485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485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296" name="rect 1296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98" name="textbox 1298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 + CSS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1300" name="picture 13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grpSp>
        <p:nvGrpSpPr>
          <p:cNvPr id="112" name="group 112"/>
          <p:cNvGrpSpPr/>
          <p:nvPr/>
        </p:nvGrpSpPr>
        <p:grpSpPr>
          <a:xfrm rot="21600000">
            <a:off x="3596640" y="2337816"/>
            <a:ext cx="1411223" cy="1319783"/>
            <a:chOff x="0" y="0"/>
            <a:chExt cx="1411223" cy="1319783"/>
          </a:xfrm>
        </p:grpSpPr>
        <p:grpSp>
          <p:nvGrpSpPr>
            <p:cNvPr id="114" name="group 114"/>
            <p:cNvGrpSpPr/>
            <p:nvPr/>
          </p:nvGrpSpPr>
          <p:grpSpPr>
            <a:xfrm rot="21600000">
              <a:off x="0" y="0"/>
              <a:ext cx="1411223" cy="1319783"/>
              <a:chOff x="0" y="0"/>
              <a:chExt cx="1411223" cy="1319783"/>
            </a:xfrm>
          </p:grpSpPr>
          <p:sp>
            <p:nvSpPr>
              <p:cNvPr id="1302" name="path 1302"/>
              <p:cNvSpPr/>
              <p:nvPr/>
            </p:nvSpPr>
            <p:spPr>
              <a:xfrm>
                <a:off x="274319" y="0"/>
                <a:ext cx="1136903" cy="1319783"/>
              </a:xfrm>
              <a:custGeom>
                <a:avLst/>
                <a:gdLst/>
                <a:ahLst/>
                <a:cxnLst/>
                <a:rect l="0" t="0" r="0" b="0"/>
                <a:pathLst>
                  <a:path w="1790" h="2078">
                    <a:moveTo>
                      <a:pt x="895" y="0"/>
                    </a:moveTo>
                    <a:lnTo>
                      <a:pt x="1790" y="448"/>
                    </a:lnTo>
                    <a:lnTo>
                      <a:pt x="1790" y="1629"/>
                    </a:lnTo>
                    <a:lnTo>
                      <a:pt x="895" y="2078"/>
                    </a:lnTo>
                    <a:lnTo>
                      <a:pt x="0" y="1629"/>
                    </a:lnTo>
                    <a:lnTo>
                      <a:pt x="0" y="448"/>
                    </a:lnTo>
                    <a:lnTo>
                      <a:pt x="895" y="0"/>
                    </a:lnTo>
                  </a:path>
                </a:pathLst>
              </a:custGeom>
              <a:solidFill>
                <a:srgbClr val="AD2B26">
                  <a:alpha val="100000"/>
                </a:srgbClr>
              </a:solidFill>
              <a:ln w="0"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4" name="path 1304"/>
              <p:cNvSpPr/>
              <p:nvPr/>
            </p:nvSpPr>
            <p:spPr>
              <a:xfrm>
                <a:off x="0" y="890015"/>
                <a:ext cx="370331" cy="429767"/>
              </a:xfrm>
              <a:custGeom>
                <a:avLst/>
                <a:gdLst/>
                <a:ahLst/>
                <a:cxnLst/>
                <a:rect l="0" t="0" r="0" b="0"/>
                <a:pathLst>
                  <a:path w="583" h="676">
                    <a:moveTo>
                      <a:pt x="290" y="0"/>
                    </a:moveTo>
                    <a:lnTo>
                      <a:pt x="583" y="146"/>
                    </a:lnTo>
                    <a:lnTo>
                      <a:pt x="583" y="530"/>
                    </a:lnTo>
                    <a:lnTo>
                      <a:pt x="290" y="676"/>
                    </a:lnTo>
                    <a:lnTo>
                      <a:pt x="0" y="530"/>
                    </a:lnTo>
                    <a:lnTo>
                      <a:pt x="0" y="146"/>
                    </a:lnTo>
                    <a:lnTo>
                      <a:pt x="290" y="0"/>
                    </a:lnTo>
                  </a:path>
                </a:pathLst>
              </a:custGeom>
              <a:solidFill>
                <a:srgbClr val="D9D9D9">
                  <a:alpha val="100000"/>
                </a:srgbClr>
              </a:solidFill>
              <a:ln w="0"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6" name="textbox 1306"/>
            <p:cNvSpPr/>
            <p:nvPr/>
          </p:nvSpPr>
          <p:spPr>
            <a:xfrm>
              <a:off x="-12700" y="-12700"/>
              <a:ext cx="1437005" cy="145732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7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117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117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8000"/>
                </a:lnSpc>
              </a:pPr>
              <a:endParaRPr sz="1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756285" algn="l" rtl="0" eaLnBrk="0">
                <a:lnSpc>
                  <a:spcPct val="78000"/>
                </a:lnSpc>
              </a:pPr>
              <a:r>
                <a:rPr lang="en-US" sz="3900" b="1" kern="0" spc="-30">
                  <a:solidFill>
                    <a:srgbClr val="FFFFFF">
                      <a:alpha val="100000"/>
                    </a:srgbClr>
                  </a:solidFill>
                  <a:latin typeface="PingFang SC" panose="020B0400000000000000" charset="-122"/>
                  <a:ea typeface="PingFang SC" panose="020B0400000000000000" charset="-122"/>
                  <a:cs typeface="PingFang SC" panose="020B0400000000000000" charset="-122"/>
                </a:rPr>
                <a:t>4</a:t>
              </a:r>
              <a:endParaRPr sz="3900" dirty="0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endParaRPr>
            </a:p>
          </p:txBody>
        </p:sp>
      </p:grpSp>
      <p:sp>
        <p:nvSpPr>
          <p:cNvPr id="1310" name="textbox 1310"/>
          <p:cNvSpPr/>
          <p:nvPr/>
        </p:nvSpPr>
        <p:spPr>
          <a:xfrm>
            <a:off x="5331899" y="2833129"/>
            <a:ext cx="1631315" cy="4883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5000"/>
              </a:lnSpc>
            </a:pPr>
            <a:r>
              <a:rPr sz="3200" kern="0" spc="-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综合</a:t>
            </a:r>
            <a:r>
              <a:rPr lang="zh-CN" sz="3200" kern="0" spc="-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作业</a:t>
            </a:r>
            <a:endParaRPr lang="zh-CN" sz="3200" kern="0" spc="-50" dirty="0">
              <a:solidFill>
                <a:srgbClr val="262626">
                  <a:alpha val="100000"/>
                </a:srgbClr>
              </a:solidFill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pSp>
        <p:nvGrpSpPr>
          <p:cNvPr id="116" name="group 116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1312" name="path 1312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14" name="path 1314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316" name="picture 13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8" name="picture 13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547852" y="1622732"/>
            <a:ext cx="6644148" cy="4836105"/>
          </a:xfrm>
          <a:prstGeom prst="rect">
            <a:avLst/>
          </a:prstGeom>
        </p:spPr>
      </p:pic>
      <p:graphicFrame>
        <p:nvGraphicFramePr>
          <p:cNvPr id="1320" name="table 1320"/>
          <p:cNvGraphicFramePr>
            <a:graphicFrameLocks noGrp="1"/>
          </p:cNvGraphicFramePr>
          <p:nvPr/>
        </p:nvGraphicFramePr>
        <p:xfrm>
          <a:off x="-1" y="278471"/>
          <a:ext cx="11644630" cy="452946"/>
        </p:xfrm>
        <a:graphic>
          <a:graphicData uri="http://schemas.openxmlformats.org/drawingml/2006/table">
            <a:tbl>
              <a:tblPr/>
              <a:tblGrid>
                <a:gridCol w="2451735"/>
                <a:gridCol w="9192895"/>
              </a:tblGrid>
              <a:tr h="3937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eaLnBrk="0">
                        <a:lnSpc>
                          <a:spcPts val="2730"/>
                        </a:lnSpc>
                      </a:pPr>
                      <a:r>
                        <a:rPr sz="2000" kern="0" spc="-20" dirty="0">
                          <a:solidFill>
                            <a:srgbClr val="49504F">
                              <a:alpha val="100000"/>
                            </a:srgbClr>
                          </a:solidFill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《软件开发能力基础训练》</a:t>
                      </a:r>
                      <a:endParaRPr sz="2000" dirty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0" marR="0" marT="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485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485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322" name="textbox 1322"/>
          <p:cNvSpPr/>
          <p:nvPr/>
        </p:nvSpPr>
        <p:spPr>
          <a:xfrm>
            <a:off x="2283460" y="1207770"/>
            <a:ext cx="3005455" cy="16808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1000"/>
              </a:lnSpc>
            </a:pPr>
            <a:r>
              <a:rPr sz="2000" kern="0" spc="-9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综合</a:t>
            </a:r>
            <a:r>
              <a:rPr lang="zh-CN" sz="2000" kern="0" spc="-9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作业</a:t>
            </a:r>
            <a:r>
              <a:rPr sz="2000" kern="0" spc="-9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一 – 新闻详情</a:t>
            </a:r>
            <a:endParaRPr sz="2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8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6035" algn="l" rtl="0" eaLnBrk="0">
              <a:lnSpc>
                <a:spcPct val="95000"/>
              </a:lnSpc>
              <a:spcBef>
                <a:spcPts val="450"/>
              </a:spcBef>
            </a:pP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网页制作思路：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23495" algn="l" rtl="0" eaLnBrk="0">
              <a:lnSpc>
                <a:spcPct val="92000"/>
              </a:lnSpc>
              <a:spcBef>
                <a:spcPts val="1565"/>
              </a:spcBef>
            </a:pPr>
            <a:r>
              <a:rPr sz="1500" kern="0" spc="70" dirty="0">
                <a:solidFill>
                  <a:srgbClr val="48504F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1.</a:t>
            </a:r>
            <a:r>
              <a:rPr sz="1500" kern="0" spc="200" dirty="0">
                <a:solidFill>
                  <a:srgbClr val="48504F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</a:t>
            </a:r>
            <a:r>
              <a:rPr sz="1500" kern="0" spc="70" dirty="0">
                <a:solidFill>
                  <a:srgbClr val="48504F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从上到下</a:t>
            </a:r>
            <a:r>
              <a:rPr sz="1500" kern="0" spc="-250" dirty="0">
                <a:solidFill>
                  <a:srgbClr val="48504F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70" dirty="0">
                <a:solidFill>
                  <a:srgbClr val="48504F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，先整体再局部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1000"/>
              </a:lnSpc>
            </a:pPr>
            <a:endParaRPr sz="1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4605" algn="l" rtl="0" eaLnBrk="0">
              <a:lnSpc>
                <a:spcPct val="93000"/>
              </a:lnSpc>
            </a:pPr>
            <a:r>
              <a:rPr sz="1500" kern="0" spc="-10" dirty="0">
                <a:solidFill>
                  <a:srgbClr val="48504F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2.</a:t>
            </a:r>
            <a:r>
              <a:rPr sz="1500" kern="0" spc="210" dirty="0">
                <a:solidFill>
                  <a:srgbClr val="48504F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</a:t>
            </a:r>
            <a:r>
              <a:rPr sz="1500" kern="0" spc="-10" dirty="0">
                <a:solidFill>
                  <a:srgbClr val="48504F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先标签</a:t>
            </a:r>
            <a:r>
              <a:rPr sz="1500" kern="0" spc="-250" dirty="0">
                <a:solidFill>
                  <a:srgbClr val="48504F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-10" dirty="0">
                <a:solidFill>
                  <a:srgbClr val="48504F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，再 CSS 美化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sp>
        <p:nvSpPr>
          <p:cNvPr id="1324" name="rect 1324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26" name="textbox 1326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 + CSS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1328" name="picture 13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graphicFrame>
        <p:nvGraphicFramePr>
          <p:cNvPr id="1332" name="table 1332"/>
          <p:cNvGraphicFramePr>
            <a:graphicFrameLocks noGrp="1"/>
          </p:cNvGraphicFramePr>
          <p:nvPr/>
        </p:nvGraphicFramePr>
        <p:xfrm>
          <a:off x="806196" y="1124712"/>
          <a:ext cx="1201420" cy="459740"/>
        </p:xfrm>
        <a:graphic>
          <a:graphicData uri="http://schemas.openxmlformats.org/drawingml/2006/table">
            <a:tbl>
              <a:tblPr/>
              <a:tblGrid>
                <a:gridCol w="194310"/>
                <a:gridCol w="1007110"/>
              </a:tblGrid>
              <a:tr h="4597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AD2B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61950" algn="l" rtl="0" eaLnBrk="0">
                        <a:lnSpc>
                          <a:spcPct val="95000"/>
                        </a:lnSpc>
                      </a:pPr>
                      <a:r>
                        <a:rPr lang="zh-CN" sz="2000" dirty="0"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作业</a:t>
                      </a:r>
                      <a:endParaRPr lang="zh-CN" sz="2000" dirty="0">
                        <a:latin typeface="PingFang SC" panose="020B0400000000000000" charset="-122"/>
                        <a:ea typeface="PingFang SC" panose="020B0400000000000000" charset="-122"/>
                        <a:cs typeface="PingFang SC" panose="020B0400000000000000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AD2B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2B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2B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2B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18" name="group 118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1334" name="path 1334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36" name="path 1336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338" name="path 1338"/>
          <p:cNvSpPr/>
          <p:nvPr/>
        </p:nvSpPr>
        <p:spPr>
          <a:xfrm>
            <a:off x="806196" y="1124712"/>
            <a:ext cx="397764" cy="460247"/>
          </a:xfrm>
          <a:custGeom>
            <a:avLst/>
            <a:gdLst/>
            <a:ahLst/>
            <a:cxnLst/>
            <a:rect l="0" t="0" r="0" b="0"/>
            <a:pathLst>
              <a:path w="626" h="724">
                <a:moveTo>
                  <a:pt x="314" y="0"/>
                </a:moveTo>
                <a:lnTo>
                  <a:pt x="626" y="155"/>
                </a:lnTo>
                <a:lnTo>
                  <a:pt x="626" y="568"/>
                </a:lnTo>
                <a:lnTo>
                  <a:pt x="314" y="724"/>
                </a:lnTo>
                <a:lnTo>
                  <a:pt x="0" y="568"/>
                </a:lnTo>
                <a:lnTo>
                  <a:pt x="0" y="155"/>
                </a:lnTo>
                <a:lnTo>
                  <a:pt x="314" y="0"/>
                </a:lnTo>
              </a:path>
            </a:pathLst>
          </a:custGeom>
          <a:solidFill>
            <a:srgbClr val="AD2B26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340" name="picture 13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  <p:pic>
        <p:nvPicPr>
          <p:cNvPr id="1342" name="picture 13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884377" y="1231709"/>
            <a:ext cx="232155" cy="2321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4" name="picture 13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84555" y="2301240"/>
            <a:ext cx="10574020" cy="3237230"/>
          </a:xfrm>
          <a:prstGeom prst="rect">
            <a:avLst/>
          </a:prstGeom>
        </p:spPr>
      </p:pic>
      <p:sp>
        <p:nvSpPr>
          <p:cNvPr id="1346" name="rect 1346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48" name="textbox 1348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 + CSS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1350" name="picture 13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sp>
        <p:nvSpPr>
          <p:cNvPr id="1352" name="textbox 1352"/>
          <p:cNvSpPr/>
          <p:nvPr/>
        </p:nvSpPr>
        <p:spPr>
          <a:xfrm>
            <a:off x="4628349" y="265772"/>
            <a:ext cx="7125969" cy="37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730"/>
              </a:lnSpc>
            </a:pPr>
            <a:r>
              <a:rPr sz="2000" kern="0" spc="0" dirty="0">
                <a:solidFill>
                  <a:srgbClr val="49504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《软件开发能力基础训练》</a:t>
            </a:r>
            <a:endParaRPr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56" name="textbox 1356"/>
          <p:cNvSpPr/>
          <p:nvPr/>
        </p:nvSpPr>
        <p:spPr>
          <a:xfrm>
            <a:off x="2283460" y="1208405"/>
            <a:ext cx="3289935" cy="3054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2000"/>
              </a:lnSpc>
            </a:pPr>
            <a:r>
              <a:rPr sz="2000" kern="0" spc="-12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综合</a:t>
            </a:r>
            <a:r>
              <a:rPr lang="zh-CN" sz="2000" kern="0" spc="-12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作业</a:t>
            </a:r>
            <a:r>
              <a:rPr sz="2000" kern="0" spc="-12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二 – CSS </a:t>
            </a:r>
            <a:r>
              <a:rPr sz="2000" kern="0" spc="-13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简介</a:t>
            </a:r>
            <a:endParaRPr sz="2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aphicFrame>
        <p:nvGraphicFramePr>
          <p:cNvPr id="1358" name="table 1358"/>
          <p:cNvGraphicFramePr>
            <a:graphicFrameLocks noGrp="1"/>
          </p:cNvGraphicFramePr>
          <p:nvPr/>
        </p:nvGraphicFramePr>
        <p:xfrm>
          <a:off x="806196" y="1124712"/>
          <a:ext cx="1201420" cy="459740"/>
        </p:xfrm>
        <a:graphic>
          <a:graphicData uri="http://schemas.openxmlformats.org/drawingml/2006/table">
            <a:tbl>
              <a:tblPr/>
              <a:tblGrid>
                <a:gridCol w="194310"/>
                <a:gridCol w="1007110"/>
              </a:tblGrid>
              <a:tr h="4597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AD2B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61950" algn="l" rtl="0" eaLnBrk="0">
                        <a:lnSpc>
                          <a:spcPct val="95000"/>
                        </a:lnSpc>
                      </a:pPr>
                      <a:r>
                        <a:rPr lang="zh-CN" sz="2000" dirty="0"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作业</a:t>
                      </a:r>
                      <a:endParaRPr lang="zh-CN" sz="2000" dirty="0">
                        <a:latin typeface="PingFang SC" panose="020B0400000000000000" charset="-122"/>
                        <a:ea typeface="PingFang SC" panose="020B0400000000000000" charset="-122"/>
                        <a:cs typeface="PingFang SC" panose="020B0400000000000000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AD2B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2B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2B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2B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0" name="group 120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1360" name="path 1360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62" name="path 1362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364" name="path 1364"/>
          <p:cNvSpPr/>
          <p:nvPr/>
        </p:nvSpPr>
        <p:spPr>
          <a:xfrm>
            <a:off x="806196" y="1124712"/>
            <a:ext cx="397764" cy="460247"/>
          </a:xfrm>
          <a:custGeom>
            <a:avLst/>
            <a:gdLst/>
            <a:ahLst/>
            <a:cxnLst/>
            <a:rect l="0" t="0" r="0" b="0"/>
            <a:pathLst>
              <a:path w="626" h="724">
                <a:moveTo>
                  <a:pt x="314" y="0"/>
                </a:moveTo>
                <a:lnTo>
                  <a:pt x="626" y="155"/>
                </a:lnTo>
                <a:lnTo>
                  <a:pt x="626" y="568"/>
                </a:lnTo>
                <a:lnTo>
                  <a:pt x="314" y="724"/>
                </a:lnTo>
                <a:lnTo>
                  <a:pt x="0" y="568"/>
                </a:lnTo>
                <a:lnTo>
                  <a:pt x="0" y="155"/>
                </a:lnTo>
                <a:lnTo>
                  <a:pt x="314" y="0"/>
                </a:lnTo>
              </a:path>
            </a:pathLst>
          </a:custGeom>
          <a:solidFill>
            <a:srgbClr val="AD2B26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366" name="picture 13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  <p:pic>
        <p:nvPicPr>
          <p:cNvPr id="1368" name="picture 13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884377" y="1231709"/>
            <a:ext cx="232155" cy="2321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18915" y="2607945"/>
            <a:ext cx="49009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>
                <a:gradFill>
                  <a:gsLst>
                    <a:gs pos="0">
                      <a:schemeClr val="accent5">
                        <a:lumMod val="50000"/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   </a:t>
            </a:r>
            <a:r>
              <a:rPr lang="zh-CN" altLang="en-US" sz="6000">
                <a:gradFill>
                  <a:gsLst>
                    <a:gs pos="0">
                      <a:schemeClr val="accent5">
                        <a:lumMod val="50000"/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谢谢观看</a:t>
            </a:r>
            <a:endParaRPr lang="zh-CN" altLang="en-US" sz="6000">
              <a:gradFill>
                <a:gsLst>
                  <a:gs pos="0">
                    <a:schemeClr val="accent5">
                      <a:lumMod val="50000"/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6"/>
          <p:cNvGraphicFramePr>
            <a:graphicFrameLocks noGrp="1"/>
          </p:cNvGraphicFramePr>
          <p:nvPr/>
        </p:nvGraphicFramePr>
        <p:xfrm>
          <a:off x="-1" y="278471"/>
          <a:ext cx="11644630" cy="452946"/>
        </p:xfrm>
        <a:graphic>
          <a:graphicData uri="http://schemas.openxmlformats.org/drawingml/2006/table">
            <a:tbl>
              <a:tblPr/>
              <a:tblGrid>
                <a:gridCol w="2451735"/>
                <a:gridCol w="9192895"/>
              </a:tblGrid>
              <a:tr h="3937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eaLnBrk="0">
                        <a:lnSpc>
                          <a:spcPts val="2730"/>
                        </a:lnSpc>
                      </a:pPr>
                      <a:r>
                        <a:rPr sz="2000" kern="0" spc="-20" dirty="0">
                          <a:solidFill>
                            <a:srgbClr val="49504F">
                              <a:alpha val="100000"/>
                            </a:srgbClr>
                          </a:solidFill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《软件开发能力基础训练》</a:t>
                      </a:r>
                      <a:endParaRPr sz="2000" dirty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0" marR="0" marT="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485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485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8" name="rect 38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0" name="textbox 40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 + CSS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42" name="picture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 rot="21600000">
            <a:off x="3596640" y="2337816"/>
            <a:ext cx="1411223" cy="1319783"/>
            <a:chOff x="0" y="0"/>
            <a:chExt cx="1411223" cy="1319783"/>
          </a:xfrm>
        </p:grpSpPr>
        <p:grpSp>
          <p:nvGrpSpPr>
            <p:cNvPr id="6" name="group 6"/>
            <p:cNvGrpSpPr/>
            <p:nvPr/>
          </p:nvGrpSpPr>
          <p:grpSpPr>
            <a:xfrm rot="21600000">
              <a:off x="0" y="0"/>
              <a:ext cx="1411223" cy="1319783"/>
              <a:chOff x="0" y="0"/>
              <a:chExt cx="1411223" cy="1319783"/>
            </a:xfrm>
          </p:grpSpPr>
          <p:sp>
            <p:nvSpPr>
              <p:cNvPr id="44" name="path 44"/>
              <p:cNvSpPr/>
              <p:nvPr/>
            </p:nvSpPr>
            <p:spPr>
              <a:xfrm>
                <a:off x="274319" y="0"/>
                <a:ext cx="1136903" cy="1319783"/>
              </a:xfrm>
              <a:custGeom>
                <a:avLst/>
                <a:gdLst/>
                <a:ahLst/>
                <a:cxnLst/>
                <a:rect l="0" t="0" r="0" b="0"/>
                <a:pathLst>
                  <a:path w="1790" h="2078">
                    <a:moveTo>
                      <a:pt x="895" y="0"/>
                    </a:moveTo>
                    <a:lnTo>
                      <a:pt x="1790" y="448"/>
                    </a:lnTo>
                    <a:lnTo>
                      <a:pt x="1790" y="1629"/>
                    </a:lnTo>
                    <a:lnTo>
                      <a:pt x="895" y="2078"/>
                    </a:lnTo>
                    <a:lnTo>
                      <a:pt x="0" y="1629"/>
                    </a:lnTo>
                    <a:lnTo>
                      <a:pt x="0" y="448"/>
                    </a:lnTo>
                    <a:lnTo>
                      <a:pt x="895" y="0"/>
                    </a:lnTo>
                  </a:path>
                </a:pathLst>
              </a:custGeom>
              <a:solidFill>
                <a:srgbClr val="AD2B26">
                  <a:alpha val="100000"/>
                </a:srgbClr>
              </a:solidFill>
              <a:ln w="0"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path 46"/>
              <p:cNvSpPr/>
              <p:nvPr/>
            </p:nvSpPr>
            <p:spPr>
              <a:xfrm>
                <a:off x="0" y="890015"/>
                <a:ext cx="370331" cy="429767"/>
              </a:xfrm>
              <a:custGeom>
                <a:avLst/>
                <a:gdLst/>
                <a:ahLst/>
                <a:cxnLst/>
                <a:rect l="0" t="0" r="0" b="0"/>
                <a:pathLst>
                  <a:path w="583" h="676">
                    <a:moveTo>
                      <a:pt x="290" y="0"/>
                    </a:moveTo>
                    <a:lnTo>
                      <a:pt x="583" y="146"/>
                    </a:lnTo>
                    <a:lnTo>
                      <a:pt x="583" y="530"/>
                    </a:lnTo>
                    <a:lnTo>
                      <a:pt x="290" y="676"/>
                    </a:lnTo>
                    <a:lnTo>
                      <a:pt x="0" y="530"/>
                    </a:lnTo>
                    <a:lnTo>
                      <a:pt x="0" y="146"/>
                    </a:lnTo>
                    <a:lnTo>
                      <a:pt x="290" y="0"/>
                    </a:lnTo>
                  </a:path>
                </a:pathLst>
              </a:custGeom>
              <a:solidFill>
                <a:srgbClr val="D9D9D9">
                  <a:alpha val="100000"/>
                </a:srgbClr>
              </a:solidFill>
              <a:ln w="0"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textbox 48"/>
            <p:cNvSpPr/>
            <p:nvPr/>
          </p:nvSpPr>
          <p:spPr>
            <a:xfrm>
              <a:off x="-12700" y="-12700"/>
              <a:ext cx="1437005" cy="1464310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6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116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117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8000"/>
                </a:lnSpc>
              </a:pPr>
              <a:endParaRPr sz="1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789940" algn="l" rtl="0" eaLnBrk="0">
                <a:lnSpc>
                  <a:spcPct val="79000"/>
                </a:lnSpc>
              </a:pPr>
              <a:r>
                <a:rPr sz="3900" b="1" kern="0" spc="-40" dirty="0">
                  <a:solidFill>
                    <a:srgbClr val="FFFFFF">
                      <a:alpha val="100000"/>
                    </a:srgbClr>
                  </a:solidFill>
                  <a:latin typeface="PingFang SC" panose="020B0400000000000000" charset="-122"/>
                  <a:ea typeface="PingFang SC" panose="020B0400000000000000" charset="-122"/>
                  <a:cs typeface="PingFang SC" panose="020B0400000000000000" charset="-122"/>
                </a:rPr>
                <a:t>1</a:t>
              </a:r>
              <a:endParaRPr sz="3900" dirty="0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endParaRPr>
            </a:p>
          </p:txBody>
        </p:sp>
      </p:grpSp>
      <p:sp>
        <p:nvSpPr>
          <p:cNvPr id="52" name="textbox 52"/>
          <p:cNvSpPr/>
          <p:nvPr/>
        </p:nvSpPr>
        <p:spPr>
          <a:xfrm>
            <a:off x="5323758" y="2833129"/>
            <a:ext cx="2045970" cy="4870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8000"/>
              </a:lnSpc>
            </a:pPr>
            <a:r>
              <a:rPr sz="3100" kern="0" spc="-23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CS</a:t>
            </a:r>
            <a:r>
              <a:rPr sz="3100" kern="0" spc="-22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S</a:t>
            </a:r>
            <a:r>
              <a:rPr sz="3100" kern="0" spc="6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3100" kern="0" spc="-22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初体</a:t>
            </a:r>
            <a:r>
              <a:rPr sz="3100" kern="0" spc="-20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验</a:t>
            </a:r>
            <a:endParaRPr sz="31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pSp>
        <p:nvGrpSpPr>
          <p:cNvPr id="8" name="group 8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54" name="path 54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6" name="path 56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58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table 6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18515" y="2503170"/>
          <a:ext cx="3567430" cy="3565525"/>
        </p:xfrm>
        <a:graphic>
          <a:graphicData uri="http://schemas.openxmlformats.org/drawingml/2006/table">
            <a:tbl>
              <a:tblPr>
                <a:solidFill>
                  <a:srgbClr val="FFFFE4"/>
                </a:solidFill>
              </a:tblPr>
              <a:tblGrid>
                <a:gridCol w="3567430"/>
              </a:tblGrid>
              <a:tr h="35655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00965" algn="l" rtl="0" eaLnBrk="0">
                        <a:lnSpc>
                          <a:spcPts val="1880"/>
                        </a:lnSpc>
                        <a:spcBef>
                          <a:spcPts val="5"/>
                        </a:spcBef>
                      </a:pPr>
                      <a:r>
                        <a:rPr sz="1400" kern="0" spc="-20" dirty="0">
                          <a:solidFill>
                            <a:srgbClr val="0033B3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&lt;title&gt;CSS </a:t>
                      </a:r>
                      <a:r>
                        <a:rPr sz="1400" kern="0" spc="-20" dirty="0">
                          <a:solidFill>
                            <a:srgbClr val="0033B3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初体验</a:t>
                      </a:r>
                      <a:r>
                        <a:rPr sz="1400" kern="0" spc="-20" dirty="0">
                          <a:solidFill>
                            <a:srgbClr val="0033B3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&lt;</a:t>
                      </a:r>
                      <a:r>
                        <a:rPr sz="1400" kern="0" spc="-30" dirty="0">
                          <a:solidFill>
                            <a:srgbClr val="0033B3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/title&gt;</a:t>
                      </a:r>
                      <a:endParaRPr sz="14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 marL="100965" algn="l" rtl="0" eaLnBrk="0">
                        <a:lnSpc>
                          <a:spcPct val="75000"/>
                        </a:lnSpc>
                        <a:spcBef>
                          <a:spcPts val="1105"/>
                        </a:spcBef>
                      </a:pPr>
                      <a:r>
                        <a:rPr sz="1400" kern="0" spc="-30" dirty="0">
                          <a:solidFill>
                            <a:srgbClr val="C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&lt;style&gt;</a:t>
                      </a:r>
                      <a:endParaRPr sz="14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 marL="175260" algn="l" rtl="0" eaLnBrk="0">
                        <a:lnSpc>
                          <a:spcPts val="1880"/>
                        </a:lnSpc>
                        <a:spcBef>
                          <a:spcPts val="795"/>
                        </a:spcBef>
                      </a:pPr>
                      <a:r>
                        <a:rPr sz="1400" kern="0" spc="-50" dirty="0">
                          <a:solidFill>
                            <a:srgbClr val="C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 </a:t>
                      </a:r>
                      <a:r>
                        <a:rPr sz="1400" kern="0" spc="-50" dirty="0">
                          <a:solidFill>
                            <a:srgbClr val="C00000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选择器 </a:t>
                      </a:r>
                      <a:r>
                        <a:rPr sz="1400" kern="0" spc="-50" dirty="0">
                          <a:solidFill>
                            <a:srgbClr val="C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 }</a:t>
                      </a:r>
                      <a:r>
                        <a:rPr sz="1400" kern="0" spc="150" dirty="0">
                          <a:solidFill>
                            <a:srgbClr val="C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kern="0" spc="-50" dirty="0">
                          <a:solidFill>
                            <a:srgbClr val="C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sz="14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 marL="188595" algn="l" rtl="0" eaLnBrk="0">
                        <a:lnSpc>
                          <a:spcPts val="2330"/>
                        </a:lnSpc>
                      </a:pPr>
                      <a:r>
                        <a:rPr sz="1400" kern="0" spc="-50" dirty="0">
                          <a:solidFill>
                            <a:srgbClr val="C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</a:t>
                      </a:r>
                      <a:r>
                        <a:rPr sz="1400" kern="0" spc="30" dirty="0">
                          <a:solidFill>
                            <a:srgbClr val="C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kern="0" spc="-50" dirty="0">
                          <a:solidFill>
                            <a:srgbClr val="C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sz="14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 marL="254635" algn="l" rtl="0" eaLnBrk="0">
                        <a:lnSpc>
                          <a:spcPts val="1880"/>
                        </a:lnSpc>
                        <a:spcBef>
                          <a:spcPts val="830"/>
                        </a:spcBef>
                      </a:pPr>
                      <a:r>
                        <a:rPr sz="1400" kern="0" spc="-40" dirty="0">
                          <a:solidFill>
                            <a:srgbClr val="C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 CSS</a:t>
                      </a:r>
                      <a:r>
                        <a:rPr sz="1400" kern="0" spc="30" dirty="0">
                          <a:solidFill>
                            <a:srgbClr val="C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kern="0" spc="-40" dirty="0">
                          <a:solidFill>
                            <a:srgbClr val="C00000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属性 </a:t>
                      </a:r>
                      <a:r>
                        <a:rPr sz="1400" kern="0" spc="-40" dirty="0">
                          <a:solidFill>
                            <a:srgbClr val="C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sz="14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 marL="262890" algn="l" rtl="0" eaLnBrk="0">
                        <a:lnSpc>
                          <a:spcPct val="69000"/>
                        </a:lnSpc>
                        <a:spcBef>
                          <a:spcPts val="1120"/>
                        </a:spcBef>
                      </a:pPr>
                      <a:r>
                        <a:rPr sz="1400" kern="0" spc="-10" dirty="0">
                          <a:solidFill>
                            <a:srgbClr val="C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color:</a:t>
                      </a:r>
                      <a:r>
                        <a:rPr sz="1400" kern="0" spc="60" dirty="0">
                          <a:solidFill>
                            <a:srgbClr val="C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kern="0" spc="-10" dirty="0">
                          <a:solidFill>
                            <a:srgbClr val="C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red;</a:t>
                      </a:r>
                      <a:endParaRPr sz="14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 marL="185420" algn="l" rtl="0" eaLnBrk="0">
                        <a:lnSpc>
                          <a:spcPts val="2540"/>
                        </a:lnSpc>
                      </a:pPr>
                      <a:r>
                        <a:rPr sz="1400" kern="0" spc="-20" dirty="0">
                          <a:solidFill>
                            <a:srgbClr val="C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sz="14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 marL="100965" algn="l" rtl="0" eaLnBrk="0">
                        <a:lnSpc>
                          <a:spcPts val="1880"/>
                        </a:lnSpc>
                        <a:spcBef>
                          <a:spcPts val="860"/>
                        </a:spcBef>
                      </a:pPr>
                      <a:r>
                        <a:rPr sz="1400" kern="0" spc="-10" dirty="0">
                          <a:solidFill>
                            <a:srgbClr val="C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&lt;/style&gt;</a:t>
                      </a:r>
                      <a:endParaRPr sz="14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 algn="l" rtl="0" eaLnBrk="0">
                        <a:lnSpc>
                          <a:spcPct val="11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7000"/>
                        </a:lnSpc>
                      </a:pPr>
                      <a:endParaRPr sz="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00965" algn="l" rtl="0" eaLnBrk="0">
                        <a:lnSpc>
                          <a:spcPts val="1880"/>
                        </a:lnSpc>
                        <a:spcBef>
                          <a:spcPts val="5"/>
                        </a:spcBef>
                      </a:pPr>
                      <a:r>
                        <a:rPr sz="1400" kern="0" spc="-60" dirty="0">
                          <a:solidFill>
                            <a:srgbClr val="0033B3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&lt;p&gt;</a:t>
                      </a:r>
                      <a:r>
                        <a:rPr sz="1400" kern="0" spc="-60" dirty="0">
                          <a:solidFill>
                            <a:srgbClr val="0033B3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体验</a:t>
                      </a:r>
                      <a:r>
                        <a:rPr sz="1400" kern="0" spc="-20" dirty="0">
                          <a:solidFill>
                            <a:srgbClr val="0033B3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 </a:t>
                      </a:r>
                      <a:r>
                        <a:rPr sz="1400" kern="0" spc="-60" dirty="0">
                          <a:solidFill>
                            <a:srgbClr val="0033B3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CSS&lt;/p&gt;</a:t>
                      </a:r>
                      <a:endParaRPr sz="14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4"/>
                    </a:solidFill>
                  </a:tcPr>
                </a:tc>
              </a:tr>
            </a:tbl>
          </a:graphicData>
        </a:graphic>
      </p:graphicFrame>
      <p:sp>
        <p:nvSpPr>
          <p:cNvPr id="62" name="textbox 62"/>
          <p:cNvSpPr/>
          <p:nvPr/>
        </p:nvSpPr>
        <p:spPr>
          <a:xfrm>
            <a:off x="807720" y="1522095"/>
            <a:ext cx="10850245" cy="6438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2215"/>
              </a:lnSpc>
            </a:pPr>
            <a:r>
              <a:rPr sz="1500" b="1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层叠样式表</a:t>
            </a:r>
            <a:r>
              <a:rPr sz="1500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6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(</a:t>
            </a:r>
            <a:r>
              <a:rPr sz="1500" kern="0" spc="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Cascading</a:t>
            </a:r>
            <a:r>
              <a:rPr sz="1500" kern="0" spc="6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Style</a:t>
            </a:r>
            <a:r>
              <a:rPr sz="1500" kern="0" spc="6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Sheets</a:t>
            </a:r>
            <a:r>
              <a:rPr sz="1500" kern="0" spc="-28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6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，缩写为 </a:t>
            </a:r>
            <a:r>
              <a:rPr sz="1500" kern="0" spc="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CSS）</a:t>
            </a:r>
            <a:r>
              <a:rPr sz="1500" kern="0" spc="-21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</a:t>
            </a:r>
            <a:r>
              <a:rPr sz="1500" kern="0" spc="6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是一种 </a:t>
            </a:r>
            <a:r>
              <a:rPr sz="1500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样式表 </a:t>
            </a:r>
            <a:r>
              <a:rPr sz="1500" kern="0" spc="6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语言</a:t>
            </a:r>
            <a:r>
              <a:rPr sz="1500" kern="0" spc="-25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6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，用来描述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HTML</a:t>
            </a:r>
            <a:r>
              <a:rPr sz="1500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文档的呈现（美化内容）</a:t>
            </a:r>
            <a:r>
              <a:rPr lang="en-US" sz="1500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。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7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115" algn="l" rtl="0" eaLnBrk="0">
              <a:lnSpc>
                <a:spcPct val="95000"/>
              </a:lnSpc>
            </a:pPr>
            <a:r>
              <a:rPr sz="400" kern="0" spc="1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。</a:t>
            </a:r>
            <a:endParaRPr sz="4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pic>
        <p:nvPicPr>
          <p:cNvPr id="64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-25400" y="6763157"/>
            <a:ext cx="10052114" cy="83412"/>
          </a:xfrm>
          <a:prstGeom prst="rect">
            <a:avLst/>
          </a:prstGeom>
        </p:spPr>
      </p:pic>
      <p:sp>
        <p:nvSpPr>
          <p:cNvPr id="66" name="rect 66"/>
          <p:cNvSpPr/>
          <p:nvPr/>
        </p:nvSpPr>
        <p:spPr>
          <a:xfrm>
            <a:off x="98257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8" name="textbox 68"/>
          <p:cNvSpPr/>
          <p:nvPr/>
        </p:nvSpPr>
        <p:spPr>
          <a:xfrm>
            <a:off x="793646" y="6183592"/>
            <a:ext cx="11410950" cy="3149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2080"/>
              </a:lnSpc>
            </a:pPr>
            <a:r>
              <a:rPr sz="2400" kern="0" spc="10" baseline="-400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提示：属性名和属性值成对出现</a:t>
            </a:r>
            <a:r>
              <a:rPr sz="1500" kern="0" spc="1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2400" kern="0" spc="10" baseline="-400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→</a:t>
            </a:r>
            <a:r>
              <a:rPr sz="1500" kern="0" spc="1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2400" kern="0" spc="10" baseline="-400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键值对</a:t>
            </a:r>
            <a:r>
              <a:rPr sz="1500" kern="0" spc="-28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2400" kern="0" spc="10" baseline="-400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。</a:t>
            </a:r>
            <a:r>
              <a:rPr sz="1500" kern="0" spc="1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                               </a:t>
            </a:r>
            <a:r>
              <a:rPr sz="1500" kern="0" spc="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                                                </a:t>
            </a:r>
            <a:r>
              <a:rPr sz="2400" kern="0" spc="0" baseline="2500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 + CSS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0" name="path 70"/>
          <p:cNvSpPr/>
          <p:nvPr/>
        </p:nvSpPr>
        <p:spPr>
          <a:xfrm>
            <a:off x="9625461" y="6582372"/>
            <a:ext cx="400901" cy="208762"/>
          </a:xfrm>
          <a:custGeom>
            <a:avLst/>
            <a:gdLst/>
            <a:ahLst/>
            <a:cxnLst/>
            <a:rect l="0" t="0" r="0" b="0"/>
            <a:pathLst>
              <a:path w="631" h="328">
                <a:moveTo>
                  <a:pt x="315" y="0"/>
                </a:moveTo>
                <a:lnTo>
                  <a:pt x="631" y="315"/>
                </a:lnTo>
                <a:lnTo>
                  <a:pt x="618" y="328"/>
                </a:lnTo>
                <a:lnTo>
                  <a:pt x="13" y="328"/>
                </a:lnTo>
                <a:lnTo>
                  <a:pt x="0" y="315"/>
                </a:lnTo>
                <a:lnTo>
                  <a:pt x="315" y="0"/>
                </a:lnTo>
              </a:path>
            </a:pathLst>
          </a:custGeom>
          <a:solidFill>
            <a:srgbClr val="68000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2" name="textbox 72"/>
          <p:cNvSpPr/>
          <p:nvPr/>
        </p:nvSpPr>
        <p:spPr>
          <a:xfrm>
            <a:off x="4628349" y="265772"/>
            <a:ext cx="7125969" cy="37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730"/>
              </a:lnSpc>
            </a:pPr>
            <a:r>
              <a:rPr sz="2000" kern="0" spc="0" dirty="0">
                <a:solidFill>
                  <a:srgbClr val="49504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《软件开发能力基础训练》</a:t>
            </a:r>
            <a:endParaRPr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6" name="textbox 76"/>
          <p:cNvSpPr/>
          <p:nvPr/>
        </p:nvSpPr>
        <p:spPr>
          <a:xfrm>
            <a:off x="818515" y="2057400"/>
            <a:ext cx="8677275" cy="5422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lang="zh-CN" sz="1500" kern="0" spc="3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书写位置</a:t>
            </a:r>
            <a:r>
              <a:rPr lang="en-US" altLang="zh-CN" sz="1500" kern="0" spc="3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：title</a:t>
            </a:r>
            <a:r>
              <a:rPr lang="zh-CN" altLang="en-US" sz="1500" kern="0" spc="3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标签下方添加</a:t>
            </a:r>
            <a:r>
              <a:rPr lang="en-US" altLang="zh-CN" sz="1500" kern="0" spc="3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style</a:t>
            </a:r>
            <a:r>
              <a:rPr lang="zh-CN" altLang="en-US" sz="1500" kern="0" spc="3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双标</a:t>
            </a:r>
            <a:r>
              <a:rPr sz="1500" kern="0" spc="3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签</a:t>
            </a:r>
            <a:r>
              <a:rPr sz="1500" kern="0" spc="-24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3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</a:t>
            </a:r>
            <a:r>
              <a:rPr sz="1500" kern="0" spc="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style</a:t>
            </a:r>
            <a:r>
              <a:rPr sz="1500" kern="0" spc="3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标签里面书写 </a:t>
            </a:r>
            <a:r>
              <a:rPr sz="1500" kern="0" spc="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CSS</a:t>
            </a:r>
            <a:r>
              <a:rPr sz="1500" kern="0" spc="3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代码。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sp>
        <p:nvSpPr>
          <p:cNvPr id="78" name="textbox 78"/>
          <p:cNvSpPr/>
          <p:nvPr/>
        </p:nvSpPr>
        <p:spPr>
          <a:xfrm>
            <a:off x="818364" y="937700"/>
            <a:ext cx="1024889" cy="3016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1000"/>
              </a:lnSpc>
            </a:pPr>
            <a:r>
              <a:rPr sz="2000" kern="0" spc="-14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CSS 定义</a:t>
            </a:r>
            <a:endParaRPr sz="2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pSp>
        <p:nvGrpSpPr>
          <p:cNvPr id="10" name="group 10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80" name="path 80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2" name="path 82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84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31215" y="6130290"/>
            <a:ext cx="466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026650" y="6560820"/>
            <a:ext cx="6096000" cy="321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HTML + CSS</a:t>
            </a:r>
            <a:r>
              <a:rPr sz="1500" kern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endParaRPr lang="zh-CN" altLang="en-US" sz="1500" kern="0" dirty="0">
              <a:solidFill>
                <a:srgbClr val="FFFFFF">
                  <a:alpha val="100000"/>
                </a:srgb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table 114"/>
          <p:cNvGraphicFramePr>
            <a:graphicFrameLocks noGrp="1"/>
          </p:cNvGraphicFramePr>
          <p:nvPr/>
        </p:nvGraphicFramePr>
        <p:xfrm>
          <a:off x="-1" y="278471"/>
          <a:ext cx="11644630" cy="452946"/>
        </p:xfrm>
        <a:graphic>
          <a:graphicData uri="http://schemas.openxmlformats.org/drawingml/2006/table">
            <a:tbl>
              <a:tblPr/>
              <a:tblGrid>
                <a:gridCol w="2451735"/>
                <a:gridCol w="9192895"/>
              </a:tblGrid>
              <a:tr h="3937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eaLnBrk="0">
                        <a:lnSpc>
                          <a:spcPts val="2730"/>
                        </a:lnSpc>
                      </a:pPr>
                      <a:r>
                        <a:rPr sz="2000" kern="0" spc="-20" dirty="0">
                          <a:solidFill>
                            <a:srgbClr val="49504F">
                              <a:alpha val="100000"/>
                            </a:srgbClr>
                          </a:solidFill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《软件开发能力基础训练》</a:t>
                      </a:r>
                      <a:endParaRPr sz="2000" dirty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0" marR="0" marT="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485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485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6" name="rect 116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8" name="textbox 118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 + CSS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120" name="picture 1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 rot="21600000">
            <a:off x="3596640" y="2337816"/>
            <a:ext cx="1411223" cy="1319783"/>
            <a:chOff x="0" y="0"/>
            <a:chExt cx="1411223" cy="1319783"/>
          </a:xfrm>
        </p:grpSpPr>
        <p:grpSp>
          <p:nvGrpSpPr>
            <p:cNvPr id="16" name="group 16"/>
            <p:cNvGrpSpPr/>
            <p:nvPr/>
          </p:nvGrpSpPr>
          <p:grpSpPr>
            <a:xfrm rot="21600000">
              <a:off x="0" y="0"/>
              <a:ext cx="1411223" cy="1319783"/>
              <a:chOff x="0" y="0"/>
              <a:chExt cx="1411223" cy="1319783"/>
            </a:xfrm>
          </p:grpSpPr>
          <p:sp>
            <p:nvSpPr>
              <p:cNvPr id="122" name="path 122"/>
              <p:cNvSpPr/>
              <p:nvPr/>
            </p:nvSpPr>
            <p:spPr>
              <a:xfrm>
                <a:off x="274319" y="0"/>
                <a:ext cx="1136903" cy="1319783"/>
              </a:xfrm>
              <a:custGeom>
                <a:avLst/>
                <a:gdLst/>
                <a:ahLst/>
                <a:cxnLst/>
                <a:rect l="0" t="0" r="0" b="0"/>
                <a:pathLst>
                  <a:path w="1790" h="2078">
                    <a:moveTo>
                      <a:pt x="895" y="0"/>
                    </a:moveTo>
                    <a:lnTo>
                      <a:pt x="1790" y="448"/>
                    </a:lnTo>
                    <a:lnTo>
                      <a:pt x="1790" y="1629"/>
                    </a:lnTo>
                    <a:lnTo>
                      <a:pt x="895" y="2078"/>
                    </a:lnTo>
                    <a:lnTo>
                      <a:pt x="0" y="1629"/>
                    </a:lnTo>
                    <a:lnTo>
                      <a:pt x="0" y="448"/>
                    </a:lnTo>
                    <a:lnTo>
                      <a:pt x="895" y="0"/>
                    </a:lnTo>
                  </a:path>
                </a:pathLst>
              </a:custGeom>
              <a:solidFill>
                <a:srgbClr val="AD2B26">
                  <a:alpha val="100000"/>
                </a:srgbClr>
              </a:solidFill>
              <a:ln w="0"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path 124"/>
              <p:cNvSpPr/>
              <p:nvPr/>
            </p:nvSpPr>
            <p:spPr>
              <a:xfrm>
                <a:off x="0" y="890015"/>
                <a:ext cx="370331" cy="429767"/>
              </a:xfrm>
              <a:custGeom>
                <a:avLst/>
                <a:gdLst/>
                <a:ahLst/>
                <a:cxnLst/>
                <a:rect l="0" t="0" r="0" b="0"/>
                <a:pathLst>
                  <a:path w="583" h="676">
                    <a:moveTo>
                      <a:pt x="290" y="0"/>
                    </a:moveTo>
                    <a:lnTo>
                      <a:pt x="583" y="146"/>
                    </a:lnTo>
                    <a:lnTo>
                      <a:pt x="583" y="530"/>
                    </a:lnTo>
                    <a:lnTo>
                      <a:pt x="290" y="676"/>
                    </a:lnTo>
                    <a:lnTo>
                      <a:pt x="0" y="530"/>
                    </a:lnTo>
                    <a:lnTo>
                      <a:pt x="0" y="146"/>
                    </a:lnTo>
                    <a:lnTo>
                      <a:pt x="290" y="0"/>
                    </a:lnTo>
                  </a:path>
                </a:pathLst>
              </a:custGeom>
              <a:solidFill>
                <a:srgbClr val="D9D9D9">
                  <a:alpha val="100000"/>
                </a:srgbClr>
              </a:solidFill>
              <a:ln w="0"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6" name="textbox 126"/>
            <p:cNvSpPr/>
            <p:nvPr/>
          </p:nvSpPr>
          <p:spPr>
            <a:xfrm>
              <a:off x="-12700" y="-12700"/>
              <a:ext cx="1437005" cy="1464310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7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118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118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7000"/>
                </a:lnSpc>
              </a:pPr>
              <a:endParaRPr sz="1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758190" algn="l" rtl="0" eaLnBrk="0">
                <a:lnSpc>
                  <a:spcPct val="78000"/>
                </a:lnSpc>
              </a:pPr>
              <a:r>
                <a:rPr sz="3900" b="1" kern="0" spc="-30" dirty="0">
                  <a:solidFill>
                    <a:srgbClr val="FFFFFF">
                      <a:alpha val="100000"/>
                    </a:srgbClr>
                  </a:solidFill>
                  <a:latin typeface="PingFang SC" panose="020B0400000000000000" charset="-122"/>
                  <a:ea typeface="PingFang SC" panose="020B0400000000000000" charset="-122"/>
                  <a:cs typeface="PingFang SC" panose="020B0400000000000000" charset="-122"/>
                </a:rPr>
                <a:t>2</a:t>
              </a:r>
              <a:endParaRPr sz="3900" dirty="0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endParaRPr>
            </a:p>
          </p:txBody>
        </p:sp>
      </p:grpSp>
      <p:sp>
        <p:nvSpPr>
          <p:cNvPr id="130" name="textbox 130"/>
          <p:cNvSpPr/>
          <p:nvPr/>
        </p:nvSpPr>
        <p:spPr>
          <a:xfrm>
            <a:off x="5323758" y="2833129"/>
            <a:ext cx="2452370" cy="4864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7000"/>
              </a:lnSpc>
            </a:pPr>
            <a:r>
              <a:rPr sz="3100" kern="0" spc="-1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CSS  引入方式</a:t>
            </a:r>
            <a:endParaRPr sz="31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pSp>
        <p:nvGrpSpPr>
          <p:cNvPr id="18" name="group 18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132" name="path 132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4" name="path 134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36" name="picture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38"/>
          <p:cNvSpPr/>
          <p:nvPr/>
        </p:nvSpPr>
        <p:spPr>
          <a:xfrm>
            <a:off x="804077" y="1742490"/>
            <a:ext cx="4008755" cy="17722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855"/>
              </a:lnSpc>
              <a:tabLst>
                <a:tab pos="126365" algn="l"/>
              </a:tabLst>
            </a:pP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	</a:t>
            </a:r>
            <a:r>
              <a:rPr sz="1500" kern="0" spc="2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 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内部样式表：</a:t>
            </a:r>
            <a:r>
              <a:rPr sz="1500" kern="0" spc="-2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5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学习使</a:t>
            </a:r>
            <a:r>
              <a:rPr sz="1500" kern="0" spc="4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用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373380" algn="l" rtl="0" eaLnBrk="0">
              <a:lnSpc>
                <a:spcPct val="96000"/>
              </a:lnSpc>
              <a:spcBef>
                <a:spcPts val="1185"/>
              </a:spcBef>
              <a:tabLst>
                <a:tab pos="491490" algn="l"/>
              </a:tabLst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	</a:t>
            </a:r>
            <a:r>
              <a:rPr sz="1400" kern="0" spc="14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CSS</a:t>
            </a:r>
            <a:r>
              <a:rPr sz="1400" kern="0" spc="29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代码写在</a:t>
            </a:r>
            <a:r>
              <a:rPr sz="1400" kern="0" spc="35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400" kern="0" spc="-3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style</a:t>
            </a:r>
            <a:r>
              <a:rPr sz="1400" kern="0" spc="29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标签里</a:t>
            </a:r>
            <a:r>
              <a:rPr sz="1400" kern="0" spc="-4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面</a:t>
            </a:r>
            <a:endParaRPr sz="14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12700" algn="l" rtl="0" eaLnBrk="0">
              <a:lnSpc>
                <a:spcPts val="1855"/>
              </a:lnSpc>
              <a:spcBef>
                <a:spcPts val="1460"/>
              </a:spcBef>
              <a:tabLst>
                <a:tab pos="126365" algn="l"/>
              </a:tabLst>
            </a:pP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	</a:t>
            </a:r>
            <a:r>
              <a:rPr sz="1500" kern="0" spc="1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外部样式表：</a:t>
            </a:r>
            <a:r>
              <a:rPr sz="1500" kern="0" spc="-2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开发使用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373380" algn="l" rtl="0" eaLnBrk="0">
              <a:lnSpc>
                <a:spcPts val="1740"/>
              </a:lnSpc>
              <a:spcBef>
                <a:spcPts val="1180"/>
              </a:spcBef>
              <a:tabLst>
                <a:tab pos="491490" algn="l"/>
              </a:tabLst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	</a:t>
            </a:r>
            <a:r>
              <a:rPr sz="1400" kern="0" spc="14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 </a:t>
            </a:r>
            <a:r>
              <a:rPr sz="1400" kern="0" spc="-7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CSS</a:t>
            </a:r>
            <a:r>
              <a:rPr sz="1400" kern="0" spc="29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400" kern="0" spc="-7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代码写在单独的</a:t>
            </a:r>
            <a:r>
              <a:rPr sz="1400" kern="0" spc="27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400" kern="0" spc="-8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CSS</a:t>
            </a:r>
            <a:r>
              <a:rPr sz="1400" kern="0" spc="30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400" kern="0" spc="-8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文件中（</a:t>
            </a:r>
            <a:r>
              <a:rPr sz="1400" kern="0" spc="-18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400" kern="0" spc="-8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.css</a:t>
            </a:r>
            <a:r>
              <a:rPr sz="1400" kern="0" spc="-8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）</a:t>
            </a:r>
            <a:endParaRPr sz="14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2000"/>
              </a:lnSpc>
            </a:pPr>
            <a:endParaRPr sz="9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73380" algn="l" rtl="0" eaLnBrk="0">
              <a:lnSpc>
                <a:spcPts val="1745"/>
              </a:lnSpc>
              <a:tabLst>
                <a:tab pos="491490" algn="l"/>
              </a:tabLst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	</a:t>
            </a:r>
            <a:r>
              <a:rPr sz="1400" kern="0" spc="15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 </a:t>
            </a:r>
            <a:r>
              <a:rPr sz="1400" kern="0" spc="-6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在</a:t>
            </a:r>
            <a:r>
              <a:rPr sz="1400" kern="0" spc="25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400" kern="0" spc="-6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HTML</a:t>
            </a:r>
            <a:r>
              <a:rPr sz="1400" kern="0" spc="29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400" kern="0" spc="-6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使用</a:t>
            </a:r>
            <a:r>
              <a:rPr sz="1400" kern="0" spc="37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400" kern="0" spc="-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link</a:t>
            </a:r>
            <a:r>
              <a:rPr sz="1400" kern="0" spc="29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400" kern="0" spc="-6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标签引入</a:t>
            </a:r>
            <a:endParaRPr sz="14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pic>
        <p:nvPicPr>
          <p:cNvPr id="140" name="picture 1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177991" y="3280258"/>
            <a:ext cx="118123" cy="197706"/>
          </a:xfrm>
          <a:prstGeom prst="rect">
            <a:avLst/>
          </a:prstGeom>
        </p:spPr>
      </p:pic>
      <p:pic>
        <p:nvPicPr>
          <p:cNvPr id="142" name="picture 1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177991" y="2917673"/>
            <a:ext cx="118123" cy="197706"/>
          </a:xfrm>
          <a:prstGeom prst="rect">
            <a:avLst/>
          </a:prstGeom>
        </p:spPr>
      </p:pic>
      <p:pic>
        <p:nvPicPr>
          <p:cNvPr id="144" name="picture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16777" y="2551266"/>
            <a:ext cx="113920" cy="190670"/>
          </a:xfrm>
          <a:prstGeom prst="rect">
            <a:avLst/>
          </a:prstGeom>
        </p:spPr>
      </p:pic>
      <p:pic>
        <p:nvPicPr>
          <p:cNvPr id="146" name="picture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77991" y="2141069"/>
            <a:ext cx="118123" cy="197706"/>
          </a:xfrm>
          <a:prstGeom prst="rect">
            <a:avLst/>
          </a:prstGeom>
        </p:spPr>
      </p:pic>
      <p:pic>
        <p:nvPicPr>
          <p:cNvPr id="148" name="picture 1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16777" y="1774661"/>
            <a:ext cx="113920" cy="190670"/>
          </a:xfrm>
          <a:prstGeom prst="rect">
            <a:avLst/>
          </a:prstGeom>
        </p:spPr>
      </p:pic>
      <p:sp>
        <p:nvSpPr>
          <p:cNvPr id="150" name="rect 150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2" name="textbox 152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 + CSS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154" name="picture 1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sp>
        <p:nvSpPr>
          <p:cNvPr id="156" name="textbox 156"/>
          <p:cNvSpPr/>
          <p:nvPr/>
        </p:nvSpPr>
        <p:spPr>
          <a:xfrm>
            <a:off x="4628349" y="265772"/>
            <a:ext cx="7125969" cy="37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730"/>
              </a:lnSpc>
            </a:pPr>
            <a:r>
              <a:rPr sz="2000" kern="0" spc="0" dirty="0">
                <a:solidFill>
                  <a:srgbClr val="49504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《软件开发能力基础训练》</a:t>
            </a:r>
            <a:endParaRPr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58" name="textbox 158"/>
          <p:cNvSpPr/>
          <p:nvPr/>
        </p:nvSpPr>
        <p:spPr>
          <a:xfrm>
            <a:off x="804077" y="4383455"/>
            <a:ext cx="3418840" cy="6165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5000"/>
              </a:lnSpc>
              <a:tabLst>
                <a:tab pos="126365" algn="l"/>
              </a:tabLst>
            </a:pP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	</a:t>
            </a:r>
            <a:r>
              <a:rPr sz="1500" kern="0" spc="1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 </a:t>
            </a:r>
            <a:r>
              <a:rPr sz="1500" kern="0" spc="12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行内样式：</a:t>
            </a:r>
            <a:r>
              <a:rPr sz="1500" kern="0" spc="-30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12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配合</a:t>
            </a:r>
            <a:r>
              <a:rPr sz="1500" kern="0" spc="3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JavaScript</a:t>
            </a:r>
            <a:r>
              <a:rPr sz="1500" kern="0" spc="37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12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使用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0000"/>
              </a:lnSpc>
            </a:pPr>
            <a:endParaRPr sz="1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73380" algn="l" rtl="0" eaLnBrk="0">
              <a:lnSpc>
                <a:spcPct val="96000"/>
              </a:lnSpc>
              <a:spcBef>
                <a:spcPts val="5"/>
              </a:spcBef>
              <a:tabLst>
                <a:tab pos="491490" algn="l"/>
              </a:tabLst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	</a:t>
            </a:r>
            <a:r>
              <a:rPr sz="1400" kern="0" spc="14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CSS</a:t>
            </a:r>
            <a:r>
              <a:rPr sz="1400" kern="0" spc="33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写在标签的</a:t>
            </a:r>
            <a:r>
              <a:rPr sz="1400" kern="0" spc="35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400" kern="0" spc="-3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style</a:t>
            </a:r>
            <a:r>
              <a:rPr sz="1400" kern="0" spc="30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属</a:t>
            </a:r>
            <a:r>
              <a:rPr sz="1400" kern="0" spc="-4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性值里</a:t>
            </a:r>
            <a:endParaRPr sz="14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pic>
        <p:nvPicPr>
          <p:cNvPr id="160" name="picture 1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177991" y="4782033"/>
            <a:ext cx="118123" cy="197705"/>
          </a:xfrm>
          <a:prstGeom prst="rect">
            <a:avLst/>
          </a:prstGeom>
        </p:spPr>
      </p:pic>
      <p:pic>
        <p:nvPicPr>
          <p:cNvPr id="162" name="picture 1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16777" y="4415626"/>
            <a:ext cx="113920" cy="190670"/>
          </a:xfrm>
          <a:prstGeom prst="rect">
            <a:avLst/>
          </a:prstGeom>
        </p:spPr>
      </p:pic>
      <p:graphicFrame>
        <p:nvGraphicFramePr>
          <p:cNvPr id="164" name="table 164"/>
          <p:cNvGraphicFramePr>
            <a:graphicFrameLocks noGrp="1"/>
          </p:cNvGraphicFramePr>
          <p:nvPr/>
        </p:nvGraphicFramePr>
        <p:xfrm>
          <a:off x="1494739" y="5142204"/>
          <a:ext cx="4605020" cy="382269"/>
        </p:xfrm>
        <a:graphic>
          <a:graphicData uri="http://schemas.openxmlformats.org/drawingml/2006/table">
            <a:tbl>
              <a:tblPr>
                <a:solidFill>
                  <a:srgbClr val="FFFFE4"/>
                </a:solidFill>
              </a:tblPr>
              <a:tblGrid>
                <a:gridCol w="4605020"/>
              </a:tblGrid>
              <a:tr h="38226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00965" algn="l" rtl="0" eaLnBrk="0">
                        <a:lnSpc>
                          <a:spcPts val="1880"/>
                        </a:lnSpc>
                        <a:spcBef>
                          <a:spcPts val="5"/>
                        </a:spcBef>
                      </a:pPr>
                      <a:r>
                        <a:rPr sz="1400" kern="0" spc="-10" dirty="0">
                          <a:solidFill>
                            <a:srgbClr val="0033B3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&lt;div styl</a:t>
                      </a:r>
                      <a:r>
                        <a:rPr sz="1400" kern="0" spc="-20" dirty="0">
                          <a:solidFill>
                            <a:srgbClr val="0033B3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e="color: red; font-size:20px;"&gt;</a:t>
                      </a:r>
                      <a:r>
                        <a:rPr sz="1400" kern="0" spc="-20" dirty="0">
                          <a:solidFill>
                            <a:srgbClr val="0033B3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这是 </a:t>
                      </a:r>
                      <a:r>
                        <a:rPr sz="1400" kern="0" spc="-20" dirty="0">
                          <a:solidFill>
                            <a:srgbClr val="0033B3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div </a:t>
                      </a:r>
                      <a:r>
                        <a:rPr sz="1400" kern="0" spc="-20" dirty="0">
                          <a:solidFill>
                            <a:srgbClr val="0033B3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标签</a:t>
                      </a:r>
                      <a:r>
                        <a:rPr sz="1400" kern="0" spc="-20" dirty="0">
                          <a:solidFill>
                            <a:srgbClr val="0033B3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&lt;/div&gt;</a:t>
                      </a:r>
                      <a:endParaRPr sz="14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table 166"/>
          <p:cNvGraphicFramePr>
            <a:graphicFrameLocks noGrp="1"/>
          </p:cNvGraphicFramePr>
          <p:nvPr/>
        </p:nvGraphicFramePr>
        <p:xfrm>
          <a:off x="1494739" y="3670452"/>
          <a:ext cx="3634740" cy="382904"/>
        </p:xfrm>
        <a:graphic>
          <a:graphicData uri="http://schemas.openxmlformats.org/drawingml/2006/table">
            <a:tbl>
              <a:tblPr>
                <a:solidFill>
                  <a:srgbClr val="FFFFE4"/>
                </a:solidFill>
              </a:tblPr>
              <a:tblGrid>
                <a:gridCol w="3634740"/>
              </a:tblGrid>
              <a:tr h="3829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00965" algn="l" rtl="0" eaLnBrk="0">
                        <a:lnSpc>
                          <a:spcPts val="1880"/>
                        </a:lnSpc>
                        <a:spcBef>
                          <a:spcPts val="5"/>
                        </a:spcBef>
                      </a:pPr>
                      <a:r>
                        <a:rPr sz="1400" kern="0" spc="-10" dirty="0">
                          <a:solidFill>
                            <a:srgbClr val="0033B3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&lt;link rel="stylesheet" href="./my.css"&gt;</a:t>
                      </a:r>
                      <a:endParaRPr sz="14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4"/>
                    </a:solidFill>
                  </a:tcPr>
                </a:tc>
              </a:tr>
            </a:tbl>
          </a:graphicData>
        </a:graphic>
      </p:graphicFrame>
      <p:sp>
        <p:nvSpPr>
          <p:cNvPr id="170" name="textbox 170"/>
          <p:cNvSpPr/>
          <p:nvPr/>
        </p:nvSpPr>
        <p:spPr>
          <a:xfrm>
            <a:off x="805664" y="1110309"/>
            <a:ext cx="1532890" cy="2997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0000"/>
              </a:lnSpc>
            </a:pPr>
            <a:r>
              <a:rPr sz="2000" kern="0" spc="-13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CSS</a:t>
            </a:r>
            <a:r>
              <a:rPr sz="2000" kern="0" spc="11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2000" kern="0" spc="-13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引入方式</a:t>
            </a:r>
            <a:endParaRPr sz="2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pSp>
        <p:nvGrpSpPr>
          <p:cNvPr id="20" name="group 20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172" name="path 172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74" name="path 174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76" name="picture 1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table 206"/>
          <p:cNvGraphicFramePr>
            <a:graphicFrameLocks noGrp="1"/>
          </p:cNvGraphicFramePr>
          <p:nvPr/>
        </p:nvGraphicFramePr>
        <p:xfrm>
          <a:off x="-1" y="278471"/>
          <a:ext cx="11644630" cy="452946"/>
        </p:xfrm>
        <a:graphic>
          <a:graphicData uri="http://schemas.openxmlformats.org/drawingml/2006/table">
            <a:tbl>
              <a:tblPr/>
              <a:tblGrid>
                <a:gridCol w="2451735"/>
                <a:gridCol w="9192895"/>
              </a:tblGrid>
              <a:tr h="3937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eaLnBrk="0">
                        <a:lnSpc>
                          <a:spcPts val="2730"/>
                        </a:lnSpc>
                      </a:pPr>
                      <a:r>
                        <a:rPr sz="2000" kern="0" spc="-20" dirty="0">
                          <a:solidFill>
                            <a:srgbClr val="49504F">
                              <a:alpha val="100000"/>
                            </a:srgbClr>
                          </a:solidFill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《软件开发能力基础训练》</a:t>
                      </a:r>
                      <a:endParaRPr sz="2000" dirty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0" marR="0" marT="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485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485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08" name="rect 208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0" name="textbox 210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 + CSS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212" name="picture 2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 rot="21600000">
            <a:off x="3596640" y="2337816"/>
            <a:ext cx="1411223" cy="1319783"/>
            <a:chOff x="0" y="0"/>
            <a:chExt cx="1411223" cy="1319783"/>
          </a:xfrm>
        </p:grpSpPr>
        <p:grpSp>
          <p:nvGrpSpPr>
            <p:cNvPr id="26" name="group 26"/>
            <p:cNvGrpSpPr/>
            <p:nvPr/>
          </p:nvGrpSpPr>
          <p:grpSpPr>
            <a:xfrm rot="21600000">
              <a:off x="0" y="0"/>
              <a:ext cx="1411223" cy="1319783"/>
              <a:chOff x="0" y="0"/>
              <a:chExt cx="1411223" cy="1319783"/>
            </a:xfrm>
          </p:grpSpPr>
          <p:sp>
            <p:nvSpPr>
              <p:cNvPr id="214" name="path 214"/>
              <p:cNvSpPr/>
              <p:nvPr/>
            </p:nvSpPr>
            <p:spPr>
              <a:xfrm>
                <a:off x="274319" y="0"/>
                <a:ext cx="1136903" cy="1319783"/>
              </a:xfrm>
              <a:custGeom>
                <a:avLst/>
                <a:gdLst/>
                <a:ahLst/>
                <a:cxnLst/>
                <a:rect l="0" t="0" r="0" b="0"/>
                <a:pathLst>
                  <a:path w="1790" h="2078">
                    <a:moveTo>
                      <a:pt x="895" y="0"/>
                    </a:moveTo>
                    <a:lnTo>
                      <a:pt x="1790" y="448"/>
                    </a:lnTo>
                    <a:lnTo>
                      <a:pt x="1790" y="1629"/>
                    </a:lnTo>
                    <a:lnTo>
                      <a:pt x="895" y="2078"/>
                    </a:lnTo>
                    <a:lnTo>
                      <a:pt x="0" y="1629"/>
                    </a:lnTo>
                    <a:lnTo>
                      <a:pt x="0" y="448"/>
                    </a:lnTo>
                    <a:lnTo>
                      <a:pt x="895" y="0"/>
                    </a:lnTo>
                  </a:path>
                </a:pathLst>
              </a:custGeom>
              <a:solidFill>
                <a:srgbClr val="AD2B26">
                  <a:alpha val="100000"/>
                </a:srgbClr>
              </a:solidFill>
              <a:ln w="0"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path 216"/>
              <p:cNvSpPr/>
              <p:nvPr/>
            </p:nvSpPr>
            <p:spPr>
              <a:xfrm>
                <a:off x="0" y="890015"/>
                <a:ext cx="370331" cy="429767"/>
              </a:xfrm>
              <a:custGeom>
                <a:avLst/>
                <a:gdLst/>
                <a:ahLst/>
                <a:cxnLst/>
                <a:rect l="0" t="0" r="0" b="0"/>
                <a:pathLst>
                  <a:path w="583" h="676">
                    <a:moveTo>
                      <a:pt x="290" y="0"/>
                    </a:moveTo>
                    <a:lnTo>
                      <a:pt x="583" y="146"/>
                    </a:lnTo>
                    <a:lnTo>
                      <a:pt x="583" y="530"/>
                    </a:lnTo>
                    <a:lnTo>
                      <a:pt x="290" y="676"/>
                    </a:lnTo>
                    <a:lnTo>
                      <a:pt x="0" y="530"/>
                    </a:lnTo>
                    <a:lnTo>
                      <a:pt x="0" y="146"/>
                    </a:lnTo>
                    <a:lnTo>
                      <a:pt x="290" y="0"/>
                    </a:lnTo>
                  </a:path>
                </a:pathLst>
              </a:custGeom>
              <a:solidFill>
                <a:srgbClr val="D9D9D9">
                  <a:alpha val="100000"/>
                </a:srgbClr>
              </a:solidFill>
              <a:ln w="0"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8" name="textbox 218"/>
            <p:cNvSpPr/>
            <p:nvPr/>
          </p:nvSpPr>
          <p:spPr>
            <a:xfrm>
              <a:off x="-12700" y="-12700"/>
              <a:ext cx="1437005" cy="145732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7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117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117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8000"/>
                </a:lnSpc>
              </a:pPr>
              <a:endParaRPr sz="1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762635" algn="l" rtl="0" eaLnBrk="0">
                <a:lnSpc>
                  <a:spcPct val="78000"/>
                </a:lnSpc>
              </a:pPr>
              <a:r>
                <a:rPr sz="3900" b="1" kern="0" spc="-30" dirty="0">
                  <a:solidFill>
                    <a:srgbClr val="FFFFFF">
                      <a:alpha val="100000"/>
                    </a:srgbClr>
                  </a:solidFill>
                  <a:latin typeface="PingFang SC" panose="020B0400000000000000" charset="-122"/>
                  <a:ea typeface="PingFang SC" panose="020B0400000000000000" charset="-122"/>
                  <a:cs typeface="PingFang SC" panose="020B0400000000000000" charset="-122"/>
                </a:rPr>
                <a:t>3</a:t>
              </a:r>
              <a:endParaRPr sz="3900" dirty="0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endParaRPr>
            </a:p>
          </p:txBody>
        </p:sp>
      </p:grpSp>
      <p:sp>
        <p:nvSpPr>
          <p:cNvPr id="222" name="textbox 222"/>
          <p:cNvSpPr/>
          <p:nvPr/>
        </p:nvSpPr>
        <p:spPr>
          <a:xfrm>
            <a:off x="5325386" y="2833129"/>
            <a:ext cx="1231265" cy="4876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5000"/>
              </a:lnSpc>
            </a:pPr>
            <a:r>
              <a:rPr sz="3200" kern="0" spc="-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选择器</a:t>
            </a:r>
            <a:endParaRPr sz="32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pSp>
        <p:nvGrpSpPr>
          <p:cNvPr id="28" name="group 28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224" name="path 224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6" name="path 226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228" name="picture 2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 230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2" name="textbox 232"/>
          <p:cNvSpPr/>
          <p:nvPr/>
        </p:nvSpPr>
        <p:spPr>
          <a:xfrm>
            <a:off x="-12700" y="1749834"/>
            <a:ext cx="12217400" cy="51339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818515" algn="l" rtl="0" eaLnBrk="0">
              <a:lnSpc>
                <a:spcPct val="92000"/>
              </a:lnSpc>
            </a:pPr>
            <a:r>
              <a:rPr sz="1500" kern="0" spc="4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作用</a:t>
            </a:r>
            <a:r>
              <a:rPr sz="1500" kern="0" spc="-16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4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</a:t>
            </a:r>
            <a:r>
              <a:rPr sz="1500" kern="0" spc="4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查找标签</a:t>
            </a:r>
            <a:r>
              <a:rPr sz="1500" kern="0" spc="-25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4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，设</a:t>
            </a:r>
            <a:r>
              <a:rPr sz="1500" kern="0" spc="3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置样式。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2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819150" algn="l" rtl="0" eaLnBrk="0">
              <a:lnSpc>
                <a:spcPct val="92000"/>
              </a:lnSpc>
              <a:spcBef>
                <a:spcPts val="460"/>
              </a:spcBef>
            </a:pPr>
            <a:r>
              <a:rPr sz="1500" kern="0" spc="8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基础选择器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825500" algn="l" rtl="0" eaLnBrk="0">
              <a:lnSpc>
                <a:spcPct val="94000"/>
              </a:lnSpc>
              <a:spcBef>
                <a:spcPts val="1595"/>
              </a:spcBef>
            </a:pPr>
            <a:r>
              <a:rPr sz="1500" kern="0" spc="60" dirty="0">
                <a:solidFill>
                  <a:srgbClr val="1B1B1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10" dirty="0">
                <a:solidFill>
                  <a:srgbClr val="1B1B1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500" kern="0" spc="6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标签选择器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825500" algn="l" rtl="0" eaLnBrk="0">
              <a:lnSpc>
                <a:spcPct val="93000"/>
              </a:lnSpc>
              <a:spcBef>
                <a:spcPts val="1575"/>
              </a:spcBef>
            </a:pPr>
            <a:r>
              <a:rPr sz="1500" kern="0" spc="30" dirty="0">
                <a:solidFill>
                  <a:srgbClr val="1B1B1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500" kern="0" spc="3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类选择器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825500" algn="l" rtl="0" eaLnBrk="0">
              <a:lnSpc>
                <a:spcPct val="95000"/>
              </a:lnSpc>
              <a:spcBef>
                <a:spcPts val="1595"/>
              </a:spcBef>
            </a:pPr>
            <a:r>
              <a:rPr sz="1500" kern="0" spc="60" dirty="0">
                <a:solidFill>
                  <a:srgbClr val="1B1B1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500" kern="0" spc="0" dirty="0">
                <a:solidFill>
                  <a:srgbClr val="1B1B1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id</a:t>
            </a:r>
            <a:r>
              <a:rPr sz="1500" kern="0" spc="320" dirty="0">
                <a:solidFill>
                  <a:srgbClr val="1B1B1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kern="0" spc="6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选择器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825500" algn="l" rtl="0" eaLnBrk="0">
              <a:lnSpc>
                <a:spcPct val="93000"/>
              </a:lnSpc>
              <a:spcBef>
                <a:spcPts val="1535"/>
              </a:spcBef>
            </a:pPr>
            <a:r>
              <a:rPr sz="1500" kern="0" spc="60" dirty="0">
                <a:solidFill>
                  <a:srgbClr val="1B1B1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20" dirty="0">
                <a:solidFill>
                  <a:srgbClr val="1B1B1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500" kern="0" spc="6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通配符选择器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7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  <a:spcBef>
                <a:spcPts val="0"/>
              </a:spcBef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 + CSS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234" name="picture 2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sp>
        <p:nvSpPr>
          <p:cNvPr id="236" name="textbox 236"/>
          <p:cNvSpPr/>
          <p:nvPr/>
        </p:nvSpPr>
        <p:spPr>
          <a:xfrm>
            <a:off x="4628349" y="265772"/>
            <a:ext cx="7125969" cy="37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730"/>
              </a:lnSpc>
            </a:pPr>
            <a:r>
              <a:rPr sz="2000" kern="0" spc="0" dirty="0">
                <a:solidFill>
                  <a:srgbClr val="49504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《软件开发能力基础训练》</a:t>
            </a:r>
            <a:endParaRPr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30" name="group 30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240" name="path 240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42" name="path 242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244" name="picture 2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  <p:sp>
        <p:nvSpPr>
          <p:cNvPr id="246" name="textbox 246"/>
          <p:cNvSpPr/>
          <p:nvPr/>
        </p:nvSpPr>
        <p:spPr>
          <a:xfrm>
            <a:off x="797770" y="1111441"/>
            <a:ext cx="775970" cy="2927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</a:pPr>
            <a:r>
              <a:rPr sz="2000" kern="0" spc="-4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选择器</a:t>
            </a:r>
            <a:endParaRPr sz="2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ct 248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50" name="textbox 250"/>
          <p:cNvSpPr/>
          <p:nvPr/>
        </p:nvSpPr>
        <p:spPr>
          <a:xfrm>
            <a:off x="-12700" y="4231524"/>
            <a:ext cx="12217400" cy="26523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824230" algn="l" rtl="0" eaLnBrk="0">
              <a:lnSpc>
                <a:spcPct val="96000"/>
              </a:lnSpc>
            </a:pP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注意</a:t>
            </a:r>
            <a:r>
              <a:rPr sz="1500" kern="0" spc="-1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：标签选择器</a:t>
            </a:r>
            <a:r>
              <a:rPr sz="1500" kern="0" spc="8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无法</a:t>
            </a:r>
            <a:r>
              <a:rPr sz="1500" kern="0" spc="7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差异化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同名标签的显示效果。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7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  <a:spcBef>
                <a:spcPts val="0"/>
              </a:spcBef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 + CSS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252" name="picture 2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sp>
        <p:nvSpPr>
          <p:cNvPr id="254" name="textbox 254"/>
          <p:cNvSpPr/>
          <p:nvPr/>
        </p:nvSpPr>
        <p:spPr>
          <a:xfrm>
            <a:off x="793066" y="1747403"/>
            <a:ext cx="6392545" cy="6546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5000"/>
              </a:lnSpc>
            </a:pP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标签选择器</a:t>
            </a:r>
            <a:r>
              <a:rPr sz="1500" kern="0" spc="-12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：使用</a:t>
            </a:r>
            <a:r>
              <a:rPr sz="1500" kern="0" spc="7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标签名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作为选择器 → 选中</a:t>
            </a:r>
            <a:r>
              <a:rPr sz="1500" kern="0" spc="7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同名标签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设置</a:t>
            </a:r>
            <a:r>
              <a:rPr sz="1500" kern="0" spc="7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相同的样式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。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0000"/>
              </a:lnSpc>
            </a:pPr>
            <a:endParaRPr sz="1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970" algn="l" rtl="0" eaLnBrk="0">
              <a:lnSpc>
                <a:spcPct val="93000"/>
              </a:lnSpc>
            </a:pPr>
            <a:r>
              <a:rPr sz="1500" kern="0" spc="10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例如：</a:t>
            </a:r>
            <a:r>
              <a:rPr sz="1500" kern="0" spc="-33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10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p, h1, </a:t>
            </a: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div</a:t>
            </a:r>
            <a:r>
              <a:rPr sz="1500" kern="0" spc="9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, a, </a:t>
            </a: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img</a:t>
            </a:r>
            <a:r>
              <a:rPr sz="1500" kern="0" spc="9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......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aphicFrame>
        <p:nvGraphicFramePr>
          <p:cNvPr id="256" name="table 256"/>
          <p:cNvGraphicFramePr>
            <a:graphicFrameLocks noGrp="1"/>
          </p:cNvGraphicFramePr>
          <p:nvPr/>
        </p:nvGraphicFramePr>
        <p:xfrm>
          <a:off x="826173" y="2670848"/>
          <a:ext cx="3338195" cy="1170304"/>
        </p:xfrm>
        <a:graphic>
          <a:graphicData uri="http://schemas.openxmlformats.org/drawingml/2006/table">
            <a:tbl>
              <a:tblPr>
                <a:solidFill>
                  <a:srgbClr val="FFFFE4"/>
                </a:solidFill>
              </a:tblPr>
              <a:tblGrid>
                <a:gridCol w="3338195"/>
              </a:tblGrid>
              <a:tr h="11703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sz="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06680" algn="l" rtl="0" eaLnBrk="0">
                        <a:lnSpc>
                          <a:spcPts val="1760"/>
                        </a:lnSpc>
                        <a:spcBef>
                          <a:spcPts val="0"/>
                        </a:spcBef>
                      </a:pPr>
                      <a:r>
                        <a:rPr sz="1400" kern="0" spc="-8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&lt;</a:t>
                      </a:r>
                      <a:r>
                        <a:rPr sz="1400" kern="0" spc="-80" dirty="0">
                          <a:solidFill>
                            <a:srgbClr val="268BD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style</a:t>
                      </a:r>
                      <a:r>
                        <a:rPr sz="1400" kern="0" spc="-8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&gt;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04165" algn="l" rtl="0" eaLnBrk="0">
                        <a:lnSpc>
                          <a:spcPts val="1680"/>
                        </a:lnSpc>
                      </a:pPr>
                      <a:r>
                        <a:rPr sz="1300" kern="0" spc="-50" dirty="0">
                          <a:solidFill>
                            <a:srgbClr val="268BD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</a:t>
                      </a:r>
                      <a:r>
                        <a:rPr sz="1300" kern="0" spc="100" dirty="0">
                          <a:solidFill>
                            <a:srgbClr val="268BD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5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{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499745" algn="l" rtl="0" eaLnBrk="0">
                        <a:lnSpc>
                          <a:spcPct val="100000"/>
                        </a:lnSpc>
                      </a:pPr>
                      <a:r>
                        <a:rPr sz="1400" kern="0" spc="-8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color</a:t>
                      </a:r>
                      <a:r>
                        <a:rPr sz="1400" kern="0" spc="-8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</a:t>
                      </a:r>
                      <a:r>
                        <a:rPr sz="1400" kern="0" spc="9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400" kern="0" spc="-8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red;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10515" algn="l" rtl="0" eaLnBrk="0">
                        <a:lnSpc>
                          <a:spcPct val="100000"/>
                        </a:lnSpc>
                      </a:pPr>
                      <a:r>
                        <a:rPr sz="14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}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106680" algn="l" rtl="0" eaLnBrk="0">
                        <a:lnSpc>
                          <a:spcPts val="1760"/>
                        </a:lnSpc>
                      </a:pPr>
                      <a:r>
                        <a:rPr sz="1400" kern="0" spc="-8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&lt;/</a:t>
                      </a:r>
                      <a:r>
                        <a:rPr sz="1400" kern="0" spc="-80" dirty="0">
                          <a:solidFill>
                            <a:srgbClr val="268BD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style</a:t>
                      </a:r>
                      <a:r>
                        <a:rPr sz="1400" kern="0" spc="-8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&gt;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4"/>
                    </a:solidFill>
                  </a:tcPr>
                </a:tc>
              </a:tr>
            </a:tbl>
          </a:graphicData>
        </a:graphic>
      </p:graphicFrame>
      <p:sp>
        <p:nvSpPr>
          <p:cNvPr id="258" name="textbox 258"/>
          <p:cNvSpPr/>
          <p:nvPr/>
        </p:nvSpPr>
        <p:spPr>
          <a:xfrm>
            <a:off x="4628349" y="265772"/>
            <a:ext cx="7125969" cy="37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730"/>
              </a:lnSpc>
            </a:pPr>
            <a:r>
              <a:rPr sz="2000" kern="0" spc="0" dirty="0">
                <a:solidFill>
                  <a:srgbClr val="49504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《软件开发能力基础训练》</a:t>
            </a:r>
            <a:endParaRPr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62" name="textbox 262"/>
          <p:cNvSpPr/>
          <p:nvPr/>
        </p:nvSpPr>
        <p:spPr>
          <a:xfrm>
            <a:off x="793696" y="1109150"/>
            <a:ext cx="1288415" cy="298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0000"/>
              </a:lnSpc>
            </a:pPr>
            <a:r>
              <a:rPr sz="2000" kern="0" spc="-2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标签选择器</a:t>
            </a:r>
            <a:endParaRPr sz="2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pSp>
        <p:nvGrpSpPr>
          <p:cNvPr id="32" name="group 32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264" name="path 264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66" name="path 266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268" name="picture 2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 270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72" name="textbox 272"/>
          <p:cNvSpPr/>
          <p:nvPr/>
        </p:nvSpPr>
        <p:spPr>
          <a:xfrm>
            <a:off x="-12700" y="4232942"/>
            <a:ext cx="12217400" cy="26511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825500" algn="l" rtl="0" eaLnBrk="0">
              <a:lnSpc>
                <a:spcPct val="92000"/>
              </a:lnSpc>
            </a:pP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类名自定义</a:t>
            </a:r>
            <a:r>
              <a:rPr sz="1500" kern="0" spc="-2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</a:t>
            </a:r>
            <a:r>
              <a:rPr sz="1500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不要用纯数字或中文</a:t>
            </a:r>
            <a:r>
              <a:rPr sz="1500" kern="0" spc="-25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，尽量用英文命名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825500" algn="l" rtl="0" eaLnBrk="0">
              <a:lnSpc>
                <a:spcPct val="95000"/>
              </a:lnSpc>
              <a:spcBef>
                <a:spcPts val="1600"/>
              </a:spcBef>
            </a:pPr>
            <a:r>
              <a:rPr sz="1500" kern="0" spc="70" dirty="0">
                <a:solidFill>
                  <a:srgbClr val="C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500" kern="0" spc="7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一个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类选择器可以供</a:t>
            </a:r>
            <a:r>
              <a:rPr sz="1500" kern="0" spc="7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多个标签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使用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825500" algn="l" rtl="0" eaLnBrk="0">
              <a:lnSpc>
                <a:spcPct val="92000"/>
              </a:lnSpc>
              <a:spcBef>
                <a:spcPts val="1555"/>
              </a:spcBef>
            </a:pP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一个标签可以使用</a:t>
            </a:r>
            <a:r>
              <a:rPr sz="1500" kern="0" spc="7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多个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类名</a:t>
            </a:r>
            <a:r>
              <a:rPr sz="1500" kern="0" spc="-2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，类名之间用</a:t>
            </a:r>
            <a:r>
              <a:rPr sz="1500" kern="0" spc="7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空</a:t>
            </a:r>
            <a:r>
              <a:rPr sz="1500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格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隔开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2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824230" algn="l" rtl="0" eaLnBrk="0">
              <a:lnSpc>
                <a:spcPct val="92000"/>
              </a:lnSpc>
              <a:spcBef>
                <a:spcPts val="460"/>
              </a:spcBef>
            </a:pP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开发习惯</a:t>
            </a:r>
            <a:r>
              <a:rPr sz="1500" kern="0" spc="-1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：类名</a:t>
            </a:r>
            <a:r>
              <a:rPr sz="1500" kern="0" spc="5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见名知意</a:t>
            </a:r>
            <a:r>
              <a:rPr sz="1500" kern="0" spc="-25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，多个单词可以用 </a:t>
            </a:r>
            <a:r>
              <a:rPr sz="1500" kern="0" spc="5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-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连接</a:t>
            </a:r>
            <a:r>
              <a:rPr sz="1500" kern="0" spc="-2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，例</a:t>
            </a:r>
            <a:r>
              <a:rPr sz="1500" kern="0" spc="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如：</a:t>
            </a:r>
            <a:r>
              <a:rPr sz="1500" kern="0" spc="-33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news</a:t>
            </a:r>
            <a:r>
              <a:rPr sz="1500" kern="0" spc="4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-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hd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4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4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7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  <a:spcBef>
                <a:spcPts val="0"/>
              </a:spcBef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 + CSS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274" name="picture 2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sp>
        <p:nvSpPr>
          <p:cNvPr id="276" name="textbox 276"/>
          <p:cNvSpPr/>
          <p:nvPr/>
        </p:nvSpPr>
        <p:spPr>
          <a:xfrm>
            <a:off x="793673" y="1747403"/>
            <a:ext cx="4255770" cy="23139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6000"/>
              </a:lnSpc>
            </a:pP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作用</a:t>
            </a:r>
            <a:r>
              <a:rPr sz="1500" kern="0" spc="-1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：查找标签</a:t>
            </a:r>
            <a:r>
              <a:rPr sz="1500" kern="0" spc="-2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</a:t>
            </a:r>
            <a:r>
              <a:rPr sz="1500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差异化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设置标签的显示效果。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19685" algn="l" rtl="0" eaLnBrk="0">
              <a:lnSpc>
                <a:spcPts val="3210"/>
              </a:lnSpc>
            </a:pPr>
            <a:r>
              <a:rPr sz="1500" kern="0" spc="2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步骤：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1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050" algn="l" rtl="0" eaLnBrk="0">
              <a:lnSpc>
                <a:spcPct val="94000"/>
              </a:lnSpc>
              <a:spcBef>
                <a:spcPts val="455"/>
              </a:spcBef>
            </a:pPr>
            <a:r>
              <a:rPr sz="1500" kern="0" spc="4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 </a:t>
            </a:r>
            <a:r>
              <a:rPr sz="1500" kern="0" spc="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定义类选择器 → </a:t>
            </a:r>
            <a:r>
              <a:rPr sz="1500" kern="0" spc="4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.类名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19050" algn="l" rtl="0" eaLnBrk="0">
              <a:lnSpc>
                <a:spcPct val="94000"/>
              </a:lnSpc>
              <a:spcBef>
                <a:spcPts val="1580"/>
              </a:spcBef>
            </a:pP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使用类选择器 → 标签添</a:t>
            </a:r>
            <a:r>
              <a:rPr sz="1500" kern="0" spc="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加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class</a:t>
            </a:r>
            <a:r>
              <a:rPr sz="1500" kern="0" spc="4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="类名</a:t>
            </a:r>
            <a:r>
              <a:rPr sz="1500" kern="0" spc="29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4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“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8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780" algn="l" rtl="0" eaLnBrk="0">
              <a:lnSpc>
                <a:spcPct val="94000"/>
              </a:lnSpc>
            </a:pPr>
            <a:r>
              <a:rPr sz="1500" kern="0" spc="2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注意：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aphicFrame>
        <p:nvGraphicFramePr>
          <p:cNvPr id="278" name="table 278"/>
          <p:cNvGraphicFramePr>
            <a:graphicFrameLocks noGrp="1"/>
          </p:cNvGraphicFramePr>
          <p:nvPr/>
        </p:nvGraphicFramePr>
        <p:xfrm>
          <a:off x="5700102" y="1665325"/>
          <a:ext cx="4291965" cy="2032000"/>
        </p:xfrm>
        <a:graphic>
          <a:graphicData uri="http://schemas.openxmlformats.org/drawingml/2006/table">
            <a:tbl>
              <a:tblPr>
                <a:solidFill>
                  <a:srgbClr val="FFFFE4"/>
                </a:solidFill>
              </a:tblPr>
              <a:tblGrid>
                <a:gridCol w="4291965"/>
              </a:tblGrid>
              <a:tr h="20320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sz="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06680" algn="l" rtl="0" eaLnBrk="0">
                        <a:lnSpc>
                          <a:spcPts val="1845"/>
                        </a:lnSpc>
                        <a:spcBef>
                          <a:spcPts val="0"/>
                        </a:spcBef>
                      </a:pPr>
                      <a:r>
                        <a:rPr sz="1400" kern="0" spc="-8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&lt;</a:t>
                      </a:r>
                      <a:r>
                        <a:rPr sz="1400" kern="0" spc="-80" dirty="0">
                          <a:solidFill>
                            <a:srgbClr val="268BD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style</a:t>
                      </a:r>
                      <a:r>
                        <a:rPr sz="1400" kern="0" spc="-8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&gt;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02895" algn="l" rtl="0" eaLnBrk="0">
                        <a:lnSpc>
                          <a:spcPct val="84000"/>
                        </a:lnSpc>
                        <a:spcBef>
                          <a:spcPts val="105"/>
                        </a:spcBef>
                      </a:pPr>
                      <a:r>
                        <a:rPr sz="1400" i="1" kern="0" spc="4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/*定义类选择器</a:t>
                      </a:r>
                      <a:r>
                        <a:rPr sz="1400" kern="0" spc="-13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 </a:t>
                      </a:r>
                      <a:r>
                        <a:rPr sz="1400" i="1" kern="0" spc="4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*/</a:t>
                      </a:r>
                      <a:endParaRPr sz="1400" dirty="0">
                        <a:latin typeface="PingFang SC" panose="020B0400000000000000" charset="-122"/>
                        <a:ea typeface="PingFang SC" panose="020B0400000000000000" charset="-122"/>
                        <a:cs typeface="PingFang SC" panose="020B0400000000000000" charset="-122"/>
                      </a:endParaRPr>
                    </a:p>
                    <a:p>
                      <a:pPr marL="324485" algn="l" rtl="0" eaLnBrk="0">
                        <a:lnSpc>
                          <a:spcPts val="1760"/>
                        </a:lnSpc>
                      </a:pPr>
                      <a:r>
                        <a:rPr sz="1300" kern="0" spc="-6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.red</a:t>
                      </a:r>
                      <a:r>
                        <a:rPr sz="1300" kern="0" spc="9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6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{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499745" algn="l" rtl="0" eaLnBrk="0">
                        <a:lnSpc>
                          <a:spcPct val="100000"/>
                        </a:lnSpc>
                      </a:pPr>
                      <a:r>
                        <a:rPr sz="1400" kern="0" spc="-8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color</a:t>
                      </a:r>
                      <a:r>
                        <a:rPr sz="1400" kern="0" spc="-8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</a:t>
                      </a:r>
                      <a:r>
                        <a:rPr sz="1400" kern="0" spc="9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400" kern="0" spc="-8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red;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10515" algn="l" rtl="0" eaLnBrk="0">
                        <a:lnSpc>
                          <a:spcPct val="100000"/>
                        </a:lnSpc>
                      </a:pPr>
                      <a:r>
                        <a:rPr sz="14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}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106680" algn="l" rtl="0" eaLnBrk="0">
                        <a:lnSpc>
                          <a:spcPts val="1760"/>
                        </a:lnSpc>
                      </a:pPr>
                      <a:r>
                        <a:rPr sz="1400" kern="0" spc="-8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&lt;/</a:t>
                      </a:r>
                      <a:r>
                        <a:rPr sz="1400" kern="0" spc="-80" dirty="0">
                          <a:solidFill>
                            <a:srgbClr val="268BD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style</a:t>
                      </a:r>
                      <a:r>
                        <a:rPr sz="1400" kern="0" spc="-8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&gt;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algn="l" rtl="0" eaLnBrk="0">
                        <a:lnSpc>
                          <a:spcPct val="11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03505" algn="l" rtl="0" eaLnBrk="0">
                        <a:lnSpc>
                          <a:spcPct val="83000"/>
                        </a:lnSpc>
                        <a:spcBef>
                          <a:spcPts val="420"/>
                        </a:spcBef>
                      </a:pPr>
                      <a:r>
                        <a:rPr sz="1400" i="1" kern="0" spc="-5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&lt;!--</a:t>
                      </a:r>
                      <a:r>
                        <a:rPr sz="1400" kern="0" spc="-23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 </a:t>
                      </a:r>
                      <a:r>
                        <a:rPr sz="1400" i="1" kern="0" spc="-5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使用类选择器</a:t>
                      </a:r>
                      <a:r>
                        <a:rPr sz="1400" kern="0" spc="-22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 </a:t>
                      </a:r>
                      <a:r>
                        <a:rPr sz="1400" i="1" kern="0" spc="-5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--&gt;</a:t>
                      </a:r>
                      <a:endParaRPr sz="1400" dirty="0">
                        <a:latin typeface="PingFang SC" panose="020B0400000000000000" charset="-122"/>
                        <a:ea typeface="PingFang SC" panose="020B0400000000000000" charset="-122"/>
                        <a:cs typeface="PingFang SC" panose="020B0400000000000000" charset="-122"/>
                      </a:endParaRPr>
                    </a:p>
                    <a:p>
                      <a:pPr marL="106680" algn="l" rtl="0" eaLnBrk="0">
                        <a:lnSpc>
                          <a:spcPts val="1845"/>
                        </a:lnSpc>
                      </a:pPr>
                      <a:r>
                        <a:rPr sz="1400" kern="0" spc="-6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&lt;</a:t>
                      </a:r>
                      <a:r>
                        <a:rPr sz="1400" kern="0" spc="-60" dirty="0">
                          <a:solidFill>
                            <a:srgbClr val="268BD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div </a:t>
                      </a:r>
                      <a:r>
                        <a:rPr sz="1400" kern="0" spc="-6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clas</a:t>
                      </a:r>
                      <a:r>
                        <a:rPr sz="1400" kern="0" spc="-7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s</a:t>
                      </a:r>
                      <a:r>
                        <a:rPr sz="1400" kern="0" spc="-7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=</a:t>
                      </a:r>
                      <a:r>
                        <a:rPr sz="1400" kern="0" spc="-70" dirty="0">
                          <a:solidFill>
                            <a:srgbClr val="2AA198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"red"</a:t>
                      </a:r>
                      <a:r>
                        <a:rPr sz="1400" kern="0" spc="-7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&gt;</a:t>
                      </a:r>
                      <a:r>
                        <a:rPr sz="1400" kern="0" spc="-7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这是  </a:t>
                      </a:r>
                      <a:r>
                        <a:rPr sz="1400" kern="0" spc="-7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div </a:t>
                      </a:r>
                      <a:r>
                        <a:rPr sz="1400" kern="0" spc="-7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标签</a:t>
                      </a:r>
                      <a:r>
                        <a:rPr sz="1400" kern="0" spc="-7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&lt;/</a:t>
                      </a:r>
                      <a:r>
                        <a:rPr sz="1400" kern="0" spc="-70" dirty="0">
                          <a:solidFill>
                            <a:srgbClr val="268BD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div</a:t>
                      </a:r>
                      <a:r>
                        <a:rPr sz="1400" kern="0" spc="-7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&gt;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4"/>
                    </a:solidFill>
                  </a:tcPr>
                </a:tc>
              </a:tr>
            </a:tbl>
          </a:graphicData>
        </a:graphic>
      </p:graphicFrame>
      <p:sp>
        <p:nvSpPr>
          <p:cNvPr id="280" name="textbox 280"/>
          <p:cNvSpPr/>
          <p:nvPr/>
        </p:nvSpPr>
        <p:spPr>
          <a:xfrm>
            <a:off x="4628349" y="265772"/>
            <a:ext cx="7125969" cy="37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730"/>
              </a:lnSpc>
            </a:pPr>
            <a:r>
              <a:rPr sz="2000" kern="0" spc="0" dirty="0">
                <a:solidFill>
                  <a:srgbClr val="49504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《软件开发能力基础训练》</a:t>
            </a:r>
            <a:endParaRPr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84" name="textbox 284"/>
          <p:cNvSpPr/>
          <p:nvPr/>
        </p:nvSpPr>
        <p:spPr>
          <a:xfrm>
            <a:off x="801335" y="1111441"/>
            <a:ext cx="1026795" cy="3003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0000"/>
              </a:lnSpc>
            </a:pPr>
            <a:r>
              <a:rPr sz="2000" kern="0" spc="-4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类选择器</a:t>
            </a:r>
            <a:endParaRPr sz="2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pSp>
        <p:nvGrpSpPr>
          <p:cNvPr id="34" name="group 34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286" name="path 286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88" name="path 288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290" name="picture 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250*237"/>
  <p:tag name="TABLE_ENDDRAG_RECT" val="60*270*250*237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1989</Words>
  <Application>WPS 演示</Application>
  <PresentationFormat>宽屏</PresentationFormat>
  <Paragraphs>282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Arial</vt:lpstr>
      <vt:lpstr>PingFang SC</vt:lpstr>
      <vt:lpstr>华文楷体</vt:lpstr>
      <vt:lpstr>Times New Roman</vt:lpstr>
      <vt:lpstr>Menlo</vt:lpstr>
      <vt:lpstr>微软雅黑</vt:lpstr>
      <vt:lpstr>Arial Unicode MS</vt:lpstr>
      <vt:lpstr>Calibri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李李❤️</cp:lastModifiedBy>
  <cp:revision>20</cp:revision>
  <dcterms:created xsi:type="dcterms:W3CDTF">2025-05-26T02:32:00Z</dcterms:created>
  <dcterms:modified xsi:type="dcterms:W3CDTF">2025-06-12T10:27:06Z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wqlLaW5nc29mdCBQREYgdG8gV1BTIDEwMA</vt:lpwstr>
  </property>
  <property fmtid="{D5CDD505-2E9C-101B-9397-08002B2CF9AE}" pid="3" name="Created">
    <vt:filetime>2025-05-21T02:04:39Z</vt:filetime>
  </property>
  <property fmtid="{D5CDD505-2E9C-101B-9397-08002B2CF9AE}" pid="4" name="ICV">
    <vt:lpwstr>D326B02374844955A0B84648EF51DB45_13</vt:lpwstr>
  </property>
  <property fmtid="{D5CDD505-2E9C-101B-9397-08002B2CF9AE}" pid="5" name="KSOProductBuildVer">
    <vt:lpwstr>2052-12.1.0.21541</vt:lpwstr>
  </property>
</Properties>
</file>