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93"/>
  </p:notesMasterIdLst>
  <p:sldIdLst>
    <p:sldId id="256" r:id="rId2"/>
    <p:sldId id="261" r:id="rId3"/>
    <p:sldId id="260" r:id="rId4"/>
    <p:sldId id="264" r:id="rId5"/>
    <p:sldId id="266" r:id="rId6"/>
    <p:sldId id="267" r:id="rId7"/>
    <p:sldId id="361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3" r:id="rId22"/>
    <p:sldId id="281" r:id="rId23"/>
    <p:sldId id="292" r:id="rId24"/>
    <p:sldId id="282" r:id="rId25"/>
    <p:sldId id="263" r:id="rId26"/>
    <p:sldId id="284" r:id="rId27"/>
    <p:sldId id="262" r:id="rId28"/>
    <p:sldId id="288" r:id="rId29"/>
    <p:sldId id="286" r:id="rId30"/>
    <p:sldId id="285" r:id="rId31"/>
    <p:sldId id="287" r:id="rId32"/>
    <p:sldId id="289" r:id="rId33"/>
    <p:sldId id="290" r:id="rId34"/>
    <p:sldId id="291" r:id="rId35"/>
    <p:sldId id="293" r:id="rId36"/>
    <p:sldId id="296" r:id="rId37"/>
    <p:sldId id="300" r:id="rId38"/>
    <p:sldId id="301" r:id="rId39"/>
    <p:sldId id="302" r:id="rId40"/>
    <p:sldId id="303" r:id="rId41"/>
    <p:sldId id="297" r:id="rId42"/>
    <p:sldId id="304" r:id="rId43"/>
    <p:sldId id="305" r:id="rId44"/>
    <p:sldId id="306" r:id="rId45"/>
    <p:sldId id="307" r:id="rId46"/>
    <p:sldId id="308" r:id="rId47"/>
    <p:sldId id="309" r:id="rId48"/>
    <p:sldId id="311" r:id="rId49"/>
    <p:sldId id="310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2" r:id="rId59"/>
    <p:sldId id="323" r:id="rId60"/>
    <p:sldId id="259" r:id="rId61"/>
    <p:sldId id="328" r:id="rId62"/>
    <p:sldId id="329" r:id="rId63"/>
    <p:sldId id="330" r:id="rId64"/>
    <p:sldId id="331" r:id="rId65"/>
    <p:sldId id="333" r:id="rId66"/>
    <p:sldId id="332" r:id="rId67"/>
    <p:sldId id="334" r:id="rId68"/>
    <p:sldId id="335" r:id="rId69"/>
    <p:sldId id="336" r:id="rId70"/>
    <p:sldId id="338" r:id="rId71"/>
    <p:sldId id="339" r:id="rId72"/>
    <p:sldId id="340" r:id="rId73"/>
    <p:sldId id="341" r:id="rId74"/>
    <p:sldId id="343" r:id="rId75"/>
    <p:sldId id="344" r:id="rId76"/>
    <p:sldId id="346" r:id="rId77"/>
    <p:sldId id="345" r:id="rId78"/>
    <p:sldId id="347" r:id="rId79"/>
    <p:sldId id="348" r:id="rId80"/>
    <p:sldId id="349" r:id="rId81"/>
    <p:sldId id="350" r:id="rId82"/>
    <p:sldId id="351" r:id="rId83"/>
    <p:sldId id="354" r:id="rId84"/>
    <p:sldId id="352" r:id="rId85"/>
    <p:sldId id="342" r:id="rId86"/>
    <p:sldId id="355" r:id="rId87"/>
    <p:sldId id="327" r:id="rId88"/>
    <p:sldId id="356" r:id="rId89"/>
    <p:sldId id="357" r:id="rId90"/>
    <p:sldId id="358" r:id="rId91"/>
    <p:sldId id="360" r:id="rId9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474747"/>
    <a:srgbClr val="212121"/>
    <a:srgbClr val="C9394A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50000" autoAdjust="0"/>
  </p:normalViewPr>
  <p:slideViewPr>
    <p:cSldViewPr>
      <p:cViewPr varScale="1">
        <p:scale>
          <a:sx n="151" d="100"/>
          <a:sy n="151" d="100"/>
        </p:scale>
        <p:origin x="510" y="1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2020/4/25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内存部分导学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204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12E95-5646-4ECD-A5DC-8A7A0107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不能让应用接触物理内存的原因？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77442-BCD9-4EB3-8CFC-13574211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破坏操作系统</a:t>
            </a:r>
            <a:endParaRPr lang="en-US" altLang="zh-CN" dirty="0"/>
          </a:p>
          <a:p>
            <a:r>
              <a:rPr lang="zh-CN" altLang="en-US" dirty="0"/>
              <a:t>互相干扰（甚至崩溃）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2B672-3739-4008-AEB8-54C058DD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707654"/>
            <a:ext cx="3509442" cy="24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371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02FF-55DC-4B9E-BB10-E968D526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BCDCA-5217-4129-9093-A6D371EA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保护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94251"/>
                </a:solidFill>
              </a:rPr>
              <a:t>JUMP 20012 &gt; 20000</a:t>
            </a:r>
            <a:r>
              <a:rPr lang="zh-CN" altLang="en-US" dirty="0">
                <a:solidFill>
                  <a:srgbClr val="C94251"/>
                </a:solidFill>
              </a:rPr>
              <a:t>因此执行失败</a:t>
            </a:r>
            <a:endParaRPr lang="en-US" altLang="zh-CN" dirty="0">
              <a:solidFill>
                <a:srgbClr val="C94251"/>
              </a:solidFill>
            </a:endParaRPr>
          </a:p>
          <a:p>
            <a:r>
              <a:rPr lang="zh-CN" altLang="en-US" dirty="0"/>
              <a:t>重定位</a:t>
            </a:r>
            <a:endParaRPr lang="en-US" altLang="zh-CN" dirty="0"/>
          </a:p>
          <a:p>
            <a:pPr lvl="1"/>
            <a:r>
              <a:rPr lang="en-US" altLang="zh-CN" dirty="0"/>
              <a:t>JUMP 12 </a:t>
            </a:r>
            <a:r>
              <a:rPr lang="zh-CN" altLang="en-US" dirty="0"/>
              <a:t>被</a:t>
            </a:r>
            <a:r>
              <a:rPr lang="zh-CN" altLang="en-US" dirty="0">
                <a:solidFill>
                  <a:srgbClr val="C94251"/>
                </a:solidFill>
              </a:rPr>
              <a:t>重定位</a:t>
            </a:r>
            <a:r>
              <a:rPr lang="zh-CN" altLang="en-US" dirty="0"/>
              <a:t>成为 </a:t>
            </a:r>
            <a:r>
              <a:rPr lang="en-US" altLang="zh-CN" dirty="0"/>
              <a:t>JUMP 12+18000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000B46-EF84-48A3-A199-CEFA006B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282771"/>
            <a:ext cx="2463399" cy="33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266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C2C06-21C8-4B4B-AA42-4AB7B549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基地址寄存器</a:t>
            </a:r>
            <a:r>
              <a:rPr lang="en-US" altLang="zh-CN" dirty="0"/>
              <a:t>+</a:t>
            </a:r>
            <a:r>
              <a:rPr lang="zh-CN" altLang="en-US" dirty="0"/>
              <a:t>界限寄存器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238141-B76D-43AA-93FC-922BA6B4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03597"/>
            <a:ext cx="2463399" cy="33114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9AA952-CB68-4691-B672-8B8DA626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087170"/>
            <a:ext cx="4548829" cy="8116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997628-7C7B-4721-B00D-03E1029F2DAE}"/>
              </a:ext>
            </a:extLst>
          </p:cNvPr>
          <p:cNvSpPr txBox="1"/>
          <p:nvPr/>
        </p:nvSpPr>
        <p:spPr>
          <a:xfrm>
            <a:off x="4572000" y="149163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JUMP 12 </a:t>
            </a:r>
            <a:r>
              <a:rPr lang="en-US" altLang="zh-CN" dirty="0">
                <a:sym typeface="Wingdings" panose="05000000000000000000" pitchFamily="2" charset="2"/>
              </a:rPr>
              <a:t>  JUMP 18012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429DEA-9774-406D-9C4C-CA6EE5F476DA}"/>
              </a:ext>
            </a:extLst>
          </p:cNvPr>
          <p:cNvSpPr txBox="1"/>
          <p:nvPr/>
        </p:nvSpPr>
        <p:spPr>
          <a:xfrm>
            <a:off x="4788024" y="312506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JUMP 2004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AD8772-693B-4F7A-95C1-83F8EA2D4637}"/>
              </a:ext>
            </a:extLst>
          </p:cNvPr>
          <p:cNvSpPr txBox="1"/>
          <p:nvPr/>
        </p:nvSpPr>
        <p:spPr>
          <a:xfrm>
            <a:off x="5731236" y="32422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94251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X</a:t>
            </a:r>
            <a:endParaRPr lang="zh-CN" altLang="en-US" dirty="0">
              <a:solidFill>
                <a:srgbClr val="C94251"/>
              </a:solidFill>
              <a:latin typeface="Arial Rounded MT Bold" panose="020F07040305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440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8C8A2-0334-42CA-A977-30825332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多进程如何复用两个寄存器？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77559-9582-4181-9D0F-B50F9A11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进程表中存储了所有用到的寄存器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03A970-F373-49FC-8C5E-C9426E70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95686"/>
            <a:ext cx="3720595" cy="24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7565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4489C-4880-478C-A8D8-5381DFB5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B7310-2EA5-48B4-848C-AA78739B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每次都需要做一次加法（</a:t>
            </a:r>
            <a:r>
              <a:rPr lang="en-US" altLang="zh-CN" dirty="0"/>
              <a:t>+</a:t>
            </a:r>
            <a:r>
              <a:rPr lang="zh-CN" altLang="en-US" dirty="0"/>
              <a:t>基地址寄存器）和一次比较（界限寄存器）</a:t>
            </a:r>
            <a:endParaRPr lang="en-US" altLang="zh-CN" dirty="0"/>
          </a:p>
          <a:p>
            <a:r>
              <a:rPr lang="zh-CN" altLang="en-US" dirty="0"/>
              <a:t>进程太多内存不够分怎么办？（内存超载）</a:t>
            </a:r>
            <a:endParaRPr lang="en-US" altLang="zh-CN" dirty="0"/>
          </a:p>
          <a:p>
            <a:r>
              <a:rPr lang="zh-CN" altLang="en-US" dirty="0"/>
              <a:t>思考：如何优化？ </a:t>
            </a:r>
          </a:p>
        </p:txBody>
      </p:sp>
    </p:spTree>
    <p:extLst>
      <p:ext uri="{BB962C8B-B14F-4D97-AF65-F5344CB8AC3E}">
        <p14:creationId xmlns:p14="http://schemas.microsoft.com/office/powerpoint/2010/main" val="23141909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B7C07-6973-42ED-98C7-2B68DD94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内存超载的解决办法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20D08-FF1D-4BF0-A6CB-7491670B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交换（</a:t>
            </a:r>
            <a:r>
              <a:rPr lang="en-US" altLang="zh-CN" dirty="0"/>
              <a:t>Swapping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虚拟内存</a:t>
            </a:r>
            <a:r>
              <a:rPr lang="en-US" altLang="zh-CN" dirty="0"/>
              <a:t>(Virtual Memory)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2548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462EB-AC9F-4FDE-8389-E021BDC7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交换（</a:t>
            </a:r>
            <a:r>
              <a:rPr lang="en-US" altLang="zh-CN" dirty="0"/>
              <a:t>Swapping)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8D8E9-ADF3-4E32-81A0-40A4ED5D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把不在执行的进程存回磁盘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DFB837-DD57-4222-ABB4-B695E61E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544330"/>
            <a:ext cx="3817819" cy="30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71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C72CE-A150-4CF1-9678-CB74D82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00192-8553-4EC3-95A7-A29A9802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808" y="1200150"/>
            <a:ext cx="5842992" cy="3394075"/>
          </a:xfrm>
        </p:spPr>
        <p:txBody>
          <a:bodyPr/>
          <a:lstStyle/>
          <a:p>
            <a:r>
              <a:rPr lang="zh-CN" altLang="en-US" dirty="0"/>
              <a:t>为进程</a:t>
            </a:r>
            <a:r>
              <a:rPr lang="en-US" altLang="zh-CN" dirty="0"/>
              <a:t>1,2</a:t>
            </a:r>
            <a:r>
              <a:rPr lang="zh-CN" altLang="en-US" dirty="0"/>
              <a:t>预留了空间，但是如果将预留空间用完，那就需要从新整理内存</a:t>
            </a:r>
            <a:endParaRPr lang="en-US" altLang="zh-CN" dirty="0"/>
          </a:p>
          <a:p>
            <a:r>
              <a:rPr lang="zh-CN" altLang="en-US" dirty="0"/>
              <a:t>占用大量内存的进程如何写入磁盘？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65092C-7F74-4420-9B0E-8CC562A2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556"/>
            <a:ext cx="1900922" cy="34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31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B9C67-2313-4445-8CCB-D6A92D24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F1635-C689-42F0-B44E-B4653FDF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如何解决进程增长空间不足的问题？</a:t>
            </a:r>
            <a:endParaRPr lang="en-US" altLang="zh-CN" dirty="0"/>
          </a:p>
          <a:p>
            <a:pPr lvl="1"/>
            <a:r>
              <a:rPr lang="zh-CN" altLang="en-US" dirty="0"/>
              <a:t>将内存用数据结构组织，切割成更小的块，一块块的分配给每个进程。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C54497-7265-49EF-86F4-63B50E47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139702"/>
            <a:ext cx="2660088" cy="26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580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B9C67-2313-4445-8CCB-D6A92D24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F1635-C689-42F0-B44E-B4653FDF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如何解决大应用存回磁盘缓慢的问题？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94251"/>
                </a:solidFill>
              </a:rPr>
              <a:t>存一部分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C54497-7265-49EF-86F4-63B50E47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11710"/>
            <a:ext cx="2660088" cy="266542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3E8B8BA-96B1-49AC-BD4E-FCE95675A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71750"/>
            <a:ext cx="1895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574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E0344-0F10-4398-8E77-13ECD24E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</a:t>
            </a:r>
            <a:r>
              <a:rPr lang="zh-CN" altLang="en-US" dirty="0"/>
              <a:t>（</a:t>
            </a:r>
            <a:r>
              <a:rPr lang="en-US" altLang="zh-CN" dirty="0"/>
              <a:t>Random Access Memory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895FD-2B0D-4D40-9B28-674ACE3E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随机存储器中数据的读写可以在</a:t>
            </a:r>
            <a:r>
              <a:rPr lang="zh-CN" altLang="en-US" dirty="0">
                <a:solidFill>
                  <a:srgbClr val="C94251"/>
                </a:solidFill>
              </a:rPr>
              <a:t>几乎相同</a:t>
            </a:r>
            <a:r>
              <a:rPr lang="zh-CN" altLang="en-US" dirty="0"/>
              <a:t>的时间内完成，而与数据的物理位置无关。（</a:t>
            </a:r>
            <a:r>
              <a:rPr lang="zh-CN" altLang="en-US" dirty="0">
                <a:solidFill>
                  <a:srgbClr val="C94251"/>
                </a:solidFill>
              </a:rPr>
              <a:t>类比：数组</a:t>
            </a:r>
            <a:r>
              <a:rPr lang="zh-CN" altLang="en-US" dirty="0"/>
              <a:t>）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E114A4-107F-4F2C-A0A6-A96B1997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715766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57756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虚拟内存、页表和</a:t>
            </a:r>
            <a:r>
              <a:rPr lang="en-US" altLang="zh-CN" dirty="0"/>
              <a:t>MMU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8856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A09B2-DC04-4520-B1E6-891ECE76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A83B7-8F21-4743-A76D-CEF97534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</a:t>
            </a:r>
            <a:r>
              <a:rPr lang="en-US" altLang="zh-CN" dirty="0"/>
              <a:t>32kb</a:t>
            </a:r>
            <a:r>
              <a:rPr lang="zh-CN" altLang="en-US" dirty="0"/>
              <a:t>内存，有没有办法抽象出</a:t>
            </a:r>
            <a:r>
              <a:rPr lang="en-US" altLang="zh-CN" dirty="0"/>
              <a:t>64kb</a:t>
            </a:r>
            <a:r>
              <a:rPr lang="zh-CN" altLang="en-US" dirty="0"/>
              <a:t>内存让进程们使用？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D51863-05FD-4DF1-99E7-0095B20E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9702"/>
            <a:ext cx="2572391" cy="27188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81788C-7E31-48A9-B583-A539362E79D6}"/>
              </a:ext>
            </a:extLst>
          </p:cNvPr>
          <p:cNvSpPr txBox="1"/>
          <p:nvPr/>
        </p:nvSpPr>
        <p:spPr>
          <a:xfrm>
            <a:off x="3777527" y="2499742"/>
            <a:ext cx="4248472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将内存分成很多小块，进程可以使用离散的小块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解决进程轮流使用内存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(swapping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小块）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85872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04182-09EE-420E-96D2-FBAC502A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虚拟地址空间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BCB2A5-FFF1-4AA5-9544-B52E1CF7E763}"/>
              </a:ext>
            </a:extLst>
          </p:cNvPr>
          <p:cNvSpPr txBox="1"/>
          <p:nvPr/>
        </p:nvSpPr>
        <p:spPr>
          <a:xfrm>
            <a:off x="5580112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DB3AA124-D635-489A-BB8D-A4C2694ECF36}"/>
              </a:ext>
            </a:extLst>
          </p:cNvPr>
          <p:cNvSpPr/>
          <p:nvPr/>
        </p:nvSpPr>
        <p:spPr>
          <a:xfrm rot="5400000">
            <a:off x="1926134" y="1127572"/>
            <a:ext cx="107156" cy="72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9425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18BECC-9B3C-4332-B598-6311F2A5A654}"/>
              </a:ext>
            </a:extLst>
          </p:cNvPr>
          <p:cNvSpPr txBox="1"/>
          <p:nvPr/>
        </p:nvSpPr>
        <p:spPr>
          <a:xfrm>
            <a:off x="1115616" y="967684"/>
            <a:ext cx="19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</a:t>
            </a:r>
            <a:r>
              <a:rPr lang="en-US" altLang="zh-CN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(page table)</a:t>
            </a:r>
            <a:endParaRPr lang="zh-CN" altLang="en-US" dirty="0">
              <a:solidFill>
                <a:srgbClr val="C942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C0CA6B31-3FBC-48EF-8DE3-AAF366CD5F4D}"/>
              </a:ext>
            </a:extLst>
          </p:cNvPr>
          <p:cNvSpPr/>
          <p:nvPr/>
        </p:nvSpPr>
        <p:spPr>
          <a:xfrm rot="10800000">
            <a:off x="4806454" y="4529567"/>
            <a:ext cx="197594" cy="198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9425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AF4090-FD9D-463D-ADD7-596E659998B4}"/>
              </a:ext>
            </a:extLst>
          </p:cNvPr>
          <p:cNvSpPr txBox="1"/>
          <p:nvPr/>
        </p:nvSpPr>
        <p:spPr>
          <a:xfrm>
            <a:off x="5076056" y="4443958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页框</a:t>
            </a:r>
            <a:r>
              <a:rPr lang="en-US" altLang="zh-CN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(page frame)</a:t>
            </a:r>
            <a:endParaRPr lang="zh-CN" altLang="en-US" dirty="0">
              <a:solidFill>
                <a:srgbClr val="C942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A774A1-D5E4-41E9-B95B-981B80C191C6}"/>
              </a:ext>
            </a:extLst>
          </p:cNvPr>
          <p:cNvSpPr txBox="1"/>
          <p:nvPr/>
        </p:nvSpPr>
        <p:spPr>
          <a:xfrm>
            <a:off x="4499992" y="1434034"/>
            <a:ext cx="38164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程序运行在虚拟地址空间，遇到内存地址就映射到物理空间。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679F0B-EA58-4777-BE57-4DE8C1804EA3}"/>
              </a:ext>
            </a:extLst>
          </p:cNvPr>
          <p:cNvSpPr/>
          <p:nvPr/>
        </p:nvSpPr>
        <p:spPr>
          <a:xfrm>
            <a:off x="4726689" y="2404931"/>
            <a:ext cx="372307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(page, offset)  = (frame, offset)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14D576-2353-4A45-83B2-FA05A11D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1" y="1650256"/>
            <a:ext cx="3828559" cy="35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823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988D4-E4CF-42FA-8BFB-D4EA3C15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0C0C53-7F24-49D3-8E5B-AA53300F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40" y="1086494"/>
            <a:ext cx="5652120" cy="1612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427DEA-20C4-455B-992B-04A1D216C714}"/>
              </a:ext>
            </a:extLst>
          </p:cNvPr>
          <p:cNvSpPr txBox="1"/>
          <p:nvPr/>
        </p:nvSpPr>
        <p:spPr>
          <a:xfrm>
            <a:off x="1259632" y="2931790"/>
            <a:ext cx="65421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高速缓存禁止位：允不允许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等高速缓存缓存页框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访问位：有没有被读过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修改位：有没有被写过（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保护位：可不可以写入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「在不在」位：对应的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目前在不在内存中</a:t>
            </a:r>
          </a:p>
        </p:txBody>
      </p:sp>
    </p:spTree>
    <p:extLst>
      <p:ext uri="{BB962C8B-B14F-4D97-AF65-F5344CB8AC3E}">
        <p14:creationId xmlns:p14="http://schemas.microsoft.com/office/powerpoint/2010/main" val="69679967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A8EEF-AF51-4836-9FC1-6ECDFB51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41F0EA-FD19-4E77-92A8-3700EA1D7836}"/>
              </a:ext>
            </a:extLst>
          </p:cNvPr>
          <p:cNvSpPr txBox="1"/>
          <p:nvPr/>
        </p:nvSpPr>
        <p:spPr>
          <a:xfrm>
            <a:off x="4636198" y="1384112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R0 10000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997E64-2923-4C24-93E8-F99ACFF7723D}"/>
              </a:ext>
            </a:extLst>
          </p:cNvPr>
          <p:cNvSpPr txBox="1"/>
          <p:nvPr/>
        </p:nvSpPr>
        <p:spPr>
          <a:xfrm>
            <a:off x="4636198" y="1756963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将内存地址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的值拷贝到寄存器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1A79F1-33E1-4D9D-B4AD-D2D4F1DA6075}"/>
                  </a:ext>
                </a:extLst>
              </p:cNvPr>
              <p:cNvSpPr txBox="1"/>
              <p:nvPr/>
            </p:nvSpPr>
            <p:spPr>
              <a:xfrm>
                <a:off x="4636198" y="2150750"/>
                <a:ext cx="2050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0000/(4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1024) = 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1A79F1-33E1-4D9D-B4AD-D2D4F1DA6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98" y="2150750"/>
                <a:ext cx="2050561" cy="369332"/>
              </a:xfrm>
              <a:prstGeom prst="rect">
                <a:avLst/>
              </a:prstGeom>
              <a:blipFill>
                <a:blip r:embed="rId2"/>
                <a:stretch>
                  <a:fillRect t="-10000" r="-148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8412D8-3FA3-4698-B08B-FE36FD77BDE3}"/>
                  </a:ext>
                </a:extLst>
              </p:cNvPr>
              <p:cNvSpPr txBox="1"/>
              <p:nvPr/>
            </p:nvSpPr>
            <p:spPr>
              <a:xfrm>
                <a:off x="4636198" y="2549445"/>
                <a:ext cx="2614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0000-2*(4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1024) = 1808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8412D8-3FA3-4698-B08B-FE36FD77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98" y="2549445"/>
                <a:ext cx="2614818" cy="369332"/>
              </a:xfrm>
              <a:prstGeom prst="rect">
                <a:avLst/>
              </a:prstGeom>
              <a:blipFill>
                <a:blip r:embed="rId3"/>
                <a:stretch>
                  <a:fillRect t="-8197" r="-116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5161AB09-A310-4113-A70E-497DAF544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60" y="3163269"/>
            <a:ext cx="3445732" cy="6993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53AEC93-F639-45F5-A832-E9647E44F9CF}"/>
              </a:ext>
            </a:extLst>
          </p:cNvPr>
          <p:cNvSpPr txBox="1"/>
          <p:nvPr/>
        </p:nvSpPr>
        <p:spPr>
          <a:xfrm>
            <a:off x="4668940" y="2935064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2334F-C438-4156-A3D4-A593AF0D9198}"/>
              </a:ext>
            </a:extLst>
          </p:cNvPr>
          <p:cNvSpPr txBox="1"/>
          <p:nvPr/>
        </p:nvSpPr>
        <p:spPr>
          <a:xfrm>
            <a:off x="4668940" y="3685530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物理地址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E645AD-3888-423A-B56F-FCAF627A1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238" y="4054470"/>
            <a:ext cx="3291146" cy="5874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D74008-69FF-43D1-8585-1B88CF98B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26" y="1276666"/>
            <a:ext cx="3680665" cy="331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11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5D670-0891-4857-AD05-42F639EE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38FC-AFF9-46E7-9391-03E61129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每次都需要把虚拟内存映射到物理内存， 性能怎么保证？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5024E7-628F-4EF8-9F6B-5EC2C8E3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71750"/>
            <a:ext cx="1895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9002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F9DA5-63A6-46F3-B789-F8CF1C47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内存管理单元</a:t>
            </a:r>
            <a:r>
              <a:rPr lang="en-US" altLang="zh-CN" dirty="0"/>
              <a:t>(Memory Management Unit)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5C3F1-3212-4DBD-958B-ACA0CC5C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970784" cy="3394075"/>
          </a:xfrm>
        </p:spPr>
        <p:txBody>
          <a:bodyPr/>
          <a:lstStyle/>
          <a:p>
            <a:r>
              <a:rPr lang="en-US" altLang="zh-CN" dirty="0"/>
              <a:t>MMU</a:t>
            </a:r>
            <a:r>
              <a:rPr lang="zh-CN" altLang="en-US" dirty="0"/>
              <a:t>位于</a:t>
            </a:r>
            <a:r>
              <a:rPr lang="en-US" altLang="zh-CN" dirty="0"/>
              <a:t>CPU</a:t>
            </a:r>
            <a:r>
              <a:rPr lang="zh-CN" altLang="en-US" dirty="0"/>
              <a:t>内部，可以通过硬件电路完成内存映射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ACD09A-E434-4001-B59C-33ADF4EDE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779662"/>
            <a:ext cx="4500898" cy="26992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5A45AA-6457-4FA5-8B66-9D7941D2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44" y="3339320"/>
            <a:ext cx="3672408" cy="8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212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DD58DA8-94DC-44C2-B57D-3B8C6811A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26" y="976608"/>
            <a:ext cx="3040947" cy="37997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5A24055-5683-44BD-B1AB-B6836055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MMU</a:t>
            </a:r>
            <a:r>
              <a:rPr lang="zh-CN" altLang="en-US" dirty="0"/>
              <a:t>如何工作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35F2DA-9185-49B0-B292-87C519253959}"/>
              </a:ext>
            </a:extLst>
          </p:cNvPr>
          <p:cNvSpPr txBox="1"/>
          <p:nvPr/>
        </p:nvSpPr>
        <p:spPr>
          <a:xfrm>
            <a:off x="971600" y="42999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虚拟地址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4DE5CE-6EE1-4D0F-862B-5B00333E0C2D}"/>
              </a:ext>
            </a:extLst>
          </p:cNvPr>
          <p:cNvSpPr txBox="1"/>
          <p:nvPr/>
        </p:nvSpPr>
        <p:spPr>
          <a:xfrm>
            <a:off x="971600" y="10497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72A5F7-4E40-42D0-9504-D25C01748E39}"/>
              </a:ext>
            </a:extLst>
          </p:cNvPr>
          <p:cNvSpPr txBox="1"/>
          <p:nvPr/>
        </p:nvSpPr>
        <p:spPr>
          <a:xfrm>
            <a:off x="4826673" y="2202418"/>
            <a:ext cx="3561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虚拟地址通过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后被映射成物理地址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代表的是存在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不存在，如果虚拟地址页号指向一个不存在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，那么会触发操作系统的缺页中断。</a:t>
            </a:r>
          </a:p>
        </p:txBody>
      </p:sp>
    </p:spTree>
    <p:extLst>
      <p:ext uri="{BB962C8B-B14F-4D97-AF65-F5344CB8AC3E}">
        <p14:creationId xmlns:p14="http://schemas.microsoft.com/office/powerpoint/2010/main" val="119948258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3E9E6-64DF-480B-B064-6CAEB25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MMU</a:t>
            </a:r>
            <a:r>
              <a:rPr lang="zh-CN" altLang="en-US" dirty="0"/>
              <a:t>中的页表是怎么来的？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E8DF2-D33B-46B8-8919-11C2C277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操作系统告诉</a:t>
            </a:r>
            <a:r>
              <a:rPr lang="en-US" altLang="zh-CN" dirty="0"/>
              <a:t>MMU</a:t>
            </a:r>
            <a:r>
              <a:rPr lang="zh-CN" altLang="en-US" dirty="0"/>
              <a:t>页表在内存中的位置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MMU</a:t>
            </a:r>
            <a:r>
              <a:rPr lang="zh-CN" altLang="en-US" dirty="0"/>
              <a:t>加载页表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MMU</a:t>
            </a:r>
            <a:r>
              <a:rPr lang="zh-CN" altLang="en-US" dirty="0"/>
              <a:t>会自己利用页表进行地址转换。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对</a:t>
            </a:r>
            <a:r>
              <a:rPr lang="en-US" altLang="zh-CN" dirty="0"/>
              <a:t>MMU</a:t>
            </a:r>
            <a:r>
              <a:rPr lang="zh-CN" altLang="en-US" dirty="0"/>
              <a:t>对页表中条目数量大小有限制，有的会有几个</a:t>
            </a:r>
            <a:r>
              <a:rPr lang="en-US" altLang="zh-CN" dirty="0"/>
              <a:t>M</a:t>
            </a:r>
            <a:r>
              <a:rPr lang="zh-CN" altLang="en-US" dirty="0"/>
              <a:t>，也可以更大。</a:t>
            </a:r>
            <a:endParaRPr lang="en-US" altLang="zh-CN" dirty="0"/>
          </a:p>
          <a:p>
            <a:r>
              <a:rPr lang="zh-CN" altLang="en-US" dirty="0"/>
              <a:t>操作系统内核中有负责</a:t>
            </a:r>
            <a:r>
              <a:rPr lang="en-US" altLang="zh-CN" dirty="0"/>
              <a:t>MMU</a:t>
            </a:r>
            <a:r>
              <a:rPr lang="zh-CN" altLang="en-US" dirty="0"/>
              <a:t>管理模块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30207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8B21-3C81-4D08-ADA1-5A2D6346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缺页中断是什么？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B4EEEB-4E07-4006-8B48-09FC9390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71130"/>
            <a:ext cx="5449769" cy="37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822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D182-2D92-4373-BF2E-B4E7340A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分层存储体系</a:t>
            </a:r>
            <a:r>
              <a:rPr lang="en-US" altLang="zh-CN" dirty="0"/>
              <a:t>(</a:t>
            </a:r>
            <a:r>
              <a:rPr lang="en-US" altLang="zh-CN"/>
              <a:t>Memory Hierarchy)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4F4296-F636-4E94-AF1C-D159DDF24BB5}"/>
              </a:ext>
            </a:extLst>
          </p:cNvPr>
          <p:cNvSpPr txBox="1"/>
          <p:nvPr/>
        </p:nvSpPr>
        <p:spPr>
          <a:xfrm>
            <a:off x="5004048" y="1664949"/>
            <a:ext cx="3055645" cy="2951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  2-4cycle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  10-20 cycle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L3  20-60 cycle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 200-300 cycle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 (RW:10~50m cycle)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 ~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10-1000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F291DD-3997-40A8-9364-3A23B786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88" y="1088603"/>
            <a:ext cx="3187412" cy="35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96E78-FF48-445F-B722-BBA6C082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04CB2A-0ABE-4874-A54C-F940D6B2C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如果内存很大，</a:t>
                </a:r>
                <a:r>
                  <a:rPr lang="en-US" altLang="zh-CN" dirty="0"/>
                  <a:t>MMU</a:t>
                </a:r>
                <a:r>
                  <a:rPr lang="zh-CN" altLang="en-US" dirty="0"/>
                  <a:t>够用吗？比如有</a:t>
                </a:r>
                <a:r>
                  <a:rPr lang="en-US" altLang="zh-CN" dirty="0"/>
                  <a:t>4G</a:t>
                </a:r>
                <a:r>
                  <a:rPr lang="zh-CN" altLang="en-US" dirty="0"/>
                  <a:t>内存，每个</a:t>
                </a:r>
                <a:r>
                  <a:rPr lang="en-US" altLang="zh-CN" dirty="0"/>
                  <a:t>page</a:t>
                </a:r>
                <a:r>
                  <a:rPr lang="zh-CN" altLang="en-US" dirty="0"/>
                  <a:t>如果是</a:t>
                </a:r>
                <a:r>
                  <a:rPr lang="en-US" altLang="zh-CN" dirty="0"/>
                  <a:t>4k</a:t>
                </a:r>
                <a:r>
                  <a:rPr lang="zh-CN" altLang="en-US" dirty="0"/>
                  <a:t>，一共需要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</m:sup>
                    </m:sSup>
                  </m:oMath>
                </a14:m>
                <a:r>
                  <a:rPr lang="zh-CN" altLang="en-US" dirty="0"/>
                  <a:t>（页表条目）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04CB2A-0ABE-4874-A54C-F940D6B2C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22645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197A0-C539-448D-99C4-69944458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多级页表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AF8BF9-C612-4353-84D1-FD462E1E1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152939"/>
            <a:ext cx="2868150" cy="30963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9E8926-F263-4242-8E30-869A7F1A70DA}"/>
              </a:ext>
            </a:extLst>
          </p:cNvPr>
          <p:cNvSpPr txBox="1"/>
          <p:nvPr/>
        </p:nvSpPr>
        <p:spPr>
          <a:xfrm>
            <a:off x="4283968" y="1563638"/>
            <a:ext cx="3744416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在顶级页表中查询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级页表在内存中位置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在二级页表中查询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的值将虚拟地址映射到物理地址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A140D3-DC0B-4EEB-AC52-3D4F6752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629" y="4246629"/>
            <a:ext cx="5212305" cy="7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7064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418B6-80DA-4701-BF9E-A59E8449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C3DE9-F123-4745-9118-922900C5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多级页表能节省空间吗？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如果只有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级，比如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4G/4kb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的情况需要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的页表条目。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顶级页表需要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条目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每个二级页表需要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条目，一共需要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个二级页表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C94251"/>
                </a:solidFill>
              </a:rPr>
              <a:t>这是不是说明多级页表并没有节省空间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多级页表是个跳跃结构，因为进程不会把所有的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内存都占满，于是节省了空间。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02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9BF32-82B6-4A6A-8D40-5F8943E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E32A4-4653-4093-89D6-4C8BB1BB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多级页表，比如</a:t>
            </a:r>
            <a:r>
              <a:rPr lang="en-US" altLang="zh-CN" dirty="0"/>
              <a:t>3</a:t>
            </a:r>
            <a:r>
              <a:rPr lang="zh-CN" altLang="en-US" dirty="0"/>
              <a:t>级、</a:t>
            </a:r>
            <a:r>
              <a:rPr lang="en-US" altLang="zh-CN" dirty="0"/>
              <a:t>4</a:t>
            </a:r>
            <a:r>
              <a:rPr lang="zh-CN" altLang="en-US" dirty="0"/>
              <a:t>级、</a:t>
            </a:r>
            <a:r>
              <a:rPr lang="en-US" altLang="zh-CN" dirty="0"/>
              <a:t>5</a:t>
            </a:r>
            <a:r>
              <a:rPr lang="zh-CN" altLang="en-US" dirty="0"/>
              <a:t>级，会增加</a:t>
            </a:r>
            <a:r>
              <a:rPr lang="en-US" altLang="zh-CN" dirty="0" err="1"/>
              <a:t>mmu</a:t>
            </a:r>
            <a:r>
              <a:rPr lang="zh-CN" altLang="en-US" dirty="0"/>
              <a:t>的计算次数，如何进行优化呢？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EEB128-CEE7-45E5-BFC0-825D7A37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71750"/>
            <a:ext cx="1895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991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9C009-ED2F-40E0-B014-B8C78739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一种方法</a:t>
            </a:r>
            <a:r>
              <a:rPr lang="en-US" altLang="zh-CN" dirty="0"/>
              <a:t>——</a:t>
            </a:r>
            <a:r>
              <a:rPr lang="zh-CN" altLang="en-US" dirty="0"/>
              <a:t>快表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64053-E1C4-4F75-A7C7-26334B21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块表，小型硬件设备</a:t>
            </a:r>
            <a:r>
              <a:rPr lang="en-US" altLang="zh-CN" dirty="0"/>
              <a:t>——</a:t>
            </a:r>
            <a:r>
              <a:rPr lang="zh-CN" altLang="en-US" dirty="0"/>
              <a:t>也叫转换检测缓冲区（</a:t>
            </a:r>
            <a:r>
              <a:rPr lang="en-US" altLang="zh-CN" dirty="0"/>
              <a:t>Translation Lookaside Buffer</a:t>
            </a:r>
            <a:r>
              <a:rPr lang="zh-CN" altLang="en-US" dirty="0"/>
              <a:t>），可以加速</a:t>
            </a:r>
            <a:r>
              <a:rPr lang="en-US" altLang="zh-CN" dirty="0"/>
              <a:t>MMU</a:t>
            </a:r>
            <a:r>
              <a:rPr lang="zh-CN" altLang="en-US" dirty="0"/>
              <a:t>的读写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365186-0E9A-4B11-A49C-1DA8EFF3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27734"/>
            <a:ext cx="3679406" cy="24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9552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ED4B6-145C-4B74-A5DD-DC0A19AE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快表内部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00CFF23-06A6-4591-885F-1B281902D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733991"/>
              </p:ext>
            </p:extLst>
          </p:nvPr>
        </p:nvGraphicFramePr>
        <p:xfrm>
          <a:off x="1187624" y="1491630"/>
          <a:ext cx="685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29098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600737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990079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417571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5285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保护位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2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3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0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5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1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26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7578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OS</a:t>
            </a:r>
            <a:r>
              <a:rPr lang="zh-CN" altLang="en-US" dirty="0"/>
              <a:t>和程序语言的内存对象管理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go</a:t>
            </a:r>
            <a:r>
              <a:rPr lang="zh-CN" altLang="en-US" dirty="0"/>
              <a:t>和</a:t>
            </a:r>
            <a:r>
              <a:rPr lang="en-US" altLang="zh-CN" dirty="0"/>
              <a:t>node</a:t>
            </a:r>
            <a:r>
              <a:rPr lang="zh-CN" altLang="en-US" dirty="0"/>
              <a:t>为什么这么玩？</a:t>
            </a:r>
          </a:p>
        </p:txBody>
      </p:sp>
    </p:spTree>
    <p:extLst>
      <p:ext uri="{BB962C8B-B14F-4D97-AF65-F5344CB8AC3E}">
        <p14:creationId xmlns:p14="http://schemas.microsoft.com/office/powerpoint/2010/main" val="287429028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5ABA2-4090-40BF-9475-17F701D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程序对内存的管理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0EE72F-9493-4004-BBB4-4317728B2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071884"/>
            <a:ext cx="784757" cy="33940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7E5F81-93DD-4A28-A521-B32F47A62888}"/>
              </a:ext>
            </a:extLst>
          </p:cNvPr>
          <p:cNvSpPr txBox="1"/>
          <p:nvPr/>
        </p:nvSpPr>
        <p:spPr>
          <a:xfrm>
            <a:off x="2267744" y="1563638"/>
            <a:ext cx="5616624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程序（进程）将内存分成一个个分隔的片段，我们叫做段（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segment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段和段之间应该有一定的空闲内存，这样方便各个段继续分配内存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进程表中需要存放到各个段的指针，方便进程获取各个段的数据</a:t>
            </a:r>
          </a:p>
        </p:txBody>
      </p:sp>
    </p:spTree>
    <p:extLst>
      <p:ext uri="{BB962C8B-B14F-4D97-AF65-F5344CB8AC3E}">
        <p14:creationId xmlns:p14="http://schemas.microsoft.com/office/powerpoint/2010/main" val="2156555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FE630-0CFF-42CA-9794-C0FDD091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8B7EA-373A-404D-BBDA-41A205B2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段和段内存随着增长会不会碰撞？如何解决这个问题</a:t>
            </a:r>
            <a:endParaRPr lang="en-US" altLang="zh-CN" dirty="0"/>
          </a:p>
          <a:p>
            <a:r>
              <a:rPr lang="zh-CN" altLang="en-US" dirty="0"/>
              <a:t>答案：虚拟化</a:t>
            </a:r>
            <a:endParaRPr lang="en-US" altLang="zh-CN" dirty="0"/>
          </a:p>
          <a:p>
            <a:r>
              <a:rPr lang="en-US" altLang="zh-CN" dirty="0"/>
              <a:t>Why: </a:t>
            </a:r>
            <a:r>
              <a:rPr lang="zh-CN" altLang="en-US" dirty="0"/>
              <a:t>资源稀缺的时候，就应该想到虚拟化，让资源可以被无限抽象（例如货币）</a:t>
            </a:r>
          </a:p>
        </p:txBody>
      </p:sp>
    </p:spTree>
    <p:extLst>
      <p:ext uri="{BB962C8B-B14F-4D97-AF65-F5344CB8AC3E}">
        <p14:creationId xmlns:p14="http://schemas.microsoft.com/office/powerpoint/2010/main" val="1748183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6901F-E431-40CB-B286-BB8E0EBA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段的一种虚拟化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04CEAA-D408-45D8-A22C-C192F5103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00150"/>
            <a:ext cx="4049748" cy="33940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842159-20C5-4F24-A201-46F826693574}"/>
              </a:ext>
            </a:extLst>
          </p:cNvPr>
          <p:cNvSpPr txBox="1">
            <a:spLocks/>
          </p:cNvSpPr>
          <p:nvPr/>
        </p:nvSpPr>
        <p:spPr>
          <a:xfrm>
            <a:off x="5076056" y="1200150"/>
            <a:ext cx="3521436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r>
              <a:rPr lang="en-US" altLang="zh-CN" kern="0" dirty="0"/>
              <a:t>Stack</a:t>
            </a:r>
            <a:r>
              <a:rPr lang="zh-CN" altLang="en-US" kern="0" dirty="0"/>
              <a:t>段被抽象成几个子段</a:t>
            </a:r>
            <a:endParaRPr lang="en-US" altLang="zh-CN" kern="0" dirty="0"/>
          </a:p>
          <a:p>
            <a:r>
              <a:rPr lang="zh-CN" altLang="en-US" kern="0" dirty="0"/>
              <a:t>每个段有一个段描述符，然后指向</a:t>
            </a:r>
            <a:r>
              <a:rPr lang="en-US" altLang="zh-CN" kern="0" dirty="0"/>
              <a:t>page table</a:t>
            </a:r>
            <a:r>
              <a:rPr lang="zh-CN" altLang="en-US" kern="0" dirty="0"/>
              <a:t>中的条目</a:t>
            </a:r>
          </a:p>
        </p:txBody>
      </p:sp>
    </p:spTree>
    <p:extLst>
      <p:ext uri="{BB962C8B-B14F-4D97-AF65-F5344CB8AC3E}">
        <p14:creationId xmlns:p14="http://schemas.microsoft.com/office/powerpoint/2010/main" val="234565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8F120-E759-4EF6-83D1-B6C9471E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如果操作系统允许应用直接接触内存？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BD4382-212F-4D4C-BE6C-DC702505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48" y="1419622"/>
            <a:ext cx="4536504" cy="31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9639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AD98-1B74-4084-B3A4-1716FBB9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世界是这样的</a:t>
            </a:r>
            <a:r>
              <a:rPr lang="en-US" altLang="zh-CN" dirty="0"/>
              <a:t>——</a:t>
            </a:r>
            <a:r>
              <a:rPr lang="zh-CN" altLang="en-US" dirty="0"/>
              <a:t>生活在虚拟的世界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68F306-7FE5-4E34-B23B-D5537BABE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179" y="1635646"/>
            <a:ext cx="728764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547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6F685-6759-4EC8-A0A8-68928815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0379F-B78F-40FB-940F-945DB97D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一种数据结构（上一章介绍过）</a:t>
            </a:r>
            <a:endParaRPr lang="en-US" altLang="zh-CN" dirty="0"/>
          </a:p>
          <a:p>
            <a:r>
              <a:rPr lang="zh-CN" altLang="en-US" dirty="0"/>
              <a:t>程序中对内存的一种抽象</a:t>
            </a:r>
          </a:p>
        </p:txBody>
      </p:sp>
    </p:spTree>
    <p:extLst>
      <p:ext uri="{BB962C8B-B14F-4D97-AF65-F5344CB8AC3E}">
        <p14:creationId xmlns:p14="http://schemas.microsoft.com/office/powerpoint/2010/main" val="3547859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5B9A1-F416-4D7E-ACFE-E3892B84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堆和栈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C02CE-33D5-45E2-8DAE-8A260192F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136" y="1200150"/>
            <a:ext cx="2890664" cy="3394075"/>
          </a:xfrm>
        </p:spPr>
        <p:txBody>
          <a:bodyPr/>
          <a:lstStyle/>
          <a:p>
            <a:r>
              <a:rPr lang="zh-CN" altLang="en-US" dirty="0"/>
              <a:t>栈中的数据总是差不多大小</a:t>
            </a:r>
            <a:endParaRPr lang="en-US" altLang="zh-CN" dirty="0"/>
          </a:p>
          <a:p>
            <a:r>
              <a:rPr lang="zh-CN" altLang="en-US" dirty="0"/>
              <a:t>堆用来存不规则的数据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FF089C-17DF-4289-996F-8B12B091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32618"/>
            <a:ext cx="4868019" cy="35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14923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337F-75BD-4542-8B64-2F69B1FC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堆做为一个段也是虚拟化的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C7485A-7047-4AD9-B929-C8BA84751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73" y="1347614"/>
            <a:ext cx="4050653" cy="306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8728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6EDB7-C1C8-4B87-9E6A-34B2052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如何在堆中管理内存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B8B17-7999-46E5-AE41-311C9CCB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将堆中的内存组织成一个每个</a:t>
            </a:r>
            <a:r>
              <a:rPr lang="en-US" altLang="zh-CN" dirty="0"/>
              <a:t>node</a:t>
            </a:r>
            <a:r>
              <a:rPr lang="zh-CN" altLang="en-US" dirty="0"/>
              <a:t>一样大的双向链表</a:t>
            </a:r>
            <a:endParaRPr lang="en-US" altLang="zh-CN" dirty="0"/>
          </a:p>
          <a:p>
            <a:r>
              <a:rPr lang="zh-CN" altLang="en-US" dirty="0"/>
              <a:t>每次分配从</a:t>
            </a:r>
            <a:r>
              <a:rPr lang="en-US" altLang="zh-CN" dirty="0"/>
              <a:t>Free</a:t>
            </a:r>
            <a:r>
              <a:rPr lang="zh-CN" altLang="en-US" dirty="0"/>
              <a:t>指针开始分配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AD824F-E1F1-4078-ACB3-C3374B40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859782"/>
            <a:ext cx="6624736" cy="19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44421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A62B-DFEC-4A49-9D42-4D3AA68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实际组织起来是这样的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FEDA13E-CA27-402F-9EAE-3B0426030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419622"/>
            <a:ext cx="2200582" cy="28293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350EEA-FE5F-4878-9BC4-27CF7C3D2DC2}"/>
              </a:ext>
            </a:extLst>
          </p:cNvPr>
          <p:cNvSpPr txBox="1"/>
          <p:nvPr/>
        </p:nvSpPr>
        <p:spPr>
          <a:xfrm>
            <a:off x="2987824" y="1851670"/>
            <a:ext cx="5040560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Block(node)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挨着一个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取出两个字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字节），一个代表链表的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，一个代表链表的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337742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008D6-6795-41E4-B3FC-CECF5E2D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分配过程</a:t>
            </a:r>
            <a:r>
              <a:rPr lang="en-US" altLang="zh-CN" dirty="0"/>
              <a:t>-01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5BC7C7-AEB4-433F-BEDF-F0357C423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83718"/>
            <a:ext cx="7344816" cy="20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87353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008D6-6795-41E4-B3FC-CECF5E2D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分配过程</a:t>
            </a:r>
            <a:r>
              <a:rPr lang="en-US" altLang="zh-CN" dirty="0"/>
              <a:t>-02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29BFB5-6D9B-4513-A8B3-A882CC25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9702"/>
            <a:ext cx="6714386" cy="21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32620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008D6-6795-41E4-B3FC-CECF5E2D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分配过程</a:t>
            </a:r>
            <a:r>
              <a:rPr lang="en-US" altLang="zh-CN" dirty="0"/>
              <a:t>-03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7D8EAC-CAE3-4B9D-92C3-E290D5B2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99" y="2211710"/>
            <a:ext cx="6618002" cy="18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92825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4717-FEC3-4009-85D0-111B79A6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回收过程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DE0B11-ECB2-4A82-9FBD-61367C9E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84" y="2283718"/>
            <a:ext cx="6660232" cy="198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195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9B0D-A581-4A20-AB43-9EAC25BA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存储器抽象模型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900E-1B87-41F7-A2D0-A39E199C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本质原因：资源的稀缺</a:t>
            </a:r>
            <a:endParaRPr lang="en-US" altLang="zh-CN" dirty="0"/>
          </a:p>
          <a:p>
            <a:r>
              <a:rPr lang="zh-CN" altLang="en-US" dirty="0"/>
              <a:t>解决方案：基地址</a:t>
            </a:r>
            <a:r>
              <a:rPr lang="en-US" altLang="zh-CN" dirty="0"/>
              <a:t>+</a:t>
            </a:r>
            <a:r>
              <a:rPr lang="zh-CN" altLang="en-US" dirty="0"/>
              <a:t>界限寄存器、交换技术、虚拟化技术等</a:t>
            </a:r>
            <a:endParaRPr lang="en-US" altLang="zh-CN" dirty="0"/>
          </a:p>
          <a:p>
            <a:r>
              <a:rPr lang="zh-CN" altLang="en-US" dirty="0"/>
              <a:t>学习重点：学习别人是如何思考的</a:t>
            </a:r>
          </a:p>
        </p:txBody>
      </p:sp>
    </p:spTree>
    <p:extLst>
      <p:ext uri="{BB962C8B-B14F-4D97-AF65-F5344CB8AC3E}">
        <p14:creationId xmlns:p14="http://schemas.microsoft.com/office/powerpoint/2010/main" val="1270038043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7EF6C-23E9-456A-8118-342984ED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回收过程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5D4627-A864-4FAD-99C9-3A691A62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9702"/>
            <a:ext cx="6675720" cy="19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92720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74D88-B4EB-40C4-ACBE-18E61C2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回收过程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3047F6-E748-4F8D-B7BC-4A8F2785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70" y="1995686"/>
            <a:ext cx="6043059" cy="216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88892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535FA-6786-47A6-9F58-80BCC84E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回收过程</a:t>
            </a:r>
            <a:r>
              <a:rPr lang="en-US" altLang="zh-CN" dirty="0"/>
              <a:t>-04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6B1A4F-4FB8-4F9B-B09B-999CAC23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9662"/>
            <a:ext cx="6480720" cy="24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61430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62731-E420-430D-8764-780FDF76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37B95-54D6-4566-833D-8CE88B04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如果要分配</a:t>
            </a:r>
            <a:r>
              <a:rPr lang="en-US" altLang="zh-CN" dirty="0"/>
              <a:t>15kb</a:t>
            </a:r>
            <a:r>
              <a:rPr lang="zh-CN" altLang="en-US" dirty="0"/>
              <a:t>大小的对象该如何处理？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2193904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D9B4C-E455-4BD4-8148-E0EF0353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E0DCB3-6943-4B45-9B97-364A8F46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203598"/>
            <a:ext cx="4385704" cy="35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196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D9E3B-E104-47B1-BAEC-E1FEF53C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E0040-F409-45C3-A879-D255838F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这个基于链表的抽象，需要提前分配很多内存， 有没有性能更高、占用内存更少的做法？</a:t>
            </a:r>
            <a:endParaRPr lang="en-US" altLang="zh-CN" dirty="0"/>
          </a:p>
          <a:p>
            <a:r>
              <a:rPr lang="zh-CN" altLang="en-US" dirty="0"/>
              <a:t>如何和页</a:t>
            </a:r>
            <a:r>
              <a:rPr lang="en-US" altLang="zh-CN" dirty="0"/>
              <a:t>(page)</a:t>
            </a:r>
            <a:r>
              <a:rPr lang="zh-CN" altLang="en-US" dirty="0"/>
              <a:t>产生更多的联系，比如回收一个页的内存？</a:t>
            </a:r>
          </a:p>
        </p:txBody>
      </p:sp>
    </p:spTree>
    <p:extLst>
      <p:ext uri="{BB962C8B-B14F-4D97-AF65-F5344CB8AC3E}">
        <p14:creationId xmlns:p14="http://schemas.microsoft.com/office/powerpoint/2010/main" val="4009107684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FAC35-DF3E-4D5F-A6F6-406AB716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en-US" altLang="zh-CN" dirty="0" err="1"/>
              <a:t>inx</a:t>
            </a:r>
            <a:r>
              <a:rPr lang="zh-CN" altLang="en-US" dirty="0"/>
              <a:t>系的主流组做法</a:t>
            </a:r>
            <a:r>
              <a:rPr lang="en-US" altLang="zh-CN" dirty="0"/>
              <a:t>——slot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0451E2-F346-45AB-8D65-3227A529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063624"/>
            <a:ext cx="4506478" cy="37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68891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047D6-7F91-4961-AD43-FBDAB3E3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A4133-2911-4519-BD1E-3D0C30B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程序语言也用</a:t>
            </a:r>
            <a:r>
              <a:rPr lang="en-US" altLang="zh-CN" dirty="0"/>
              <a:t>slot</a:t>
            </a:r>
            <a:r>
              <a:rPr lang="zh-CN" altLang="en-US" dirty="0"/>
              <a:t>法管理内存吗？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部分没有虚拟机的语言，创建对象是创建在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cache-slot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上的。比如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malloc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就是直接分配一个合适大小的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cache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还有一些有</a:t>
            </a:r>
            <a:r>
              <a:rPr lang="zh-CN" altLang="en-US" dirty="0">
                <a:solidFill>
                  <a:srgbClr val="C94251"/>
                </a:solidFill>
              </a:rPr>
              <a:t>虚拟机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的语言，有自己的内存管理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另一方面，程序语言不需要像操作系统一样</a:t>
            </a:r>
            <a:r>
              <a:rPr lang="zh-CN" altLang="en-US" dirty="0">
                <a:solidFill>
                  <a:srgbClr val="C94251"/>
                </a:solidFill>
              </a:rPr>
              <a:t>预留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大量类型的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slot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等待分配（因为程序大小不一，功能不一样）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593493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24657-7880-4A0E-8999-B2F8AEBE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一种程序的处理方式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B23E74-238E-47F8-825C-D586582F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40" y="1246877"/>
            <a:ext cx="2413525" cy="3086527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FBA11779-EC71-4E43-96ED-F0E71E7897D1}"/>
              </a:ext>
            </a:extLst>
          </p:cNvPr>
          <p:cNvSpPr/>
          <p:nvPr/>
        </p:nvSpPr>
        <p:spPr>
          <a:xfrm>
            <a:off x="3648428" y="2687037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6E12DA-C73A-4FB3-A6CD-21EE75CD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843" y="1246877"/>
            <a:ext cx="977441" cy="261422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A20AD836-7754-43D8-B115-BA33CAEBDDE6}"/>
              </a:ext>
            </a:extLst>
          </p:cNvPr>
          <p:cNvSpPr/>
          <p:nvPr/>
        </p:nvSpPr>
        <p:spPr>
          <a:xfrm>
            <a:off x="5592644" y="2687037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9E00CA-928D-4414-9DD7-93CEE60C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261204"/>
            <a:ext cx="936104" cy="26210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AD3689-FBA2-4924-AC3D-FFCBF2396B87}"/>
              </a:ext>
            </a:extLst>
          </p:cNvPr>
          <p:cNvSpPr txBox="1"/>
          <p:nvPr/>
        </p:nvSpPr>
        <p:spPr>
          <a:xfrm>
            <a:off x="2388031" y="4331991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思考：回收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的时候，如何尽量不去影响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532921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652F0-4282-430C-909A-FB9243BA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年代（</a:t>
            </a:r>
            <a:r>
              <a:rPr lang="en-US" altLang="zh-CN" dirty="0"/>
              <a:t>generation</a:t>
            </a:r>
            <a:r>
              <a:rPr lang="zh-CN" altLang="en-US" dirty="0"/>
              <a:t>）分层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6D5DFD-63E5-4A21-9A7D-D2BA5348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63638"/>
            <a:ext cx="2304256" cy="27876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A5886F-1824-4CD5-8709-6F49C272423B}"/>
              </a:ext>
            </a:extLst>
          </p:cNvPr>
          <p:cNvSpPr txBox="1"/>
          <p:nvPr/>
        </p:nvSpPr>
        <p:spPr>
          <a:xfrm>
            <a:off x="3923928" y="1487452"/>
            <a:ext cx="349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新分配的对象放到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如果发生销毁，那么将不需要销毁的内容拷贝到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survivors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37AD82-4D28-445F-8BFE-87A3CADB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974" y="2754161"/>
            <a:ext cx="816183" cy="218296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92324DC2-20C0-4833-96EE-6C80BAF0990E}"/>
              </a:ext>
            </a:extLst>
          </p:cNvPr>
          <p:cNvSpPr/>
          <p:nvPr/>
        </p:nvSpPr>
        <p:spPr>
          <a:xfrm>
            <a:off x="5392134" y="3509341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2114CB-B304-4896-8996-04D81D31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687781"/>
            <a:ext cx="1627603" cy="20880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15D4C797-EF3B-4F55-B447-784CBADF3847}"/>
              </a:ext>
            </a:extLst>
          </p:cNvPr>
          <p:cNvSpPr/>
          <p:nvPr/>
        </p:nvSpPr>
        <p:spPr>
          <a:xfrm>
            <a:off x="3752292" y="3259097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220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785D3-8B70-40F3-BBE2-64FE82A0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垃圾回收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C1FCA-AFCF-4F6C-ABD8-86493E14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引用计数垃圾回收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普通引用计数法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基于图的引用计数方法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/>
              <a:t>跟踪垃圾回收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mark-sweep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三色标记法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/>
              <a:t>重点：理解主流语言（</a:t>
            </a:r>
            <a:r>
              <a:rPr lang="en-US" altLang="zh-CN" dirty="0"/>
              <a:t>v8/java/go)</a:t>
            </a:r>
            <a:r>
              <a:rPr lang="zh-CN" altLang="en-US" dirty="0"/>
              <a:t>为何这样选择？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88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垃圾回收算法选讲</a:t>
            </a:r>
            <a:r>
              <a:rPr lang="en-US" altLang="zh-CN" dirty="0"/>
              <a:t>——</a:t>
            </a:r>
            <a:r>
              <a:rPr lang="zh-CN" altLang="en-US" dirty="0"/>
              <a:t>图和引用计数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50770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999B4-ABDF-4D8D-9F7B-ECF00151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4ED1D-BD5E-4236-9D5A-F35DB9EA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不用的对象，应该如何处理？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怎么衡量一个对象是不是在被使用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不被使用的对象所占用的内存空间应当如何处理？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844109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6BED3-0827-4FCA-96FF-ECB4BD96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引用计数（</a:t>
            </a:r>
            <a:r>
              <a:rPr lang="en-US" altLang="zh-CN" dirty="0"/>
              <a:t>Reference counting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8E7965-8113-4EC2-9BC9-76D52AED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31590"/>
            <a:ext cx="5313698" cy="35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7792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C9EBA-F4A3-4247-B0FA-5E801A86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基于扫描的实现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5D9BD8-E4D5-49C2-97F3-2993F749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95498"/>
            <a:ext cx="7278116" cy="32103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64E770-91AF-4701-8EE4-945D65F940CD}"/>
              </a:ext>
            </a:extLst>
          </p:cNvPr>
          <p:cNvSpPr txBox="1"/>
          <p:nvPr/>
        </p:nvSpPr>
        <p:spPr>
          <a:xfrm>
            <a:off x="1344193" y="4371950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每次扫描删除引用计数为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的节点，图中全部删除需要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次扫描</a:t>
            </a:r>
          </a:p>
        </p:txBody>
      </p:sp>
    </p:spTree>
    <p:extLst>
      <p:ext uri="{BB962C8B-B14F-4D97-AF65-F5344CB8AC3E}">
        <p14:creationId xmlns:p14="http://schemas.microsoft.com/office/powerpoint/2010/main" val="2141546654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F1E8E-BAB9-40CD-88B2-89C698D5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基于图的实现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47916-AFDA-470E-98F6-999B9E16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21" y="1749305"/>
            <a:ext cx="3637379" cy="2161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48EC21-2563-4BF3-9EB4-F66EA092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19622"/>
            <a:ext cx="2861262" cy="28837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265DBE-886B-4BE9-8AB8-D7F02F8D53A3}"/>
              </a:ext>
            </a:extLst>
          </p:cNvPr>
          <p:cNvSpPr txBox="1"/>
          <p:nvPr/>
        </p:nvSpPr>
        <p:spPr>
          <a:xfrm>
            <a:off x="5708065" y="43107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</a:p>
        </p:txBody>
      </p:sp>
    </p:spTree>
    <p:extLst>
      <p:ext uri="{BB962C8B-B14F-4D97-AF65-F5344CB8AC3E}">
        <p14:creationId xmlns:p14="http://schemas.microsoft.com/office/powerpoint/2010/main" val="1959066842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5D005-0BC6-4A59-AE53-33056F18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顶点和边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E3A42-8310-49CD-89E0-55FD51AC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顶点</a:t>
            </a:r>
            <a:r>
              <a:rPr lang="en-US" altLang="zh-CN" dirty="0"/>
              <a:t>{0, 1, 2, 3, 4}</a:t>
            </a:r>
          </a:p>
          <a:p>
            <a:r>
              <a:rPr lang="zh-CN" altLang="en-US" dirty="0"/>
              <a:t>边</a:t>
            </a:r>
            <a:r>
              <a:rPr lang="en-US" altLang="zh-CN" dirty="0"/>
              <a:t>{0-&gt;1, 0-&gt;2, 2-&gt;1, 2-&gt;3}</a:t>
            </a:r>
          </a:p>
          <a:p>
            <a:r>
              <a:rPr lang="zh-CN" altLang="en-US" dirty="0"/>
              <a:t>边有方向，就是有向图；边没有方向，就是无向图。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0628E2-E878-4183-8518-5F1782AFA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183321"/>
            <a:ext cx="2374448" cy="14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4358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08683E1-1531-44C1-A8A3-B0DF307A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019" y="771550"/>
            <a:ext cx="2712230" cy="16116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E4BD3B-B12A-40C5-BFCC-784DAEE4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In-degree</a:t>
            </a:r>
            <a:r>
              <a:rPr lang="zh-CN" altLang="en-US" dirty="0"/>
              <a:t>和</a:t>
            </a:r>
            <a:r>
              <a:rPr lang="en-US" altLang="zh-CN" dirty="0"/>
              <a:t>out-degree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35241-0966-4C82-9ADC-44599FF5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906888" cy="3394075"/>
          </a:xfrm>
        </p:spPr>
        <p:txBody>
          <a:bodyPr/>
          <a:lstStyle/>
          <a:p>
            <a:r>
              <a:rPr lang="zh-CN" altLang="en-US" dirty="0"/>
              <a:t>图中顶点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in-degree=2</a:t>
            </a:r>
            <a:r>
              <a:rPr lang="zh-CN" altLang="en-US" dirty="0"/>
              <a:t>，也就是有两条边进入顶点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图中顶点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out-degree=0</a:t>
            </a:r>
            <a:r>
              <a:rPr lang="zh-CN" altLang="en-US" dirty="0"/>
              <a:t>，也就是有</a:t>
            </a:r>
            <a:r>
              <a:rPr lang="en-US" altLang="zh-CN" dirty="0"/>
              <a:t>0</a:t>
            </a:r>
            <a:r>
              <a:rPr lang="zh-CN" altLang="en-US" dirty="0"/>
              <a:t>条边从顶点</a:t>
            </a:r>
            <a:r>
              <a:rPr lang="en-US" altLang="zh-CN" dirty="0"/>
              <a:t>1</a:t>
            </a:r>
            <a:r>
              <a:rPr lang="zh-CN" altLang="en-US" dirty="0"/>
              <a:t>出去</a:t>
            </a:r>
            <a:endParaRPr lang="en-US" altLang="zh-CN" dirty="0"/>
          </a:p>
          <a:p>
            <a:r>
              <a:rPr lang="en-US" altLang="zh-CN" dirty="0"/>
              <a:t>In-degree=0</a:t>
            </a:r>
            <a:r>
              <a:rPr lang="zh-CN" altLang="en-US" dirty="0"/>
              <a:t>代表可以马上回收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033BC7-FD1B-419A-B421-5A00A8C2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383165"/>
            <a:ext cx="2448272" cy="24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60038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64F4B-60E1-4F4D-B0C6-AB8873FA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广度优先搜索（</a:t>
            </a:r>
            <a:r>
              <a:rPr lang="en-US" altLang="zh-CN" dirty="0"/>
              <a:t>BFS</a:t>
            </a:r>
            <a:r>
              <a:rPr lang="zh-CN" altLang="en-US" dirty="0"/>
              <a:t>算法）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BDDA6-8100-45BE-B663-53E9ED62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56" y="1203598"/>
            <a:ext cx="4464496" cy="3733528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/>
              <a:t>queue.enqueue</a:t>
            </a:r>
            <a:r>
              <a:rPr lang="en-US" altLang="zh-CN" dirty="0"/>
              <a:t>(start)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visited = {start}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while(</a:t>
            </a:r>
            <a:r>
              <a:rPr lang="en-US" altLang="zh-CN" dirty="0" err="1"/>
              <a:t>queue.size</a:t>
            </a:r>
            <a:r>
              <a:rPr lang="en-US" altLang="zh-CN" dirty="0"/>
              <a:t>() &gt; 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v = </a:t>
            </a:r>
            <a:r>
              <a:rPr lang="en-US" altLang="zh-CN" dirty="0" err="1"/>
              <a:t>queue.dequeue</a:t>
            </a:r>
            <a:r>
              <a:rPr lang="en-US" altLang="zh-CN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visited.add</a:t>
            </a:r>
            <a:r>
              <a:rPr lang="en-US" altLang="zh-CN" dirty="0"/>
              <a:t>(v)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for u in </a:t>
            </a:r>
            <a:r>
              <a:rPr lang="en-US" altLang="zh-CN" dirty="0" err="1"/>
              <a:t>outNodes</a:t>
            </a:r>
            <a:r>
              <a:rPr lang="en-US" altLang="zh-CN" dirty="0"/>
              <a:t>(item)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if(!</a:t>
            </a:r>
            <a:r>
              <a:rPr lang="en-US" altLang="zh-CN" dirty="0" err="1"/>
              <a:t>visited.contains</a:t>
            </a:r>
            <a:r>
              <a:rPr lang="en-US" altLang="zh-CN" dirty="0"/>
              <a:t>(u))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queue.enqueue</a:t>
            </a:r>
            <a:r>
              <a:rPr lang="en-US" altLang="zh-CN" dirty="0"/>
              <a:t>(u)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1EA83-7451-4070-B8C0-27DFCEA9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31590"/>
            <a:ext cx="2712230" cy="16116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6F10C1-46BC-4C92-962B-E3A4789B7160}"/>
              </a:ext>
            </a:extLst>
          </p:cNvPr>
          <p:cNvSpPr txBox="1"/>
          <p:nvPr/>
        </p:nvSpPr>
        <p:spPr>
          <a:xfrm>
            <a:off x="5868144" y="329183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可以利用广度优先搜索回收内存</a:t>
            </a:r>
          </a:p>
        </p:txBody>
      </p:sp>
    </p:spTree>
    <p:extLst>
      <p:ext uri="{BB962C8B-B14F-4D97-AF65-F5344CB8AC3E}">
        <p14:creationId xmlns:p14="http://schemas.microsoft.com/office/powerpoint/2010/main" val="720948994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6738D-08A2-4D84-BD4F-86355181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引用计数的问题</a:t>
            </a:r>
            <a:r>
              <a:rPr lang="en-US" altLang="zh-CN" dirty="0"/>
              <a:t>——</a:t>
            </a:r>
            <a:r>
              <a:rPr lang="zh-CN" altLang="en-US" dirty="0"/>
              <a:t>环（</a:t>
            </a:r>
            <a:r>
              <a:rPr lang="en-US" altLang="zh-CN" dirty="0"/>
              <a:t>cycle)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EAF21-14D7-4021-9F59-90D38251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78497"/>
            <a:ext cx="2755301" cy="23762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4ED513-6C4C-4050-BC32-A111573877B2}"/>
              </a:ext>
            </a:extLst>
          </p:cNvPr>
          <p:cNvSpPr txBox="1"/>
          <p:nvPr/>
        </p:nvSpPr>
        <p:spPr>
          <a:xfrm>
            <a:off x="3995936" y="2283718"/>
            <a:ext cx="391692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图中存在环状引用，因此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个对象的引用计数都大于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思考：如何能解决环状引用？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630133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4315D-6C83-42C2-9BAF-A8792C60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一种解决环状引用的方案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E3D672-85B2-4883-A540-E5254ED3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19" y="901867"/>
            <a:ext cx="1576608" cy="14432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D09D3F-44C0-4F96-BE85-975D0961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199456"/>
            <a:ext cx="1878369" cy="1759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2D291C-4ED6-433B-BE9B-F6CDF5E12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423" y="1199456"/>
            <a:ext cx="1892658" cy="169371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D79F5B2-EA42-4AC7-BA4E-9A2710A2AADD}"/>
              </a:ext>
            </a:extLst>
          </p:cNvPr>
          <p:cNvSpPr/>
          <p:nvPr/>
        </p:nvSpPr>
        <p:spPr>
          <a:xfrm rot="2062683">
            <a:off x="2921119" y="1549939"/>
            <a:ext cx="360040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D00CCE3-CB91-4093-9D90-F7EEC1D43929}"/>
              </a:ext>
            </a:extLst>
          </p:cNvPr>
          <p:cNvSpPr/>
          <p:nvPr/>
        </p:nvSpPr>
        <p:spPr>
          <a:xfrm rot="7319675">
            <a:off x="7141093" y="2733778"/>
            <a:ext cx="360040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2E9381-BF85-4293-B90B-D5F40DF0D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3106774"/>
            <a:ext cx="1926561" cy="167454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371087C6-E8BE-4034-A1FD-4EFAD3C80C16}"/>
              </a:ext>
            </a:extLst>
          </p:cNvPr>
          <p:cNvSpPr/>
          <p:nvPr/>
        </p:nvSpPr>
        <p:spPr>
          <a:xfrm>
            <a:off x="5808018" y="2054697"/>
            <a:ext cx="360040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20A567-E40C-4C56-BA0F-1B1D2C5D5687}"/>
              </a:ext>
            </a:extLst>
          </p:cNvPr>
          <p:cNvSpPr txBox="1"/>
          <p:nvPr/>
        </p:nvSpPr>
        <p:spPr>
          <a:xfrm>
            <a:off x="350934" y="2380720"/>
            <a:ext cx="2847878" cy="240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增加一个检测环的程序（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发现环，手动删除一条边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再次从引用计数为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的节点开始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回收内存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BB2F6C-2322-45C0-8D1D-911E20198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014" y="3068317"/>
            <a:ext cx="1491608" cy="133774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7377D85C-7A8B-41D3-8BAF-DD2BFDF6F4A0}"/>
              </a:ext>
            </a:extLst>
          </p:cNvPr>
          <p:cNvSpPr/>
          <p:nvPr/>
        </p:nvSpPr>
        <p:spPr>
          <a:xfrm rot="10451244">
            <a:off x="4891213" y="3544605"/>
            <a:ext cx="360040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16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8163A-D5DF-47AB-BFC2-F9FC460D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内存部分需要学什么？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30FD8-2C05-464A-AC3D-B7914D33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深层次理解性能和优化</a:t>
            </a:r>
            <a:endParaRPr lang="en-US" altLang="zh-CN" dirty="0"/>
          </a:p>
          <a:p>
            <a:r>
              <a:rPr lang="zh-CN" altLang="en-US" dirty="0"/>
              <a:t>数据结构和算法的运用</a:t>
            </a:r>
            <a:endParaRPr lang="en-US" altLang="zh-CN" dirty="0"/>
          </a:p>
          <a:p>
            <a:r>
              <a:rPr lang="zh-CN" altLang="en-US" dirty="0"/>
              <a:t>更好的理解平时用的计算机语言</a:t>
            </a:r>
          </a:p>
        </p:txBody>
      </p:sp>
    </p:spTree>
    <p:extLst>
      <p:ext uri="{BB962C8B-B14F-4D97-AF65-F5344CB8AC3E}">
        <p14:creationId xmlns:p14="http://schemas.microsoft.com/office/powerpoint/2010/main" val="2152278613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66D7-FC38-4BF0-B086-45B5D51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0E089-4A3C-4C88-9A28-B93ED3E9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基于扫描的引用计数策略性能太慢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基于图的策略</a:t>
            </a:r>
            <a:endParaRPr lang="en-US" altLang="zh-CN" dirty="0"/>
          </a:p>
          <a:p>
            <a:r>
              <a:rPr lang="zh-CN" altLang="en-US" dirty="0"/>
              <a:t>每个对象需要多维护一个引用（</a:t>
            </a:r>
            <a:r>
              <a:rPr lang="en-US" altLang="zh-CN" dirty="0"/>
              <a:t>ref</a:t>
            </a:r>
            <a:r>
              <a:rPr lang="zh-CN" altLang="en-US" dirty="0"/>
              <a:t>）</a:t>
            </a:r>
            <a:r>
              <a:rPr lang="en-US" altLang="zh-CN" dirty="0"/>
              <a:t>—— </a:t>
            </a:r>
            <a:r>
              <a:rPr lang="zh-CN" altLang="en-US" dirty="0"/>
              <a:t>开销问题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GC</a:t>
            </a:r>
            <a:r>
              <a:rPr lang="zh-CN" altLang="en-US" dirty="0"/>
              <a:t>程序是另外的线程</a:t>
            </a:r>
            <a:r>
              <a:rPr lang="en-US" altLang="zh-CN" dirty="0"/>
              <a:t>ref</a:t>
            </a:r>
            <a:r>
              <a:rPr lang="zh-CN" altLang="en-US" dirty="0"/>
              <a:t>的维护会产生竞争条件，处理</a:t>
            </a:r>
            <a:r>
              <a:rPr lang="en-US" altLang="zh-CN" dirty="0"/>
              <a:t>GC</a:t>
            </a:r>
            <a:r>
              <a:rPr lang="zh-CN" altLang="en-US" dirty="0"/>
              <a:t>的时候需要</a:t>
            </a:r>
            <a:r>
              <a:rPr lang="en-US" altLang="zh-CN" dirty="0"/>
              <a:t>Stop-The-World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881725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垃圾回收算法选讲</a:t>
            </a:r>
            <a:r>
              <a:rPr lang="en-US" altLang="zh-CN" dirty="0"/>
              <a:t>——</a:t>
            </a:r>
            <a:r>
              <a:rPr lang="zh-CN" altLang="en-US" dirty="0"/>
              <a:t>标记、扫地、整理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多数语言的选择</a:t>
            </a:r>
            <a:r>
              <a:rPr lang="en-US" altLang="zh-CN" dirty="0"/>
              <a:t>java/go/node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509401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CC5EA-F997-4737-A292-6D2BA914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02105-B08D-4B55-BEBA-50697059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什么场景下</a:t>
            </a:r>
            <a:r>
              <a:rPr lang="en-US" altLang="zh-CN" dirty="0" err="1"/>
              <a:t>gc</a:t>
            </a:r>
            <a:r>
              <a:rPr lang="zh-CN" altLang="en-US" dirty="0"/>
              <a:t>很重要？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内存需要被反复利用的场景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大量的对象在被分配和回收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高并发场景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507902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3A1C-5A57-4A84-B090-2FB40657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Mark-Sweep</a:t>
            </a:r>
            <a:r>
              <a:rPr lang="zh-CN" altLang="en-US" dirty="0"/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1031FB-6912-4EAC-807B-E8DE8679DF3D}"/>
              </a:ext>
            </a:extLst>
          </p:cNvPr>
          <p:cNvSpPr txBox="1"/>
          <p:nvPr/>
        </p:nvSpPr>
        <p:spPr>
          <a:xfrm>
            <a:off x="5220072" y="1154231"/>
            <a:ext cx="3384376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栈中分配的对象存入一个集合中（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每次遍历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RootSet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中的对象追溯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中的对象进行分析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分成两个阶段标记（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）和清扫（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Sweep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）阶段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负责标记在使用的对象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Sweep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负责删除不被使用的对象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0201D3-A6FB-433C-B241-9A288FAB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31107"/>
            <a:ext cx="4244489" cy="322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98377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BEA0-D49D-4A10-957E-99955B0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</a:t>
            </a:r>
            <a:r>
              <a:rPr lang="zh-CN" altLang="en-US" dirty="0"/>
              <a:t>阶段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82BEE9-37BE-476E-A7B8-94093D45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31590"/>
            <a:ext cx="4944187" cy="37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08329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C4BF7-7D4D-470F-856B-19D8FEC0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Sweep</a:t>
            </a:r>
            <a:r>
              <a:rPr lang="zh-CN" altLang="en-US" dirty="0"/>
              <a:t>阶段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A9101F-FBA7-46E3-A535-9C31A09B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09191"/>
            <a:ext cx="5107925" cy="37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1024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6128C-BBFB-42DA-83D6-F09FF2F6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角度看程序世界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8AD75-A6B1-4012-9F61-05D02EB8DDDB}"/>
              </a:ext>
            </a:extLst>
          </p:cNvPr>
          <p:cNvSpPr txBox="1"/>
          <p:nvPr/>
        </p:nvSpPr>
        <p:spPr>
          <a:xfrm>
            <a:off x="773832" y="1563638"/>
            <a:ext cx="325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STW (Stop The World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04BEED-B820-4627-A8FC-C04E8F092F48}"/>
              </a:ext>
            </a:extLst>
          </p:cNvPr>
          <p:cNvSpPr txBox="1"/>
          <p:nvPr/>
        </p:nvSpPr>
        <p:spPr>
          <a:xfrm>
            <a:off x="773832" y="3089004"/>
            <a:ext cx="264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Increment 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064DAE-6364-4064-9382-EAF26B44D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70781"/>
            <a:ext cx="4471602" cy="801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E2BD7C-C576-4DE7-8883-6B736E82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72" y="3574622"/>
            <a:ext cx="6699820" cy="9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89492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6186F-2571-4F85-AF50-ACA1D6B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Stop-the-world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DAC32-2EB7-45DC-AE12-21211DC7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Mark</a:t>
            </a:r>
            <a:r>
              <a:rPr lang="zh-CN" altLang="en-US" dirty="0"/>
              <a:t>阶段需不需要终止正在运行的程序？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比如新增一个对象，需不需要重新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？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删除一个对象需不需要重新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mark?</a:t>
            </a:r>
          </a:p>
          <a:p>
            <a:r>
              <a:rPr lang="zh-CN" altLang="en-US" dirty="0"/>
              <a:t>思考：如何可以不</a:t>
            </a:r>
            <a:r>
              <a:rPr lang="en-US" altLang="zh-CN" dirty="0"/>
              <a:t>Stop-The-World?</a:t>
            </a: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很难做到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STW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，但是可以考虑缩短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STW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的时间，让用户感知到的是一个连续的模型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22202"/>
      </p:ext>
    </p:extLst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25DAB-382F-4C98-9AD2-0350E724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三色标记</a:t>
            </a:r>
            <a:r>
              <a:rPr lang="en-US" altLang="zh-CN" dirty="0"/>
              <a:t>(Tri-Color Mark)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4C21B-BC93-4740-A0F2-83ED61CA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Go/Node</a:t>
            </a:r>
            <a:r>
              <a:rPr lang="zh-CN" altLang="en-US" dirty="0"/>
              <a:t>的模型</a:t>
            </a:r>
            <a:endParaRPr lang="en-US" altLang="zh-CN" dirty="0"/>
          </a:p>
          <a:p>
            <a:r>
              <a:rPr lang="en-US" altLang="zh-CN" dirty="0"/>
              <a:t>Increment Update</a:t>
            </a:r>
            <a:r>
              <a:rPr lang="zh-CN" altLang="en-US" dirty="0"/>
              <a:t>（增加更新）</a:t>
            </a:r>
            <a:r>
              <a:rPr lang="en-US" altLang="zh-CN" dirty="0"/>
              <a:t>——</a:t>
            </a:r>
            <a:r>
              <a:rPr lang="zh-CN" altLang="en-US" dirty="0"/>
              <a:t>解决</a:t>
            </a:r>
            <a:r>
              <a:rPr lang="en-US" altLang="zh-CN" dirty="0"/>
              <a:t>STW</a:t>
            </a:r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509227072"/>
      </p:ext>
    </p:extLst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FDAD-18F1-4EA1-B2FD-F0C1B57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三色标记</a:t>
            </a:r>
            <a:r>
              <a:rPr lang="en-US" altLang="zh-CN" dirty="0"/>
              <a:t>(Tri-Color Mark)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ABC0A-704D-4CC7-83F5-631BD7C3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白色：需要回收</a:t>
            </a:r>
            <a:endParaRPr lang="en-US" altLang="zh-CN" dirty="0"/>
          </a:p>
          <a:p>
            <a:r>
              <a:rPr lang="zh-CN" altLang="en-US" dirty="0"/>
              <a:t>黑色：不回收</a:t>
            </a:r>
            <a:endParaRPr lang="en-US" altLang="zh-CN" dirty="0"/>
          </a:p>
          <a:p>
            <a:r>
              <a:rPr lang="zh-CN" altLang="en-US" dirty="0"/>
              <a:t>灰色：中间地带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115DB7-C8F1-42D8-B59B-02B26053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80718"/>
            <a:ext cx="3820340" cy="26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87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——</a:t>
            </a:r>
            <a:r>
              <a:rPr lang="zh-CN" altLang="en-US" dirty="0"/>
              <a:t>存储器模型抽象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76671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86254-EB82-4F57-AB11-14DA16F0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白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27510-FF42-4690-8F93-C2FE2A09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扫描</a:t>
            </a:r>
            <a:r>
              <a:rPr lang="en-US" altLang="zh-CN" dirty="0"/>
              <a:t>root set</a:t>
            </a:r>
            <a:r>
              <a:rPr lang="zh-CN" altLang="en-US" dirty="0"/>
              <a:t>，找到白色节点标记成灰色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E31134-78B3-4170-88A7-19920C35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995686"/>
            <a:ext cx="3538192" cy="25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630"/>
      </p:ext>
    </p:extLst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86254-EB82-4F57-AB11-14DA16F0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27510-FF42-4690-8F93-C2FE2A09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以灰色节点为起始点，做一次</a:t>
            </a:r>
            <a:r>
              <a:rPr lang="en-US" altLang="zh-CN" dirty="0"/>
              <a:t>BFS</a:t>
            </a:r>
            <a:r>
              <a:rPr lang="zh-CN" altLang="en-US" dirty="0"/>
              <a:t>。之前的灰色节点标黑。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02EB52-CD23-4497-802F-9BBA7E7A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40661"/>
            <a:ext cx="4094082" cy="27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020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86254-EB82-4F57-AB11-14DA16F0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27510-FF42-4690-8F93-C2FE2A09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以灰色节点为起始点，再做一次</a:t>
            </a:r>
            <a:r>
              <a:rPr lang="en-US" altLang="zh-CN" dirty="0"/>
              <a:t>BFS</a:t>
            </a:r>
            <a:r>
              <a:rPr lang="zh-CN" altLang="en-US" dirty="0"/>
              <a:t>。之前的灰色节点标黑。剩下的白色节点就是需要回收的。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3241ED-8778-4A65-8F86-DD755EAB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055986"/>
            <a:ext cx="3838641" cy="26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9894"/>
      </p:ext>
    </p:extLst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6288C-D424-4418-B0C8-2A14D923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思考：会不会有</a:t>
            </a:r>
            <a:r>
              <a:rPr lang="en-US" altLang="zh-CN" dirty="0"/>
              <a:t>mutation</a:t>
            </a:r>
            <a:r>
              <a:rPr lang="zh-CN" altLang="en-US" dirty="0"/>
              <a:t>违反性质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52849-E9BD-4D4F-AA42-9949901C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思考：比如一个读取白色节点的</a:t>
            </a:r>
            <a:r>
              <a:rPr lang="en-US" altLang="zh-CN" dirty="0"/>
              <a:t>mutation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思考：比如一个改变黑色节点的</a:t>
            </a:r>
            <a:r>
              <a:rPr lang="en-US" altLang="zh-CN" dirty="0"/>
              <a:t>mutation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读取白色节点时增加一个读屏障（</a:t>
            </a:r>
            <a:r>
              <a:rPr lang="en-US" altLang="zh-CN" dirty="0"/>
              <a:t>read barrier</a:t>
            </a:r>
            <a:r>
              <a:rPr lang="zh-CN" altLang="en-US" dirty="0"/>
              <a:t>），禁止读取</a:t>
            </a:r>
            <a:endParaRPr lang="en-US" altLang="zh-CN" dirty="0"/>
          </a:p>
          <a:p>
            <a:pPr lvl="1"/>
            <a:r>
              <a:rPr lang="zh-CN" altLang="en-US" dirty="0"/>
              <a:t>改变一个黑色节点时增加一个写屏障</a:t>
            </a:r>
            <a:r>
              <a:rPr lang="en-US" altLang="zh-CN" dirty="0"/>
              <a:t>(write barrier)</a:t>
            </a:r>
            <a:r>
              <a:rPr lang="zh-CN" altLang="en-US" dirty="0"/>
              <a:t>，写入结束后，将这个节点标记成为灰色。</a:t>
            </a:r>
            <a:endParaRPr lang="en-US" altLang="zh-CN" dirty="0"/>
          </a:p>
          <a:p>
            <a:r>
              <a:rPr lang="zh-CN" altLang="en-US" dirty="0"/>
              <a:t>严格保证了不会有黑色节点指向白色节点。</a:t>
            </a:r>
          </a:p>
        </p:txBody>
      </p:sp>
    </p:spTree>
    <p:extLst>
      <p:ext uri="{BB962C8B-B14F-4D97-AF65-F5344CB8AC3E}">
        <p14:creationId xmlns:p14="http://schemas.microsoft.com/office/powerpoint/2010/main" val="2677795352"/>
      </p:ext>
    </p:extLst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3916A-AAAB-4E56-99C9-E627C439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思考：增量</a:t>
            </a:r>
            <a:r>
              <a:rPr lang="en-US" altLang="zh-CN" dirty="0"/>
              <a:t>GC</a:t>
            </a:r>
            <a:r>
              <a:rPr lang="zh-CN" altLang="en-US" dirty="0"/>
              <a:t>如何跑赢</a:t>
            </a:r>
            <a:r>
              <a:rPr lang="en-US" altLang="zh-CN" dirty="0"/>
              <a:t>mutation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043CB-8FF9-4F5A-8C0E-0E87F54F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因为有了正确性保证</a:t>
            </a:r>
            <a:r>
              <a:rPr lang="en-US" altLang="zh-CN" dirty="0"/>
              <a:t>(</a:t>
            </a:r>
            <a:r>
              <a:rPr lang="zh-CN" altLang="en-US" dirty="0"/>
              <a:t>黑色不指向白色），因此可以让每次灰色节点的遍历标记都打入更小的时间片段。</a:t>
            </a:r>
            <a:endParaRPr lang="en-US" altLang="zh-CN" dirty="0"/>
          </a:p>
          <a:p>
            <a:r>
              <a:rPr lang="zh-CN" altLang="en-US" dirty="0"/>
              <a:t>但是如果</a:t>
            </a:r>
            <a:r>
              <a:rPr lang="en-US" altLang="zh-CN" dirty="0"/>
              <a:t>mutation</a:t>
            </a:r>
            <a:r>
              <a:rPr lang="zh-CN" altLang="en-US" dirty="0"/>
              <a:t>过多，</a:t>
            </a:r>
            <a:r>
              <a:rPr lang="en-US" altLang="zh-CN" dirty="0" err="1"/>
              <a:t>gc</a:t>
            </a:r>
            <a:r>
              <a:rPr lang="zh-CN" altLang="en-US" dirty="0"/>
              <a:t>每次回收不完会发生什么？</a:t>
            </a:r>
          </a:p>
        </p:txBody>
      </p:sp>
    </p:spTree>
    <p:extLst>
      <p:ext uri="{BB962C8B-B14F-4D97-AF65-F5344CB8AC3E}">
        <p14:creationId xmlns:p14="http://schemas.microsoft.com/office/powerpoint/2010/main" val="3751780380"/>
      </p:ext>
    </p:extLst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垃圾回收算法选讲</a:t>
            </a:r>
            <a:r>
              <a:rPr lang="en-US" altLang="zh-CN" dirty="0"/>
              <a:t>——</a:t>
            </a:r>
            <a:r>
              <a:rPr lang="zh-CN" altLang="en-US" dirty="0"/>
              <a:t>分代算法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多数语言的选择</a:t>
            </a:r>
            <a:r>
              <a:rPr lang="en-US" altLang="zh-CN" dirty="0"/>
              <a:t>java/node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557764"/>
      </p:ext>
    </p:extLst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31F59-9C6E-459D-BAA8-37F2E34D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A5006-3B84-423F-865C-2FAE87E0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编程时有很多死去很快</a:t>
            </a:r>
            <a:r>
              <a:rPr lang="en-US" altLang="zh-CN" dirty="0"/>
              <a:t>(die young)</a:t>
            </a:r>
            <a:r>
              <a:rPr lang="zh-CN" altLang="en-US" dirty="0"/>
              <a:t>的对象</a:t>
            </a:r>
            <a:r>
              <a:rPr lang="en-US" altLang="zh-CN" dirty="0"/>
              <a:t>——</a:t>
            </a:r>
            <a:r>
              <a:rPr lang="zh-CN" altLang="en-US" dirty="0"/>
              <a:t>经常创建一个对象马上就销毁了。 基于</a:t>
            </a:r>
            <a:r>
              <a:rPr lang="en-US" altLang="zh-CN" dirty="0"/>
              <a:t>mark-sweep</a:t>
            </a:r>
            <a:r>
              <a:rPr lang="zh-CN" altLang="en-US" dirty="0"/>
              <a:t>的算法，会产生大量的碎片。而且大量的对象，如果是</a:t>
            </a:r>
            <a:r>
              <a:rPr lang="en-US" altLang="zh-CN" dirty="0"/>
              <a:t>die young</a:t>
            </a:r>
            <a:r>
              <a:rPr lang="zh-CN" altLang="en-US" dirty="0"/>
              <a:t>的话，遍历</a:t>
            </a:r>
            <a:r>
              <a:rPr lang="en-US" altLang="zh-CN" dirty="0"/>
              <a:t>root set</a:t>
            </a:r>
            <a:r>
              <a:rPr lang="zh-CN" altLang="en-US" dirty="0"/>
              <a:t>就不划算。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420215-E405-4ACE-B1D2-2336011A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5" y="3486823"/>
            <a:ext cx="3330295" cy="9115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30C9A0-FD52-4E70-9B3A-E8FAF05E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275" y="3511486"/>
            <a:ext cx="3157700" cy="86225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80A6239-66F7-43D6-8EC5-5D7B1A3DF99B}"/>
              </a:ext>
            </a:extLst>
          </p:cNvPr>
          <p:cNvSpPr/>
          <p:nvPr/>
        </p:nvSpPr>
        <p:spPr>
          <a:xfrm>
            <a:off x="4374592" y="3795886"/>
            <a:ext cx="360040" cy="2880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581"/>
      </p:ext>
    </p:extLst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164A8-B97E-4858-A8BC-4E240F32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基于复制的算法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19C441-73FB-4724-91C6-12940587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966" y="1186383"/>
            <a:ext cx="4562529" cy="16948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B633E5-54A8-4723-83B0-C6A39D07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722" y="3219822"/>
            <a:ext cx="4604773" cy="1617521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2F23F064-50B6-4CEC-989F-1D93B5F38611}"/>
              </a:ext>
            </a:extLst>
          </p:cNvPr>
          <p:cNvSpPr/>
          <p:nvPr/>
        </p:nvSpPr>
        <p:spPr>
          <a:xfrm>
            <a:off x="4401092" y="2711556"/>
            <a:ext cx="288032" cy="36023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73130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C9826-7B52-451E-8311-2B229B20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拆分生代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8FD3E-F627-4C67-96BD-670FBDCA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63638"/>
            <a:ext cx="619211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1379"/>
      </p:ext>
    </p:extLst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4991A-1385-4275-962D-889946B9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的内存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38D0B7-DF1F-4DCA-9F10-560D7D1F1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20" y="1730212"/>
            <a:ext cx="794495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551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CA41B-D626-4A63-8B61-36919744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地址空间（</a:t>
            </a:r>
            <a:r>
              <a:rPr lang="en-US" altLang="zh-CN" dirty="0"/>
              <a:t>Address Space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243F5-500A-43CD-A1D6-5A21DFC3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进程间内存需要隔离（思考为什么？）</a:t>
            </a:r>
            <a:endParaRPr lang="en-US" altLang="zh-CN" dirty="0"/>
          </a:p>
          <a:p>
            <a:r>
              <a:rPr lang="zh-CN" altLang="en-US" dirty="0">
                <a:solidFill>
                  <a:srgbClr val="C94251"/>
                </a:solidFill>
              </a:rPr>
              <a:t>地址空间</a:t>
            </a:r>
            <a:r>
              <a:rPr lang="zh-CN" altLang="en-US" dirty="0"/>
              <a:t>是进程可以用来</a:t>
            </a:r>
            <a:r>
              <a:rPr lang="zh-CN" altLang="en-US" dirty="0">
                <a:solidFill>
                  <a:srgbClr val="C94251"/>
                </a:solidFill>
              </a:rPr>
              <a:t>寻址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94251"/>
                </a:solidFill>
              </a:rPr>
              <a:t>独立</a:t>
            </a:r>
            <a:r>
              <a:rPr lang="zh-CN" altLang="en-US" dirty="0"/>
              <a:t>地址集合</a:t>
            </a:r>
            <a:endParaRPr lang="en-US" altLang="zh-CN" dirty="0"/>
          </a:p>
          <a:p>
            <a:pPr lvl="1"/>
            <a:r>
              <a:rPr lang="zh-CN" altLang="en-US" dirty="0"/>
              <a:t>举例： </a:t>
            </a:r>
            <a:r>
              <a:rPr lang="en-US" altLang="zh-CN" dirty="0"/>
              <a:t>+86 18600000000 ~</a:t>
            </a:r>
          </a:p>
          <a:p>
            <a:pPr lvl="1"/>
            <a:r>
              <a:rPr lang="zh-CN" altLang="en-US" dirty="0"/>
              <a:t>举例：</a:t>
            </a:r>
            <a:r>
              <a:rPr lang="en-US" altLang="zh-CN" dirty="0"/>
              <a:t>www.baidu.com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341040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4B4A4-C1E5-4EA0-9E29-195E77A3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V8</a:t>
            </a:r>
            <a:r>
              <a:rPr lang="zh-CN" altLang="en-US" dirty="0"/>
              <a:t>的</a:t>
            </a:r>
            <a:r>
              <a:rPr lang="en-US" altLang="zh-CN" dirty="0"/>
              <a:t>GC(node.js)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BBCDBB-1081-4F43-B1CD-F7395473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74" y="1203598"/>
            <a:ext cx="645885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64388"/>
      </p:ext>
    </p:extLst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内存部分总结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7728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5390</TotalTime>
  <Words>2369</Words>
  <Application>Microsoft Office PowerPoint</Application>
  <PresentationFormat>全屏显示(16:9)</PresentationFormat>
  <Paragraphs>284</Paragraphs>
  <Slides>91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8" baseType="lpstr">
      <vt:lpstr>微软雅黑</vt:lpstr>
      <vt:lpstr>Arial</vt:lpstr>
      <vt:lpstr>Arial Rounded MT Bold</vt:lpstr>
      <vt:lpstr>Calibri</vt:lpstr>
      <vt:lpstr>Cambria Math</vt:lpstr>
      <vt:lpstr>Wingdings</vt:lpstr>
      <vt:lpstr>讲师ppt模板20141215</vt:lpstr>
      <vt:lpstr>内存部分导学</vt:lpstr>
      <vt:lpstr>RAM（Random Access Memory）</vt:lpstr>
      <vt:lpstr>分层存储体系(Memory Hierarchy)</vt:lpstr>
      <vt:lpstr>如果操作系统允许应用直接接触内存？</vt:lpstr>
      <vt:lpstr>存储器抽象模型</vt:lpstr>
      <vt:lpstr>垃圾回收</vt:lpstr>
      <vt:lpstr>内存部分需要学什么？</vt:lpstr>
      <vt:lpstr>地址空间——存储器模型抽象</vt:lpstr>
      <vt:lpstr>地址空间（Address Space）</vt:lpstr>
      <vt:lpstr>不能让应用接触物理内存的原因？</vt:lpstr>
      <vt:lpstr>一种解决方案</vt:lpstr>
      <vt:lpstr>基地址寄存器+界限寄存器</vt:lpstr>
      <vt:lpstr>多进程如何复用两个寄存器？</vt:lpstr>
      <vt:lpstr>缺点</vt:lpstr>
      <vt:lpstr>内存超载的解决办法</vt:lpstr>
      <vt:lpstr>交换（Swapping)</vt:lpstr>
      <vt:lpstr>交换的问题</vt:lpstr>
      <vt:lpstr>思考1</vt:lpstr>
      <vt:lpstr>思考2？</vt:lpstr>
      <vt:lpstr>虚拟内存、页表和MMU</vt:lpstr>
      <vt:lpstr>思考</vt:lpstr>
      <vt:lpstr>虚拟地址空间</vt:lpstr>
      <vt:lpstr>页表项</vt:lpstr>
      <vt:lpstr>举例</vt:lpstr>
      <vt:lpstr>思考？</vt:lpstr>
      <vt:lpstr>内存管理单元(Memory Management Unit)</vt:lpstr>
      <vt:lpstr>MMU如何工作</vt:lpstr>
      <vt:lpstr>MMU中的页表是怎么来的？</vt:lpstr>
      <vt:lpstr>缺页中断是什么？</vt:lpstr>
      <vt:lpstr>思考？</vt:lpstr>
      <vt:lpstr>多级页表</vt:lpstr>
      <vt:lpstr>思考？</vt:lpstr>
      <vt:lpstr>思考？</vt:lpstr>
      <vt:lpstr>一种方法——快表</vt:lpstr>
      <vt:lpstr>快表内部</vt:lpstr>
      <vt:lpstr>理解OS和程序语言的内存对象管理</vt:lpstr>
      <vt:lpstr>程序对内存的管理</vt:lpstr>
      <vt:lpstr>思考？</vt:lpstr>
      <vt:lpstr>段的一种虚拟化</vt:lpstr>
      <vt:lpstr>世界是这样的——生活在虚拟的世界</vt:lpstr>
      <vt:lpstr>堆是什么？</vt:lpstr>
      <vt:lpstr>堆和栈</vt:lpstr>
      <vt:lpstr>堆做为一个段也是虚拟化的</vt:lpstr>
      <vt:lpstr>如何在堆中管理内存</vt:lpstr>
      <vt:lpstr>实际组织起来是这样的</vt:lpstr>
      <vt:lpstr>分配过程-01</vt:lpstr>
      <vt:lpstr>分配过程-02</vt:lpstr>
      <vt:lpstr>分配过程-03</vt:lpstr>
      <vt:lpstr>回收过程01</vt:lpstr>
      <vt:lpstr>回收过程02</vt:lpstr>
      <vt:lpstr>回收过程03</vt:lpstr>
      <vt:lpstr>回收过程-04</vt:lpstr>
      <vt:lpstr>思考？</vt:lpstr>
      <vt:lpstr>另一种方法</vt:lpstr>
      <vt:lpstr>思考？</vt:lpstr>
      <vt:lpstr>*inx系的主流组做法——slot</vt:lpstr>
      <vt:lpstr>思考？</vt:lpstr>
      <vt:lpstr>一种程序的处理方式</vt:lpstr>
      <vt:lpstr>年代（generation）分层</vt:lpstr>
      <vt:lpstr>垃圾回收算法选讲——图和引用计数</vt:lpstr>
      <vt:lpstr>思考？</vt:lpstr>
      <vt:lpstr>引用计数（Reference counting）</vt:lpstr>
      <vt:lpstr>基于扫描的实现</vt:lpstr>
      <vt:lpstr>基于图的实现</vt:lpstr>
      <vt:lpstr>顶点和边</vt:lpstr>
      <vt:lpstr>In-degree和out-degree</vt:lpstr>
      <vt:lpstr>广度优先搜索（BFS算法）</vt:lpstr>
      <vt:lpstr>引用计数的问题——环（cycle)</vt:lpstr>
      <vt:lpstr>一种解决环状引用的方案</vt:lpstr>
      <vt:lpstr>思考？</vt:lpstr>
      <vt:lpstr>垃圾回收算法选讲——标记、扫地、整理</vt:lpstr>
      <vt:lpstr>思考？</vt:lpstr>
      <vt:lpstr>Mark-Sweep算法</vt:lpstr>
      <vt:lpstr>Mark阶段</vt:lpstr>
      <vt:lpstr>Sweep阶段</vt:lpstr>
      <vt:lpstr>GC角度看程序世界</vt:lpstr>
      <vt:lpstr>Stop-the-world问题</vt:lpstr>
      <vt:lpstr>三色标记(Tri-Color Mark)</vt:lpstr>
      <vt:lpstr>三色标记(Tri-Color Mark)</vt:lpstr>
      <vt:lpstr>Root白灰</vt:lpstr>
      <vt:lpstr>灰黑</vt:lpstr>
      <vt:lpstr>灰黑</vt:lpstr>
      <vt:lpstr>思考：会不会有mutation违反性质</vt:lpstr>
      <vt:lpstr>思考：增量GC如何跑赢mutation</vt:lpstr>
      <vt:lpstr>垃圾回收算法选讲——分代算法</vt:lpstr>
      <vt:lpstr>思考</vt:lpstr>
      <vt:lpstr>基于复制的算法</vt:lpstr>
      <vt:lpstr>拆分生代</vt:lpstr>
      <vt:lpstr>Java的内存</vt:lpstr>
      <vt:lpstr>V8的GC(node.js)</vt:lpstr>
      <vt:lpstr>内存部分总结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ramroll</cp:lastModifiedBy>
  <cp:revision>283</cp:revision>
  <dcterms:created xsi:type="dcterms:W3CDTF">2016-04-25T01:54:29Z</dcterms:created>
  <dcterms:modified xsi:type="dcterms:W3CDTF">2020-04-25T16:49:43Z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