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57"/>
  </p:notesMasterIdLst>
  <p:sldIdLst>
    <p:sldId id="256" r:id="rId2"/>
    <p:sldId id="262" r:id="rId3"/>
    <p:sldId id="257" r:id="rId4"/>
    <p:sldId id="261" r:id="rId5"/>
    <p:sldId id="260" r:id="rId6"/>
    <p:sldId id="258" r:id="rId7"/>
    <p:sldId id="263" r:id="rId8"/>
    <p:sldId id="264" r:id="rId9"/>
    <p:sldId id="259" r:id="rId10"/>
    <p:sldId id="296" r:id="rId11"/>
    <p:sldId id="275" r:id="rId12"/>
    <p:sldId id="317" r:id="rId13"/>
    <p:sldId id="272" r:id="rId14"/>
    <p:sldId id="273" r:id="rId15"/>
    <p:sldId id="269" r:id="rId16"/>
    <p:sldId id="270" r:id="rId17"/>
    <p:sldId id="271" r:id="rId18"/>
    <p:sldId id="268" r:id="rId19"/>
    <p:sldId id="274" r:id="rId20"/>
    <p:sldId id="276" r:id="rId21"/>
    <p:sldId id="277" r:id="rId22"/>
    <p:sldId id="278" r:id="rId23"/>
    <p:sldId id="288" r:id="rId24"/>
    <p:sldId id="265" r:id="rId25"/>
    <p:sldId id="285" r:id="rId26"/>
    <p:sldId id="286" r:id="rId27"/>
    <p:sldId id="267" r:id="rId28"/>
    <p:sldId id="266" r:id="rId29"/>
    <p:sldId id="279" r:id="rId30"/>
    <p:sldId id="281" r:id="rId31"/>
    <p:sldId id="290" r:id="rId32"/>
    <p:sldId id="289" r:id="rId33"/>
    <p:sldId id="291" r:id="rId34"/>
    <p:sldId id="292" r:id="rId35"/>
    <p:sldId id="283" r:id="rId36"/>
    <p:sldId id="293" r:id="rId37"/>
    <p:sldId id="294" r:id="rId38"/>
    <p:sldId id="295" r:id="rId39"/>
    <p:sldId id="297" r:id="rId40"/>
    <p:sldId id="298" r:id="rId41"/>
    <p:sldId id="299" r:id="rId42"/>
    <p:sldId id="284" r:id="rId43"/>
    <p:sldId id="306" r:id="rId44"/>
    <p:sldId id="309" r:id="rId45"/>
    <p:sldId id="307" r:id="rId46"/>
    <p:sldId id="308" r:id="rId47"/>
    <p:sldId id="310" r:id="rId48"/>
    <p:sldId id="313" r:id="rId49"/>
    <p:sldId id="311" r:id="rId50"/>
    <p:sldId id="314" r:id="rId51"/>
    <p:sldId id="315" r:id="rId52"/>
    <p:sldId id="312" r:id="rId53"/>
    <p:sldId id="304" r:id="rId54"/>
    <p:sldId id="303" r:id="rId55"/>
    <p:sldId id="316" r:id="rId5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474747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50000" autoAdjust="0"/>
  </p:normalViewPr>
  <p:slideViewPr>
    <p:cSldViewPr>
      <p:cViewPr varScale="1">
        <p:scale>
          <a:sx n="151" d="100"/>
          <a:sy n="151" d="100"/>
        </p:scale>
        <p:origin x="312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2020/5/1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2020/5/1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E4D9-DF8B-45AD-8427-6E4B2768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磁盘和文件系统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439E-2F1B-4D37-A233-93B49F66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389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CA83-CA2B-4A4F-8BFE-AA7247A4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空闲物理块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CB3D03-297B-41A3-8C45-6C7DBFFD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95686"/>
            <a:ext cx="7856901" cy="9373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D5984A-6B50-4FF8-9FA7-82ED0F1D7E16}"/>
              </a:ext>
            </a:extLst>
          </p:cNvPr>
          <p:cNvSpPr txBox="1"/>
          <p:nvPr/>
        </p:nvSpPr>
        <p:spPr>
          <a:xfrm>
            <a:off x="755576" y="149163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基于链表的空闲管理（类比基于链表的内存管理）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03DCA6-BF47-4EBA-8B7F-B2159A819902}"/>
              </a:ext>
            </a:extLst>
          </p:cNvPr>
          <p:cNvSpPr txBox="1"/>
          <p:nvPr/>
        </p:nvSpPr>
        <p:spPr>
          <a:xfrm>
            <a:off x="755576" y="293302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基于位图的空闲块管理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E571D8-1DDE-436B-BD66-170E4597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5243"/>
            <a:ext cx="2808312" cy="18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83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C9D5-2D9B-4D8F-AA80-A1EB14F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文件系统的一种布局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42985-ADF1-4A91-B47D-9D89C67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9662"/>
            <a:ext cx="6912768" cy="22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12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A6CB-D63F-4E90-953C-DB73DB53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tips: </a:t>
            </a:r>
            <a:r>
              <a:rPr lang="zh-CN" altLang="en-US" dirty="0"/>
              <a:t>魔数</a:t>
            </a:r>
            <a:r>
              <a:rPr lang="en-US" altLang="zh-CN" dirty="0"/>
              <a:t>(Magic Number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BFF91-0D67-4C91-B10C-66B5FDA0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也叫「幻数」</a:t>
            </a:r>
            <a:r>
              <a:rPr lang="en-US" altLang="zh-CN" dirty="0"/>
              <a:t>——</a:t>
            </a:r>
            <a:r>
              <a:rPr lang="zh-CN" altLang="en-US" dirty="0"/>
              <a:t>原指原子核中质子数和中子数的某个特定数值。</a:t>
            </a:r>
            <a:endParaRPr lang="en-US" altLang="zh-CN" dirty="0"/>
          </a:p>
          <a:p>
            <a:r>
              <a:rPr lang="en-US" altLang="zh-CN" dirty="0" err="1"/>
              <a:t>Java.class</a:t>
            </a:r>
            <a:r>
              <a:rPr lang="en-US" altLang="zh-CN" dirty="0"/>
              <a:t> </a:t>
            </a:r>
            <a:r>
              <a:rPr lang="zh-CN" altLang="en-US" dirty="0"/>
              <a:t>文件， 开头</a:t>
            </a:r>
            <a:r>
              <a:rPr lang="en-US" altLang="zh-CN" dirty="0"/>
              <a:t>4</a:t>
            </a:r>
            <a:r>
              <a:rPr lang="zh-CN" altLang="en-US" dirty="0"/>
              <a:t>个字节：</a:t>
            </a:r>
            <a:r>
              <a:rPr lang="en-US" altLang="zh-CN" dirty="0"/>
              <a:t>0xCAFEBABE</a:t>
            </a:r>
          </a:p>
          <a:p>
            <a:r>
              <a:rPr lang="en-US" altLang="zh-CN" dirty="0"/>
              <a:t>DOS</a:t>
            </a:r>
            <a:r>
              <a:rPr lang="zh-CN" altLang="en-US" dirty="0"/>
              <a:t>可执行文件开头</a:t>
            </a:r>
            <a:r>
              <a:rPr lang="en-US" altLang="zh-CN" dirty="0"/>
              <a:t>0x00004550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57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E4D9-DF8B-45AD-8427-6E4B2768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文件和文件的表示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439E-2F1B-4D37-A233-93B49F66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428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1DF31-28D7-49B5-8C54-EE68E925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B2064-9CF1-46F1-9FC0-39360608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磁盘上信息的一种</a:t>
            </a:r>
            <a:r>
              <a:rPr lang="zh-CN" altLang="en-US" dirty="0">
                <a:solidFill>
                  <a:srgbClr val="C94251"/>
                </a:solidFill>
              </a:rPr>
              <a:t>抽象</a:t>
            </a:r>
            <a:r>
              <a:rPr lang="zh-CN" altLang="en-US" dirty="0"/>
              <a:t>，把信息抽象成</a:t>
            </a:r>
            <a:r>
              <a:rPr lang="zh-CN" altLang="en-US" dirty="0">
                <a:solidFill>
                  <a:srgbClr val="C94251"/>
                </a:solidFill>
              </a:rPr>
              <a:t>拥有名字</a:t>
            </a:r>
            <a:r>
              <a:rPr lang="zh-CN" altLang="en-US" dirty="0"/>
              <a:t>的一个集合。</a:t>
            </a:r>
            <a:endParaRPr lang="en-US" altLang="zh-CN" dirty="0"/>
          </a:p>
          <a:p>
            <a:r>
              <a:rPr lang="zh-CN" altLang="en-US" dirty="0"/>
              <a:t>不同文件系统对文件的表示方法不同，但提供相似的操作接口（</a:t>
            </a:r>
            <a:r>
              <a:rPr lang="en-US" altLang="zh-CN" dirty="0"/>
              <a:t>POSIX</a:t>
            </a:r>
            <a:r>
              <a:rPr lang="zh-CN" altLang="en-US" dirty="0"/>
              <a:t>标准）。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Portable Operating System Interface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3668B1-F86C-4B08-92FE-A921C65A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82463"/>
            <a:ext cx="1263774" cy="16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766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4AE1C-A7CC-41C0-B4A1-30C0A2B6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668A6-2130-40A8-9ADB-257E1FB1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</a:t>
            </a:r>
            <a:r>
              <a:rPr lang="zh-CN" altLang="en-US" dirty="0"/>
              <a:t>创建空文件，并设置一些属性</a:t>
            </a:r>
            <a:endParaRPr lang="en-US" altLang="zh-CN" dirty="0"/>
          </a:p>
          <a:p>
            <a:r>
              <a:rPr lang="en-US" altLang="zh-CN" dirty="0"/>
              <a:t>delete </a:t>
            </a:r>
            <a:r>
              <a:rPr lang="zh-CN" altLang="en-US" dirty="0"/>
              <a:t>删除文件</a:t>
            </a:r>
            <a:endParaRPr lang="en-US" altLang="zh-CN" dirty="0"/>
          </a:p>
          <a:p>
            <a:r>
              <a:rPr lang="en-US" altLang="zh-CN" dirty="0"/>
              <a:t>open </a:t>
            </a:r>
            <a:r>
              <a:rPr lang="zh-CN" altLang="en-US" dirty="0"/>
              <a:t>将文件属性和磁盘地址载入内存</a:t>
            </a:r>
            <a:endParaRPr lang="en-US" altLang="zh-CN" dirty="0"/>
          </a:p>
          <a:p>
            <a:r>
              <a:rPr lang="en-US" altLang="zh-CN" dirty="0"/>
              <a:t>close </a:t>
            </a:r>
            <a:r>
              <a:rPr lang="zh-CN" altLang="en-US" dirty="0"/>
              <a:t>关闭文件，释放资源（有可能伴随写入）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6632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4AE1C-A7CC-41C0-B4A1-30C0A2B6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668A6-2130-40A8-9ADB-257E1FB1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zh-CN" altLang="en-US" dirty="0"/>
              <a:t>读取当前位置数据；需要提供数据大小和缓冲区</a:t>
            </a:r>
            <a:endParaRPr lang="en-US" altLang="zh-CN" dirty="0"/>
          </a:p>
          <a:p>
            <a:r>
              <a:rPr lang="en-US" altLang="zh-CN" dirty="0"/>
              <a:t>write </a:t>
            </a:r>
            <a:r>
              <a:rPr lang="zh-CN" altLang="en-US" dirty="0"/>
              <a:t>在当前位置写入数据（中间覆盖，末尾追加）</a:t>
            </a:r>
            <a:endParaRPr lang="en-US" altLang="zh-CN" dirty="0"/>
          </a:p>
          <a:p>
            <a:r>
              <a:rPr lang="en-US" altLang="zh-CN" dirty="0"/>
              <a:t>append </a:t>
            </a:r>
            <a:r>
              <a:rPr lang="zh-CN" altLang="en-US" dirty="0"/>
              <a:t>追加</a:t>
            </a:r>
            <a:r>
              <a:rPr lang="en-US" altLang="zh-CN" dirty="0"/>
              <a:t>(write</a:t>
            </a:r>
            <a:r>
              <a:rPr lang="zh-CN" altLang="en-US" dirty="0"/>
              <a:t>的特殊形式）</a:t>
            </a:r>
            <a:endParaRPr lang="en-US" altLang="zh-CN" dirty="0"/>
          </a:p>
          <a:p>
            <a:r>
              <a:rPr lang="en-US" altLang="zh-CN" dirty="0"/>
              <a:t>seek </a:t>
            </a:r>
            <a:r>
              <a:rPr lang="zh-CN" altLang="en-US" dirty="0"/>
              <a:t>改变当前位置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9286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4AE1C-A7CC-41C0-B4A1-30C0A2B6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668A6-2130-40A8-9ADB-257E1FB1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attribute </a:t>
            </a:r>
            <a:r>
              <a:rPr lang="zh-CN" altLang="en-US" dirty="0"/>
              <a:t>获取属性</a:t>
            </a:r>
            <a:endParaRPr lang="en-US" altLang="zh-CN" dirty="0"/>
          </a:p>
          <a:p>
            <a:r>
              <a:rPr lang="en-US" altLang="zh-CN" dirty="0"/>
              <a:t>Set attribute </a:t>
            </a:r>
            <a:r>
              <a:rPr lang="zh-CN" altLang="en-US" dirty="0"/>
              <a:t>设置属性</a:t>
            </a:r>
            <a:endParaRPr lang="en-US" altLang="zh-CN" dirty="0"/>
          </a:p>
          <a:p>
            <a:r>
              <a:rPr lang="en-US" altLang="zh-CN" dirty="0"/>
              <a:t>rename </a:t>
            </a:r>
            <a:r>
              <a:rPr lang="zh-CN" altLang="en-US" dirty="0"/>
              <a:t>重命名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2014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B10F-49B7-4CA5-86F9-3577462B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F5FAE-826E-478B-BBAF-C22F9A54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连续分配</a:t>
            </a:r>
            <a:endParaRPr lang="en-US" altLang="zh-CN" dirty="0"/>
          </a:p>
          <a:p>
            <a:r>
              <a:rPr lang="zh-CN" altLang="en-US" dirty="0"/>
              <a:t>链表分配</a:t>
            </a:r>
            <a:endParaRPr lang="en-US" altLang="zh-CN" dirty="0"/>
          </a:p>
          <a:p>
            <a:r>
              <a:rPr lang="zh-CN" altLang="en-US" dirty="0"/>
              <a:t>内存中的链表分配</a:t>
            </a:r>
            <a:endParaRPr lang="en-US" altLang="zh-CN" dirty="0"/>
          </a:p>
          <a:p>
            <a:r>
              <a:rPr lang="en-US" altLang="zh-CN" dirty="0"/>
              <a:t>index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3332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5A59-0338-441C-87BF-22B498D4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连续分配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88444F-C1B8-4B09-9901-FD7F5E82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63624"/>
            <a:ext cx="6984776" cy="39017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BCE727-78FA-44C8-8D1F-C79EBE341892}"/>
              </a:ext>
            </a:extLst>
          </p:cNvPr>
          <p:cNvSpPr txBox="1"/>
          <p:nvPr/>
        </p:nvSpPr>
        <p:spPr>
          <a:xfrm>
            <a:off x="2987824" y="213970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文件被分成若干个块，在磁盘上连续分配</a:t>
            </a:r>
          </a:p>
        </p:txBody>
      </p:sp>
    </p:spTree>
    <p:extLst>
      <p:ext uri="{BB962C8B-B14F-4D97-AF65-F5344CB8AC3E}">
        <p14:creationId xmlns:p14="http://schemas.microsoft.com/office/powerpoint/2010/main" val="18043940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1FEC-3F92-4486-89B7-1700F43F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)Linux</a:t>
            </a:r>
            <a:r>
              <a:rPr lang="zh-CN" altLang="en-US" dirty="0"/>
              <a:t>中的</a:t>
            </a:r>
            <a:r>
              <a:rPr lang="en-US" altLang="zh-CN" dirty="0"/>
              <a:t>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B7E09-D55A-4278-817D-5A9B77A5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31590"/>
            <a:ext cx="6353861" cy="36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58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3D2E9-47B3-456A-AE04-59849378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连续分配</a:t>
            </a:r>
            <a:r>
              <a:rPr lang="en-US" altLang="zh-CN" dirty="0"/>
              <a:t>——</a:t>
            </a:r>
            <a:r>
              <a:rPr lang="zh-CN" altLang="en-US" dirty="0"/>
              <a:t>碎片问题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35D51-E205-43C4-8B12-CC4E231D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9702"/>
            <a:ext cx="7740352" cy="18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34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5DC1-C5BF-4BFE-B19C-412B2C6A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03143-6F46-4E1D-BBBD-0E2CE7EA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文件分成多个节点，用链表串起来。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9E8758-1A4E-4F57-98AC-5EB32CE1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87774"/>
            <a:ext cx="6096700" cy="1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3417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A142D-0BEF-4022-A697-FD0E2910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内存中的分配表</a:t>
            </a:r>
            <a:r>
              <a:rPr lang="en-US" altLang="zh-CN" dirty="0"/>
              <a:t>——FAT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AD89C4-5250-4F8C-B882-43625248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97" y="1200150"/>
            <a:ext cx="404820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599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AD40-F27C-4499-8EE3-20ED78D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8B1B2A-DEF3-4233-A35A-4D22D44B6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1T</a:t>
                </a:r>
                <a:r>
                  <a:rPr lang="zh-CN" altLang="en-US" dirty="0"/>
                  <a:t>硬盘， 每个块</a:t>
                </a:r>
                <a:r>
                  <a:rPr lang="en-US" altLang="zh-CN" dirty="0"/>
                  <a:t>4k</a:t>
                </a:r>
                <a:r>
                  <a:rPr lang="zh-CN" altLang="en-US" dirty="0"/>
                  <a:t>需要多大的</a:t>
                </a:r>
                <a:r>
                  <a:rPr lang="en-US" altLang="zh-CN" dirty="0"/>
                  <a:t>FAT</a:t>
                </a:r>
                <a:r>
                  <a:rPr lang="zh-CN" altLang="en-US" dirty="0"/>
                  <a:t>表？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𝒃𝒚𝒕𝒆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𝒃𝒚𝒕𝒆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8B1B2A-DEF3-4233-A35A-4D22D44B6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18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C8F5-0446-4F91-81A6-4D6C03B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index-node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2CA7F0-EE35-4DE4-B7A6-51AF12E1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9622"/>
            <a:ext cx="6948264" cy="30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596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1823D36-E163-4E98-B8AF-CCDDBAD7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9622"/>
            <a:ext cx="5530765" cy="33589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295BB0-981A-4B79-98D1-E4789E6B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内存中的</a:t>
            </a:r>
            <a:r>
              <a:rPr lang="en-US" altLang="zh-CN" dirty="0" err="1"/>
              <a:t>inode</a:t>
            </a:r>
            <a:r>
              <a:rPr lang="zh-CN" altLang="en-US" dirty="0"/>
              <a:t>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DF664-A77D-4320-997B-369CEA17E71F}"/>
              </a:ext>
            </a:extLst>
          </p:cNvPr>
          <p:cNvSpPr txBox="1"/>
          <p:nvPr/>
        </p:nvSpPr>
        <p:spPr>
          <a:xfrm>
            <a:off x="5076056" y="217575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只有打开的文件才把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加载到内存中，更多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是在磁盘上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FF092D-FE95-46BF-A749-41BE3B09189A}"/>
              </a:ext>
            </a:extLst>
          </p:cNvPr>
          <p:cNvSpPr txBox="1"/>
          <p:nvPr/>
        </p:nvSpPr>
        <p:spPr>
          <a:xfrm>
            <a:off x="1331640" y="1563638"/>
            <a:ext cx="157286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99475389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E7995-B7B0-4A14-B54B-5DB6EA31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Inode</a:t>
            </a:r>
            <a:r>
              <a:rPr lang="zh-CN" altLang="en-US" dirty="0"/>
              <a:t>如何存储大文件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0F74B5-0A01-49E0-B918-268BC760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25931"/>
            <a:ext cx="4032448" cy="38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0502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E4D9-DF8B-45AD-8427-6E4B2768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共享文件和目录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439E-2F1B-4D37-A233-93B49F66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0248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5F8C76-49E4-4FBB-9CBC-67BD1CD9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2978"/>
            <a:ext cx="4045465" cy="3425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575323-D393-4D57-9000-983A1096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目录（</a:t>
            </a:r>
            <a:r>
              <a:rPr lang="en-US" altLang="zh-CN" dirty="0"/>
              <a:t>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68756-D222-4635-9E29-810CBD3B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也叫「文件夹」，用来管理文件的集合。</a:t>
            </a:r>
            <a:endParaRPr lang="en-US" altLang="zh-CN" dirty="0"/>
          </a:p>
          <a:p>
            <a:r>
              <a:rPr lang="zh-CN" altLang="en-US" dirty="0"/>
              <a:t>目录通常支持多级：</a:t>
            </a:r>
            <a:endParaRPr lang="en-US" altLang="zh-CN" dirty="0"/>
          </a:p>
          <a:p>
            <a:pPr lvl="1"/>
            <a:r>
              <a:rPr lang="en-US" altLang="zh-CN" dirty="0"/>
              <a:t>Windows c:\usr\local</a:t>
            </a:r>
          </a:p>
          <a:p>
            <a:pPr lvl="1"/>
            <a:r>
              <a:rPr lang="en-US" altLang="zh-CN" dirty="0"/>
              <a:t>Linux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5598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DF28-B2BC-42FD-B27C-B5C01C3D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文件在目录中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69486-8859-4B7F-B01B-BBAA6B39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2190"/>
            <a:ext cx="4806965" cy="35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894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AB7C-1E43-48B5-A1E8-409330A6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E294C-05D5-44B1-AF10-2A182A74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C94251"/>
                </a:solidFill>
              </a:rPr>
              <a:t>抽象</a:t>
            </a:r>
            <a:r>
              <a:rPr lang="zh-CN" altLang="en-US" dirty="0"/>
              <a:t>机制，通过给存储在磁盘上的数据每个起一个</a:t>
            </a:r>
            <a:r>
              <a:rPr lang="zh-CN" altLang="en-US" dirty="0">
                <a:solidFill>
                  <a:srgbClr val="C94251"/>
                </a:solidFill>
              </a:rPr>
              <a:t>名字</a:t>
            </a:r>
            <a:r>
              <a:rPr lang="zh-CN" altLang="en-US" dirty="0"/>
              <a:t>，每个叫做一个文件，提供了根据文件名操作这些信息的方法（读、写、修改等）。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/opt/data/a.dat</a:t>
            </a: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/opt/data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是文件的目录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a.dat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是文件名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是扩展名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908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D912A-5B2A-4833-B1F5-52BECFDF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寻址文件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/local/a.txt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09E180C-7A4E-45D6-8619-26F3790F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78" y="1200150"/>
            <a:ext cx="586364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396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7E46-B4B1-4373-B444-6F89524B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2401C-6B0C-4842-A366-5AC83B2C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文件夹中文件多了之后，上面的方法会不会查询起来效率很低？</a:t>
            </a:r>
          </a:p>
        </p:txBody>
      </p:sp>
    </p:spTree>
    <p:extLst>
      <p:ext uri="{BB962C8B-B14F-4D97-AF65-F5344CB8AC3E}">
        <p14:creationId xmlns:p14="http://schemas.microsoft.com/office/powerpoint/2010/main" val="390359985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2F0C4D-AC85-449D-83BB-0E87891D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43558"/>
            <a:ext cx="4347282" cy="29317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A98F73-1CB3-4FF9-A48D-DE02A5E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hash table</a:t>
            </a:r>
            <a:r>
              <a:rPr lang="zh-CN" altLang="en-US" dirty="0"/>
              <a:t>加速目录</a:t>
            </a:r>
            <a:r>
              <a:rPr lang="en-US" altLang="zh-CN" dirty="0"/>
              <a:t>-</a:t>
            </a:r>
            <a:r>
              <a:rPr lang="zh-CN" altLang="en-US" dirty="0"/>
              <a:t>文件查询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5FF0B5-1D51-4F4B-A375-1ECB1DC74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98046"/>
            <a:ext cx="7148667" cy="1203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68950B-A174-422F-A930-6DEC7320A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01" y="1555002"/>
            <a:ext cx="3771622" cy="17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427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4D35B-5BF5-4E50-98D0-CEB9D661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文件共享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8E9026-81AF-4D03-99C7-2C735869E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275606"/>
            <a:ext cx="491775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5434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63AFC-84E2-4E93-BFFA-EC0A308E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  <a:r>
              <a:rPr lang="en-US" altLang="zh-CN" dirty="0"/>
              <a:t>/</a:t>
            </a:r>
            <a:r>
              <a:rPr lang="zh-CN" altLang="en-US" dirty="0"/>
              <a:t>符号链接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0D90DB-CC1F-4AB0-BB7E-E2A2D2BBD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345680"/>
            <a:ext cx="2736304" cy="18242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893CFD-4564-4C2C-9131-C076A423C8CF}"/>
              </a:ext>
            </a:extLst>
          </p:cNvPr>
          <p:cNvSpPr txBox="1"/>
          <p:nvPr/>
        </p:nvSpPr>
        <p:spPr>
          <a:xfrm>
            <a:off x="1223628" y="343584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硬链接是多个文件指向同一个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，因此删除的时候要看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的引用计数。而且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得真实存在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EA60DD-55AB-4FB6-907F-3116DB8F3750}"/>
              </a:ext>
            </a:extLst>
          </p:cNvPr>
          <p:cNvSpPr txBox="1"/>
          <p:nvPr/>
        </p:nvSpPr>
        <p:spPr>
          <a:xfrm>
            <a:off x="5148064" y="3435845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软链接两个文件有不同的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很小，只存储了文件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的文件名。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216126-42A9-445B-A8DB-0CE74A40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3638"/>
            <a:ext cx="3858637" cy="17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586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E4D9-DF8B-45AD-8427-6E4B2768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VFS</a:t>
            </a:r>
            <a:r>
              <a:rPr lang="zh-CN" altLang="en-US" dirty="0"/>
              <a:t>和基于日志的文件系统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439E-2F1B-4D37-A233-93B49F66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932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CF0E-CB6E-4320-A7AD-4137D9D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虚拟文件系统</a:t>
            </a:r>
            <a:r>
              <a:rPr lang="en-US" altLang="zh-CN" dirty="0"/>
              <a:t>(Virtual File System)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6A3C4A-BEB4-4E0D-B084-FE2001C0B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275606"/>
            <a:ext cx="4507112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8033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72B60-20DD-4652-A65B-0E3FA6DD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高速缓冲区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A1ADA-5CE6-43DE-82FD-7E071A31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CPU</a:t>
            </a:r>
            <a:r>
              <a:rPr lang="zh-CN" altLang="en-US" dirty="0"/>
              <a:t>的缓存、内存管理的快表</a:t>
            </a:r>
            <a:r>
              <a:rPr lang="en-US" altLang="zh-CN" dirty="0"/>
              <a:t>——</a:t>
            </a:r>
            <a:r>
              <a:rPr lang="zh-CN" altLang="en-US" dirty="0"/>
              <a:t>频繁使用的文件内容被缓存</a:t>
            </a:r>
            <a:endParaRPr lang="en-US" altLang="zh-CN" dirty="0"/>
          </a:p>
          <a:p>
            <a:r>
              <a:rPr lang="zh-CN" altLang="en-US" dirty="0"/>
              <a:t>思考：高速缓冲区为什么要统一由虚拟文件系统</a:t>
            </a:r>
            <a:r>
              <a:rPr lang="en-US" altLang="zh-CN" dirty="0"/>
              <a:t>(VFS)</a:t>
            </a:r>
            <a:r>
              <a:rPr lang="zh-CN" altLang="en-US" dirty="0"/>
              <a:t>提供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220655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A84CE-6E8E-43B1-8626-A1B10F38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思考：如果突然断电？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A9D83-E4D9-4D54-8AC0-002C29DF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删除文件</a:t>
            </a:r>
            <a:r>
              <a:rPr lang="en-US" altLang="zh-CN" dirty="0"/>
              <a:t>A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所在的目录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释放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inode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释放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占用的物理块（将物理块加入空闲列表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位图）</a:t>
            </a:r>
          </a:p>
        </p:txBody>
      </p:sp>
    </p:spTree>
    <p:extLst>
      <p:ext uri="{BB962C8B-B14F-4D97-AF65-F5344CB8AC3E}">
        <p14:creationId xmlns:p14="http://schemas.microsoft.com/office/powerpoint/2010/main" val="245151524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B6C39-3154-4B73-AFF2-AA9F5A3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基于日志的文件管理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A7FEB6-C74B-4077-9A2F-7D267698B8E7}"/>
              </a:ext>
            </a:extLst>
          </p:cNvPr>
          <p:cNvSpPr txBox="1"/>
          <p:nvPr/>
        </p:nvSpPr>
        <p:spPr>
          <a:xfrm>
            <a:off x="755576" y="1419622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用户删除文件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，系统记录日志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CFD86C-D4DB-437A-A703-98EA655E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21620"/>
            <a:ext cx="1674962" cy="295254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2E674EC9-3000-4123-AFE1-4282B5F251DE}"/>
              </a:ext>
            </a:extLst>
          </p:cNvPr>
          <p:cNvSpPr/>
          <p:nvPr/>
        </p:nvSpPr>
        <p:spPr>
          <a:xfrm>
            <a:off x="4355976" y="3075806"/>
            <a:ext cx="720080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354F6F-0C61-49C8-B9E3-D7AE6AD9840A}"/>
              </a:ext>
            </a:extLst>
          </p:cNvPr>
          <p:cNvSpPr txBox="1"/>
          <p:nvPr/>
        </p:nvSpPr>
        <p:spPr>
          <a:xfrm>
            <a:off x="5580112" y="283016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号日志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号日志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突然关机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4588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9C0E4-6DE9-4800-94DC-8E79B5BF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一些常见的文件系统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0A260-5672-48CA-82B0-1B650ACD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Allocate Table</a:t>
            </a:r>
            <a:r>
              <a:rPr lang="zh-CN" altLang="en-US" dirty="0"/>
              <a:t>，文件分配表）</a:t>
            </a:r>
          </a:p>
          <a:p>
            <a:pPr lvl="1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FAT32</a:t>
            </a:r>
          </a:p>
          <a:p>
            <a:r>
              <a:rPr lang="en-US" altLang="zh-CN" dirty="0"/>
              <a:t>Ext2(second extended file system)</a:t>
            </a:r>
          </a:p>
          <a:p>
            <a:r>
              <a:rPr lang="en-US" altLang="zh-CN" dirty="0"/>
              <a:t>Ext3(third extended file system)</a:t>
            </a:r>
          </a:p>
          <a:p>
            <a:r>
              <a:rPr lang="en-US" altLang="zh-CN" dirty="0"/>
              <a:t>NTFS</a:t>
            </a:r>
            <a:r>
              <a:rPr lang="zh-CN" altLang="en-US" dirty="0"/>
              <a:t>（</a:t>
            </a:r>
            <a:r>
              <a:rPr lang="en-US" altLang="zh-CN" dirty="0"/>
              <a:t>NT File System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19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B6C39-3154-4B73-AFF2-AA9F5A3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故障恢复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72A757-96EF-4EEE-8E45-B827B941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40503"/>
            <a:ext cx="2901554" cy="3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4082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4924A-CF39-4112-A920-9B1EADD7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6146C-A387-4676-8150-EBE6CBB1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如果执行完了</a:t>
            </a:r>
            <a:r>
              <a:rPr lang="en-US" altLang="zh-CN" dirty="0"/>
              <a:t>110</a:t>
            </a:r>
            <a:r>
              <a:rPr lang="zh-CN" altLang="en-US" dirty="0"/>
              <a:t>号日志，但是因为关机太突然，系统没有来得及记录下来</a:t>
            </a:r>
            <a:r>
              <a:rPr lang="en-US" altLang="zh-CN" dirty="0"/>
              <a:t>109</a:t>
            </a:r>
            <a:r>
              <a:rPr lang="zh-CN" altLang="en-US" dirty="0"/>
              <a:t>号日志已经被执行该怎么办？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保险起见，开机后，从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号日志开始执行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要求：所有日志操作可以被重入（就是重复执行，也叫作幂等性）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例如删除一个指定的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inode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就是幂等性操作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清理几个磁盘块也是幂等性操作</a:t>
            </a:r>
          </a:p>
        </p:txBody>
      </p:sp>
    </p:spTree>
    <p:extLst>
      <p:ext uri="{BB962C8B-B14F-4D97-AF65-F5344CB8AC3E}">
        <p14:creationId xmlns:p14="http://schemas.microsoft.com/office/powerpoint/2010/main" val="108742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E4D9-DF8B-45AD-8427-6E4B2768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场景分析：</a:t>
            </a:r>
            <a:r>
              <a:rPr lang="en-US" altLang="zh-CN" dirty="0"/>
              <a:t>100W</a:t>
            </a:r>
            <a:r>
              <a:rPr lang="zh-CN" altLang="en-US" dirty="0"/>
              <a:t>高并发个</a:t>
            </a:r>
            <a:r>
              <a:rPr lang="en-US" altLang="zh-CN" dirty="0"/>
              <a:t>socket</a:t>
            </a:r>
            <a:r>
              <a:rPr lang="zh-CN" altLang="en-US" dirty="0"/>
              <a:t>如何处理？</a:t>
            </a:r>
            <a:r>
              <a:rPr lang="en-US" altLang="zh-CN" dirty="0"/>
              <a:t>select/poll/</a:t>
            </a:r>
            <a:r>
              <a:rPr lang="en-US" altLang="zh-CN" dirty="0" err="1"/>
              <a:t>epoll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439E-2F1B-4D37-A233-93B49F66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4514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615A6-89D9-4796-8C52-618C9D40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CDBB1-8D96-4361-AEEB-AEEB8611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场景：有</a:t>
            </a:r>
            <a:r>
              <a:rPr lang="en-US" altLang="zh-CN" dirty="0"/>
              <a:t>100W</a:t>
            </a:r>
            <a:r>
              <a:rPr lang="zh-CN" altLang="en-US" dirty="0"/>
              <a:t>个</a:t>
            </a:r>
            <a:r>
              <a:rPr lang="en-US" altLang="zh-CN" dirty="0"/>
              <a:t>socket</a:t>
            </a:r>
            <a:r>
              <a:rPr lang="zh-CN" altLang="en-US" dirty="0"/>
              <a:t>连接需要处理。 </a:t>
            </a:r>
            <a:endParaRPr lang="en-US" altLang="zh-CN" dirty="0"/>
          </a:p>
          <a:p>
            <a:r>
              <a:rPr lang="zh-CN" altLang="en-US" dirty="0"/>
              <a:t>思考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socket</a:t>
            </a:r>
            <a:r>
              <a:rPr lang="zh-CN" altLang="en-US" dirty="0"/>
              <a:t>连接抽象成了文件（</a:t>
            </a:r>
            <a:r>
              <a:rPr lang="en-US" altLang="zh-CN" dirty="0"/>
              <a:t>100W</a:t>
            </a:r>
            <a:r>
              <a:rPr lang="zh-CN" altLang="en-US" dirty="0"/>
              <a:t>个文件句柄）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系统其实就是在不断检查</a:t>
            </a:r>
            <a:r>
              <a:rPr lang="en-US" altLang="zh-CN" dirty="0"/>
              <a:t>100W</a:t>
            </a:r>
            <a:r>
              <a:rPr lang="zh-CN" altLang="en-US" dirty="0"/>
              <a:t>个文件中有没有数据到来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100W</a:t>
            </a:r>
            <a:r>
              <a:rPr lang="zh-CN" altLang="en-US" dirty="0"/>
              <a:t>个</a:t>
            </a:r>
            <a:r>
              <a:rPr lang="en-US" altLang="zh-CN" dirty="0"/>
              <a:t>socket</a:t>
            </a:r>
            <a:r>
              <a:rPr lang="zh-CN" altLang="en-US" dirty="0"/>
              <a:t>并发很高要，稍有不慎，就造成系统雪崩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68587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E2788-6066-4943-BC1F-473EA1B1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模型抽象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D78C5-E635-4062-8340-020A9ECB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01" y="1063624"/>
            <a:ext cx="4788197" cy="37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296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1781-7D34-45FB-AA49-1619ABA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/>
              <a:t>I/O</a:t>
            </a:r>
            <a:r>
              <a:rPr lang="zh-CN" altLang="en-US" dirty="0"/>
              <a:t>行不行？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73CD5-4E22-4DA6-8CDF-9DC53DCA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94251"/>
                </a:solidFill>
              </a:rPr>
              <a:t>// 100W</a:t>
            </a:r>
            <a:r>
              <a:rPr lang="zh-CN" altLang="en-US" dirty="0">
                <a:solidFill>
                  <a:srgbClr val="C94251"/>
                </a:solidFill>
              </a:rPr>
              <a:t>个这样的程序行不行（</a:t>
            </a:r>
            <a:r>
              <a:rPr lang="en-US" altLang="zh-CN" dirty="0">
                <a:solidFill>
                  <a:srgbClr val="C94251"/>
                </a:solidFill>
              </a:rPr>
              <a:t>100W threads</a:t>
            </a:r>
            <a:r>
              <a:rPr lang="zh-CN" altLang="en-US" dirty="0">
                <a:solidFill>
                  <a:srgbClr val="C94251"/>
                </a:solidFill>
              </a:rPr>
              <a:t>）</a:t>
            </a:r>
            <a:endParaRPr lang="en-US" altLang="zh-CN" dirty="0">
              <a:solidFill>
                <a:srgbClr val="C9425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while(read(sockets[</a:t>
            </a:r>
            <a:r>
              <a:rPr lang="en-US" altLang="zh-CN" dirty="0" err="1"/>
              <a:t>i</a:t>
            </a:r>
            <a:r>
              <a:rPr lang="en-US" altLang="zh-CN" dirty="0"/>
              <a:t>])) {</a:t>
            </a:r>
          </a:p>
          <a:p>
            <a:pPr marL="0" indent="0">
              <a:buNone/>
            </a:pPr>
            <a:r>
              <a:rPr lang="en-US" altLang="zh-CN" dirty="0"/>
              <a:t>    // do something</a:t>
            </a:r>
          </a:p>
          <a:p>
            <a:pPr marL="0" indent="0">
              <a:buNone/>
            </a:pPr>
            <a:r>
              <a:rPr lang="en-US" altLang="zh-CN" dirty="0"/>
              <a:t>    sleep(1)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743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858F-AB3C-4542-B6E1-2038726B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多路复用</a:t>
            </a:r>
            <a:r>
              <a:rPr lang="en-US" altLang="zh-CN" dirty="0"/>
              <a:t>(Multiplexing)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96C6D-2987-4405-ABE6-58516E02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100W</a:t>
            </a:r>
            <a:r>
              <a:rPr lang="zh-CN" altLang="en-US" dirty="0"/>
              <a:t>线程开销太大（切换成本、等待成本），</a:t>
            </a:r>
            <a:r>
              <a:rPr lang="en-US" altLang="zh-CN" dirty="0"/>
              <a:t>100W</a:t>
            </a:r>
            <a:r>
              <a:rPr lang="zh-CN" altLang="en-US" dirty="0"/>
              <a:t>进程更加不行。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FF65FB-50F6-4658-90F6-BBA7B77D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87774"/>
            <a:ext cx="5105772" cy="16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5169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9E67226-7BFB-45A7-8E46-03A99ACD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01" y="1189462"/>
            <a:ext cx="3313384" cy="34790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28C19D-7398-4122-82AE-FCEE618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9A75-6FDC-4DF6-A1E9-BC1C7CD3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45" y="3200743"/>
            <a:ext cx="2722364" cy="173952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for(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 :</a:t>
            </a:r>
            <a:r>
              <a:rPr lang="en-US" altLang="zh-CN" sz="1800" dirty="0" err="1"/>
              <a:t>fds</a:t>
            </a:r>
            <a:r>
              <a:rPr lang="en-US" altLang="zh-CN" sz="1800" dirty="0"/>
              <a:t>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  if(</a:t>
            </a:r>
            <a:r>
              <a:rPr lang="en-US" altLang="zh-CN" sz="1800" dirty="0" err="1"/>
              <a:t>somethingIn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     read()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702C12D-2015-4895-841B-1910317BCA70}"/>
              </a:ext>
            </a:extLst>
          </p:cNvPr>
          <p:cNvSpPr/>
          <p:nvPr/>
        </p:nvSpPr>
        <p:spPr>
          <a:xfrm rot="14880697">
            <a:off x="4068883" y="3215277"/>
            <a:ext cx="187352" cy="1118098"/>
          </a:xfrm>
          <a:prstGeom prst="downArrow">
            <a:avLst/>
          </a:prstGeom>
          <a:solidFill>
            <a:srgbClr val="C94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425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2BEA25-6B53-4F8A-A61C-8736B25A6B06}"/>
              </a:ext>
            </a:extLst>
          </p:cNvPr>
          <p:cNvSpPr txBox="1"/>
          <p:nvPr/>
        </p:nvSpPr>
        <p:spPr>
          <a:xfrm>
            <a:off x="363716" y="240150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Select/poll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8126DB-E759-41F2-A6FB-A2CD3D38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66" y="3087703"/>
            <a:ext cx="153373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642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5273E-8AF5-4B10-9F71-E8E313C9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9C4B8-D537-4FE4-A52E-94E4E0AD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select/poll</a:t>
            </a:r>
            <a:r>
              <a:rPr lang="zh-CN" altLang="en-US" dirty="0"/>
              <a:t>模型是同步还是异步？</a:t>
            </a:r>
            <a:endParaRPr lang="en-US" altLang="zh-CN" dirty="0"/>
          </a:p>
          <a:p>
            <a:pPr lvl="1"/>
            <a:r>
              <a:rPr lang="en-US" altLang="zh-CN" dirty="0"/>
              <a:t>select/poll</a:t>
            </a:r>
            <a:r>
              <a:rPr lang="zh-CN" altLang="en-US" dirty="0"/>
              <a:t>发生后，交由内核执行，直到有接收数据的通知出现。因此是异步模型。</a:t>
            </a:r>
            <a:endParaRPr lang="en-US" altLang="zh-CN" dirty="0"/>
          </a:p>
          <a:p>
            <a:r>
              <a:rPr lang="en-US" altLang="zh-CN" dirty="0"/>
              <a:t>select/poll</a:t>
            </a:r>
            <a:r>
              <a:rPr lang="zh-CN" altLang="en-US" dirty="0"/>
              <a:t>模型是阻塞还是非阻塞？</a:t>
            </a:r>
            <a:endParaRPr lang="en-US" altLang="zh-CN" dirty="0"/>
          </a:p>
          <a:p>
            <a:pPr lvl="1"/>
            <a:r>
              <a:rPr lang="en-US" altLang="zh-CN" dirty="0"/>
              <a:t>select/poll</a:t>
            </a:r>
            <a:r>
              <a:rPr lang="zh-CN" altLang="en-US" dirty="0"/>
              <a:t>发生后，线程会被阻塞</a:t>
            </a:r>
            <a:r>
              <a:rPr lang="en-US" altLang="zh-CN" dirty="0"/>
              <a:t>(</a:t>
            </a:r>
            <a:r>
              <a:rPr lang="zh-CN" altLang="en-US" dirty="0"/>
              <a:t>进入阻塞状态），因此是阻塞模型。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99995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D332-A3CF-47F6-AC90-73A287DD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B6D5F-0273-437E-8875-A5D0680B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思考：一个线程是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 err="1"/>
              <a:t>fd</a:t>
            </a:r>
            <a:r>
              <a:rPr lang="zh-CN" altLang="en-US" dirty="0"/>
              <a:t>，还是</a:t>
            </a:r>
            <a:r>
              <a:rPr lang="en-US" altLang="zh-CN" dirty="0"/>
              <a:t>100W</a:t>
            </a:r>
            <a:r>
              <a:rPr lang="zh-CN" altLang="en-US" dirty="0"/>
              <a:t>个</a:t>
            </a:r>
            <a:r>
              <a:rPr lang="en-US" altLang="zh-CN" dirty="0" err="1"/>
              <a:t>fd</a:t>
            </a:r>
            <a:r>
              <a:rPr lang="en-US" altLang="zh-CN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需要把</a:t>
            </a:r>
            <a:r>
              <a:rPr lang="en-US" altLang="zh-CN" dirty="0"/>
              <a:t>1000</a:t>
            </a:r>
            <a:r>
              <a:rPr lang="zh-CN" altLang="en-US" dirty="0"/>
              <a:t>个句柄拷贝到内核会不会很慢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1000</a:t>
            </a:r>
            <a:r>
              <a:rPr lang="zh-CN" altLang="en-US" dirty="0"/>
              <a:t>个文件都有值（</a:t>
            </a:r>
            <a:r>
              <a:rPr lang="en-US" altLang="zh-CN" dirty="0"/>
              <a:t>socket</a:t>
            </a:r>
            <a:r>
              <a:rPr lang="zh-CN" altLang="en-US" dirty="0"/>
              <a:t>请求）遍历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 err="1"/>
              <a:t>fd</a:t>
            </a:r>
            <a:r>
              <a:rPr lang="zh-CN" altLang="en-US" dirty="0"/>
              <a:t>获取内容会不会很慢？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1000</a:t>
            </a:r>
            <a:r>
              <a:rPr lang="zh-CN" altLang="en-US" dirty="0"/>
              <a:t>个句柄用数组还是链表？（</a:t>
            </a:r>
            <a:r>
              <a:rPr lang="en-US" altLang="zh-CN" dirty="0"/>
              <a:t>select/poll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有没有更好的方法？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0851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227E-793A-41A4-B2D5-5C1647A9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09ECF-F9CF-490B-BC4A-46E0FB48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目录是一种特殊的文件，它用来对文件进行分类。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目录中会有对一个或多个他文件的引用。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034476-03BA-4749-849A-FB73A40A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11710"/>
            <a:ext cx="4097125" cy="28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7882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1A84-96ED-4DB2-B892-1FDA0A57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解决拷贝</a:t>
            </a:r>
            <a:r>
              <a:rPr lang="en-US" altLang="zh-CN" dirty="0"/>
              <a:t>FD</a:t>
            </a:r>
            <a:r>
              <a:rPr lang="zh-CN" altLang="en-US" dirty="0"/>
              <a:t>的问题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82D518-DBCA-44E0-B248-878400BA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7734"/>
            <a:ext cx="3024336" cy="1119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0E6B02-8E8C-4C26-8553-991D9984F65E}"/>
              </a:ext>
            </a:extLst>
          </p:cNvPr>
          <p:cNvSpPr txBox="1"/>
          <p:nvPr/>
        </p:nvSpPr>
        <p:spPr>
          <a:xfrm>
            <a:off x="1763688" y="205840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201D0E-312E-469D-841F-24F4ACF342DE}"/>
              </a:ext>
            </a:extLst>
          </p:cNvPr>
          <p:cNvSpPr/>
          <p:nvPr/>
        </p:nvSpPr>
        <p:spPr>
          <a:xfrm>
            <a:off x="4355976" y="2779557"/>
            <a:ext cx="432048" cy="2322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C80CAF-17D5-4649-B511-9C324B737160}"/>
              </a:ext>
            </a:extLst>
          </p:cNvPr>
          <p:cNvSpPr txBox="1"/>
          <p:nvPr/>
        </p:nvSpPr>
        <p:spPr>
          <a:xfrm>
            <a:off x="5148064" y="2711031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允许增量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,Delete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6FE22-6B5D-41B2-A947-D07A82964E92}"/>
              </a:ext>
            </a:extLst>
          </p:cNvPr>
          <p:cNvSpPr txBox="1"/>
          <p:nvPr/>
        </p:nvSpPr>
        <p:spPr>
          <a:xfrm>
            <a:off x="1719605" y="360717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1000 * times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92FAED-04AE-42F1-AB58-D6C3ACC4E6D3}"/>
              </a:ext>
            </a:extLst>
          </p:cNvPr>
          <p:cNvSpPr txBox="1"/>
          <p:nvPr/>
        </p:nvSpPr>
        <p:spPr>
          <a:xfrm>
            <a:off x="6031067" y="3607556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 :1000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32818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40B35-B87F-440C-98CC-0D8CB832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100W</a:t>
            </a:r>
            <a:r>
              <a:rPr lang="zh-CN" altLang="en-US" dirty="0"/>
              <a:t>数据量</a:t>
            </a:r>
            <a:r>
              <a:rPr lang="en-US" altLang="zh-CN" dirty="0"/>
              <a:t>-</a:t>
            </a:r>
            <a:r>
              <a:rPr lang="en-US" altLang="zh-CN" dirty="0" err="1"/>
              <a:t>insert,delete,find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1A5BC-0977-4AF3-BA01-BB78F7E6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既然允许增加操作内核中的</a:t>
            </a:r>
            <a:r>
              <a:rPr lang="en-US" altLang="zh-CN" dirty="0" err="1"/>
              <a:t>fd</a:t>
            </a:r>
            <a:r>
              <a:rPr lang="zh-CN" altLang="en-US" dirty="0"/>
              <a:t>，那么如何确保所有操作</a:t>
            </a:r>
            <a:r>
              <a:rPr lang="en-US" altLang="zh-CN" dirty="0" err="1"/>
              <a:t>insert,find,delete</a:t>
            </a:r>
            <a:r>
              <a:rPr lang="zh-CN" altLang="en-US" dirty="0"/>
              <a:t>都在</a:t>
            </a:r>
            <a:r>
              <a:rPr lang="en-US" altLang="zh-CN" dirty="0"/>
              <a:t>O(1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数组</a:t>
            </a:r>
            <a:r>
              <a:rPr lang="en-US" altLang="zh-CN" dirty="0"/>
              <a:t>: </a:t>
            </a:r>
            <a:r>
              <a:rPr lang="en-US" altLang="zh-CN" dirty="0" err="1"/>
              <a:t>insert~O</a:t>
            </a:r>
            <a:r>
              <a:rPr lang="en-US" altLang="zh-CN" dirty="0"/>
              <a:t>(n), </a:t>
            </a:r>
            <a:r>
              <a:rPr lang="en-US" altLang="zh-CN" dirty="0" err="1"/>
              <a:t>find~O</a:t>
            </a:r>
            <a:r>
              <a:rPr lang="en-US" altLang="zh-CN" dirty="0"/>
              <a:t>(n),</a:t>
            </a:r>
            <a:r>
              <a:rPr lang="zh-CN" altLang="en-US" dirty="0"/>
              <a:t> </a:t>
            </a:r>
            <a:r>
              <a:rPr lang="en-US" altLang="zh-CN" dirty="0" err="1"/>
              <a:t>delete~O</a:t>
            </a:r>
            <a:r>
              <a:rPr lang="en-US" altLang="zh-CN" dirty="0"/>
              <a:t>(n)</a:t>
            </a:r>
          </a:p>
          <a:p>
            <a:pPr lvl="1"/>
            <a:r>
              <a:rPr lang="zh-CN" altLang="en-US" dirty="0"/>
              <a:t>链表</a:t>
            </a:r>
            <a:r>
              <a:rPr lang="en-US" altLang="zh-CN" dirty="0"/>
              <a:t>: </a:t>
            </a:r>
            <a:r>
              <a:rPr lang="en-US" altLang="zh-CN" dirty="0" err="1"/>
              <a:t>insert~O</a:t>
            </a:r>
            <a:r>
              <a:rPr lang="en-US" altLang="zh-CN" dirty="0"/>
              <a:t>(1), </a:t>
            </a:r>
            <a:r>
              <a:rPr lang="en-US" altLang="zh-CN" dirty="0" err="1"/>
              <a:t>find~O</a:t>
            </a:r>
            <a:r>
              <a:rPr lang="en-US" altLang="zh-CN" dirty="0"/>
              <a:t>(n),</a:t>
            </a:r>
            <a:r>
              <a:rPr lang="zh-CN" altLang="en-US" dirty="0"/>
              <a:t> </a:t>
            </a:r>
            <a:r>
              <a:rPr lang="en-US" altLang="zh-CN" dirty="0" err="1"/>
              <a:t>delete~O</a:t>
            </a:r>
            <a:r>
              <a:rPr lang="en-US" altLang="zh-CN" dirty="0"/>
              <a:t>(1)</a:t>
            </a:r>
          </a:p>
          <a:p>
            <a:pPr lvl="1"/>
            <a:r>
              <a:rPr lang="en-US" altLang="zh-CN" dirty="0" err="1"/>
              <a:t>HashTable</a:t>
            </a:r>
            <a:r>
              <a:rPr lang="en-US" altLang="zh-CN" dirty="0"/>
              <a:t>: 100W</a:t>
            </a:r>
            <a:r>
              <a:rPr lang="zh-CN" altLang="en-US" dirty="0"/>
              <a:t>数据量（</a:t>
            </a:r>
            <a:r>
              <a:rPr lang="en-US" altLang="zh-CN" dirty="0"/>
              <a:t>100W</a:t>
            </a:r>
            <a:r>
              <a:rPr lang="zh-CN" altLang="en-US" dirty="0"/>
              <a:t>整数），效果不好</a:t>
            </a:r>
            <a:r>
              <a:rPr lang="en-US" altLang="zh-CN" dirty="0"/>
              <a:t>——</a:t>
            </a:r>
            <a:r>
              <a:rPr lang="en-US" altLang="zh-CN" dirty="0" err="1"/>
              <a:t>HashTable</a:t>
            </a:r>
            <a:r>
              <a:rPr lang="zh-CN" altLang="en-US" dirty="0"/>
              <a:t>适合全集很大，但是抽样很小的场景</a:t>
            </a:r>
            <a:endParaRPr lang="en-US" altLang="zh-CN" dirty="0"/>
          </a:p>
          <a:p>
            <a:pPr lvl="1"/>
            <a:r>
              <a:rPr lang="zh-CN" altLang="en-US" dirty="0"/>
              <a:t>平衡的树（如二叉搜索树</a:t>
            </a:r>
            <a:r>
              <a:rPr lang="en-US" altLang="zh-CN" dirty="0"/>
              <a:t>-</a:t>
            </a:r>
            <a:r>
              <a:rPr lang="zh-CN" altLang="en-US" dirty="0"/>
              <a:t>红黑树）</a:t>
            </a:r>
            <a:endParaRPr lang="en-US" altLang="zh-CN" dirty="0"/>
          </a:p>
          <a:p>
            <a:pPr lvl="2"/>
            <a:r>
              <a:rPr lang="en-US" altLang="zh-CN" dirty="0"/>
              <a:t>insert 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delete 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find 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3171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A9545-D329-4E1F-9526-C55A26A3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/>
              <a:t>——</a:t>
            </a:r>
            <a:r>
              <a:rPr lang="en-US" altLang="zh-CN" dirty="0" err="1"/>
              <a:t>epoll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681B3-739D-459B-A1BD-73F8D957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增量向内核传输</a:t>
            </a:r>
            <a:r>
              <a:rPr lang="en-US" altLang="zh-CN" dirty="0"/>
              <a:t>FD</a:t>
            </a:r>
            <a:r>
              <a:rPr lang="zh-CN" altLang="en-US" dirty="0"/>
              <a:t>（同理，增加删除</a:t>
            </a:r>
            <a:r>
              <a:rPr lang="en-US" altLang="zh-CN" dirty="0"/>
              <a:t>FD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内核返回事件（而不是</a:t>
            </a:r>
            <a:r>
              <a:rPr lang="en-US" altLang="zh-CN" dirty="0"/>
              <a:t>FD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事件中带有可以被读取的</a:t>
            </a:r>
            <a:r>
              <a:rPr lang="en-US" altLang="zh-CN" dirty="0"/>
              <a:t>FD</a:t>
            </a:r>
            <a:r>
              <a:rPr lang="zh-CN" altLang="en-US" dirty="0"/>
              <a:t>（避免线程遍历）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141756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E4D9-DF8B-45AD-8427-6E4B27687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：为什么小明总是学不会？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C439E-2F1B-4D37-A233-93B49F66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结业典礼</a:t>
            </a:r>
          </a:p>
        </p:txBody>
      </p:sp>
    </p:spTree>
    <p:extLst>
      <p:ext uri="{BB962C8B-B14F-4D97-AF65-F5344CB8AC3E}">
        <p14:creationId xmlns:p14="http://schemas.microsoft.com/office/powerpoint/2010/main" val="279543121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151AF-1B54-4EC3-8F86-E7400831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为什么小明学不会？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C74DA-F264-419D-A8D0-7D75CB14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因为小明不问为什么？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进程部分可以背「</a:t>
            </a:r>
            <a:r>
              <a:rPr lang="en-US" altLang="zh-CN" dirty="0">
                <a:solidFill>
                  <a:srgbClr val="C94251"/>
                </a:solidFill>
              </a:rPr>
              <a:t>semaphore</a:t>
            </a:r>
            <a:r>
              <a:rPr lang="zh-CN" altLang="en-US" dirty="0">
                <a:solidFill>
                  <a:srgbClr val="C94251"/>
                </a:solidFill>
              </a:rPr>
              <a:t>可以解互斥问题</a:t>
            </a:r>
            <a:r>
              <a:rPr lang="zh-CN" altLang="en-US" dirty="0"/>
              <a:t>」</a:t>
            </a:r>
            <a:r>
              <a:rPr lang="en-US" altLang="zh-CN" dirty="0"/>
              <a:t>——</a:t>
            </a:r>
            <a:r>
              <a:rPr lang="zh-CN" altLang="en-US" dirty="0"/>
              <a:t>但是实际上你应该学到的是「程序员应该工程化系统的解决互斥问题，肯定有比</a:t>
            </a:r>
            <a:r>
              <a:rPr lang="en-US" altLang="zh-CN" dirty="0"/>
              <a:t>semaphore</a:t>
            </a:r>
            <a:r>
              <a:rPr lang="zh-CN" altLang="en-US" dirty="0">
                <a:solidFill>
                  <a:srgbClr val="C94251"/>
                </a:solidFill>
              </a:rPr>
              <a:t>更好</a:t>
            </a:r>
            <a:r>
              <a:rPr lang="zh-CN" altLang="en-US" dirty="0"/>
              <a:t>的数据结构，即解决</a:t>
            </a:r>
            <a:r>
              <a:rPr lang="en-US" altLang="zh-CN" dirty="0"/>
              <a:t>semaphore</a:t>
            </a:r>
            <a:r>
              <a:rPr lang="zh-CN" altLang="en-US" dirty="0"/>
              <a:t>又解决更多问题」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内存部分可以背「</a:t>
            </a:r>
            <a:r>
              <a:rPr lang="zh-CN" altLang="en-US" dirty="0">
                <a:solidFill>
                  <a:srgbClr val="C94251"/>
                </a:solidFill>
              </a:rPr>
              <a:t>快表让内存页表查询更快</a:t>
            </a:r>
            <a:r>
              <a:rPr lang="zh-CN" altLang="en-US" dirty="0"/>
              <a:t>」</a:t>
            </a:r>
            <a:r>
              <a:rPr lang="en-US" altLang="zh-CN" dirty="0"/>
              <a:t>——</a:t>
            </a:r>
            <a:r>
              <a:rPr lang="zh-CN" altLang="en-US" dirty="0"/>
              <a:t>但实际上应该学到「当我们高频访问数据的时候，如果有</a:t>
            </a:r>
            <a:r>
              <a:rPr lang="zh-CN" altLang="en-US" dirty="0">
                <a:solidFill>
                  <a:srgbClr val="C94251"/>
                </a:solidFill>
              </a:rPr>
              <a:t>一部分数据访问频率比另一部分高很多</a:t>
            </a:r>
            <a:r>
              <a:rPr lang="zh-CN" altLang="en-US" dirty="0"/>
              <a:t>，我们就可以设计一种高速缓存」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905682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E9B40-B6FB-4110-8DB3-28B3A89A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为什么小明总是学不会？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72C43-0C72-49FB-835E-6A975620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因为小明总是没学会就急着进入下一个问题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小明看书，计算了一下一本书有</a:t>
            </a:r>
            <a:r>
              <a:rPr lang="en-US" altLang="zh-CN" dirty="0"/>
              <a:t>500</a:t>
            </a:r>
            <a:r>
              <a:rPr lang="zh-CN" altLang="en-US" dirty="0"/>
              <a:t>页，</a:t>
            </a:r>
            <a:r>
              <a:rPr lang="en-US" altLang="zh-CN" dirty="0"/>
              <a:t>1h</a:t>
            </a:r>
            <a:r>
              <a:rPr lang="zh-CN" altLang="en-US" dirty="0"/>
              <a:t>学</a:t>
            </a:r>
            <a:r>
              <a:rPr lang="en-US" altLang="zh-CN" dirty="0"/>
              <a:t>10</a:t>
            </a:r>
            <a:r>
              <a:rPr lang="zh-CN" altLang="en-US" dirty="0"/>
              <a:t>页需要</a:t>
            </a:r>
            <a:r>
              <a:rPr lang="en-US" altLang="zh-CN" dirty="0"/>
              <a:t>50h</a:t>
            </a:r>
            <a:r>
              <a:rPr lang="zh-CN" altLang="en-US" dirty="0"/>
              <a:t>（这样的计划合理吗？）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小明看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，第一页花了</a:t>
            </a:r>
            <a:r>
              <a:rPr lang="en-US" altLang="zh-CN" dirty="0"/>
              <a:t>1</a:t>
            </a:r>
            <a:r>
              <a:rPr lang="zh-CN" altLang="en-US" dirty="0"/>
              <a:t>天（</a:t>
            </a:r>
            <a:r>
              <a:rPr lang="en-US" altLang="zh-CN" dirty="0"/>
              <a:t>8h</a:t>
            </a:r>
            <a:r>
              <a:rPr lang="zh-CN" altLang="en-US" dirty="0"/>
              <a:t>），于是小明放弃了学习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小明学</a:t>
            </a:r>
            <a:r>
              <a:rPr lang="en-US" altLang="zh-CN" dirty="0"/>
              <a:t>《</a:t>
            </a:r>
            <a:r>
              <a:rPr lang="zh-CN" altLang="en-US" dirty="0"/>
              <a:t>现代操作系统</a:t>
            </a:r>
            <a:r>
              <a:rPr lang="en-US" altLang="zh-CN" dirty="0"/>
              <a:t>》</a:t>
            </a:r>
            <a:r>
              <a:rPr lang="zh-CN" altLang="en-US" dirty="0"/>
              <a:t>第一章花了</a:t>
            </a:r>
            <a:r>
              <a:rPr lang="en-US" altLang="zh-CN" dirty="0"/>
              <a:t>8h</a:t>
            </a:r>
            <a:r>
              <a:rPr lang="zh-CN" altLang="en-US" dirty="0"/>
              <a:t>，当小明学到第二章的时候，花了</a:t>
            </a:r>
            <a:r>
              <a:rPr lang="en-US" altLang="zh-CN" dirty="0"/>
              <a:t>8h</a:t>
            </a:r>
            <a:r>
              <a:rPr lang="zh-CN" altLang="en-US" dirty="0"/>
              <a:t>只看了两页，于是小明放弃了</a:t>
            </a:r>
            <a:r>
              <a:rPr lang="en-US" altLang="zh-CN" dirty="0"/>
              <a:t>《</a:t>
            </a:r>
            <a:r>
              <a:rPr lang="zh-CN" altLang="en-US" dirty="0"/>
              <a:t>现代操作哦系统</a:t>
            </a:r>
            <a:r>
              <a:rPr lang="en-US" altLang="zh-CN" dirty="0"/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很多时候进步是没有反馈的（延迟自己的满足感）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669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677D-33A6-4D83-8578-B230F8F1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DAF4C-461C-48E4-B270-F2774E66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用于存储大量数据的永久性存储器。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D6E53B-F005-4E52-823B-F20447A8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9" y="2859782"/>
            <a:ext cx="2095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793AA9-4223-4A08-A283-E67C9F91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7694"/>
            <a:ext cx="1798888" cy="29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4918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F510-4A35-4EE3-A476-76EB789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13BEE-4AEE-48D6-B8DA-45A86CF2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880" y="1200150"/>
            <a:ext cx="5194920" cy="3394075"/>
          </a:xfrm>
        </p:spPr>
        <p:txBody>
          <a:bodyPr/>
          <a:lstStyle/>
          <a:p>
            <a:r>
              <a:rPr lang="zh-CN" altLang="en-US" dirty="0"/>
              <a:t>磁道（</a:t>
            </a:r>
            <a:r>
              <a:rPr lang="en-US" altLang="zh-CN" dirty="0"/>
              <a:t>Track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柱面（</a:t>
            </a:r>
            <a:r>
              <a:rPr lang="en-US" altLang="zh-CN" dirty="0"/>
              <a:t>Cylinder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扇区</a:t>
            </a: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Sector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簇 </a:t>
            </a:r>
            <a:r>
              <a:rPr lang="en-US" altLang="zh-CN" dirty="0"/>
              <a:t>(cluster) 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82A60-13E7-49F4-8C60-DDCC6518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7614"/>
            <a:ext cx="2825162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652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06ADF-DFD6-4F94-95B2-159C8BB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固态硬盘</a:t>
            </a:r>
            <a:r>
              <a:rPr lang="en-US" altLang="zh-CN" dirty="0"/>
              <a:t>(SSD)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EF284-A788-45A1-82D4-849BC67F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固态硬盘使用集成电路读数据进行永久存储。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控制器（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 寻址用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存储芯片（一般是闪存）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8233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222D-742C-4FB8-9DB1-F26C93D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3596-3D0C-4963-A63A-EE82F979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操作系统对磁盘最底层的抽象，目前用的比较多的是</a:t>
            </a:r>
            <a:r>
              <a:rPr lang="en-US" altLang="zh-CN" dirty="0"/>
              <a:t>4kb</a:t>
            </a:r>
            <a:r>
              <a:rPr lang="zh-CN" altLang="en-US" dirty="0"/>
              <a:t>的块</a:t>
            </a:r>
            <a:endParaRPr lang="en-US" altLang="zh-CN" dirty="0"/>
          </a:p>
          <a:p>
            <a:r>
              <a:rPr lang="zh-CN" altLang="en-US" dirty="0"/>
              <a:t>支持读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A9F57-D0B2-4423-88B4-6094BCC3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7774"/>
            <a:ext cx="7236296" cy="16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03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3874</TotalTime>
  <Words>1599</Words>
  <Application>Microsoft Office PowerPoint</Application>
  <PresentationFormat>全屏显示(16:9)</PresentationFormat>
  <Paragraphs>179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微软雅黑</vt:lpstr>
      <vt:lpstr>Arial</vt:lpstr>
      <vt:lpstr>Calibri</vt:lpstr>
      <vt:lpstr>Cambria Math</vt:lpstr>
      <vt:lpstr>Wingdings</vt:lpstr>
      <vt:lpstr>讲师ppt模板20141215</vt:lpstr>
      <vt:lpstr>磁盘和文件系统</vt:lpstr>
      <vt:lpstr>(图)Linux中的FS</vt:lpstr>
      <vt:lpstr>文件系统</vt:lpstr>
      <vt:lpstr>一些常见的文件系统</vt:lpstr>
      <vt:lpstr>文件和目录</vt:lpstr>
      <vt:lpstr>磁盘</vt:lpstr>
      <vt:lpstr>硬盘</vt:lpstr>
      <vt:lpstr>固态硬盘(SSD)</vt:lpstr>
      <vt:lpstr>物理块</vt:lpstr>
      <vt:lpstr>空闲物理块</vt:lpstr>
      <vt:lpstr>文件系统的一种布局</vt:lpstr>
      <vt:lpstr>tips: 魔数(Magic Number）</vt:lpstr>
      <vt:lpstr>文件和文件的表示</vt:lpstr>
      <vt:lpstr>文件</vt:lpstr>
      <vt:lpstr>文件操作1</vt:lpstr>
      <vt:lpstr>文件操作2</vt:lpstr>
      <vt:lpstr>文件操作3</vt:lpstr>
      <vt:lpstr>文件的实现方法</vt:lpstr>
      <vt:lpstr>连续分配</vt:lpstr>
      <vt:lpstr>连续分配——碎片问题</vt:lpstr>
      <vt:lpstr>链表分配</vt:lpstr>
      <vt:lpstr>内存中的分配表——FAT</vt:lpstr>
      <vt:lpstr>问题</vt:lpstr>
      <vt:lpstr>index-node</vt:lpstr>
      <vt:lpstr>内存中的inode表</vt:lpstr>
      <vt:lpstr>Inode如何存储大文件</vt:lpstr>
      <vt:lpstr>共享文件和目录</vt:lpstr>
      <vt:lpstr>目录（directory）</vt:lpstr>
      <vt:lpstr>文件在目录中</vt:lpstr>
      <vt:lpstr>寻址文件/usr/local/a.txt</vt:lpstr>
      <vt:lpstr>思考</vt:lpstr>
      <vt:lpstr>利用hash table加速目录-文件查询</vt:lpstr>
      <vt:lpstr>文件共享-链接</vt:lpstr>
      <vt:lpstr>硬链接/符号链接</vt:lpstr>
      <vt:lpstr>VFS和基于日志的文件系统</vt:lpstr>
      <vt:lpstr>虚拟文件系统(Virtual File System)</vt:lpstr>
      <vt:lpstr>高速缓冲区</vt:lpstr>
      <vt:lpstr>思考：如果突然断电？</vt:lpstr>
      <vt:lpstr>基于日志的文件管理</vt:lpstr>
      <vt:lpstr>故障恢复</vt:lpstr>
      <vt:lpstr>思考</vt:lpstr>
      <vt:lpstr>场景分析：100W高并发个socket如何处理？select/poll/epoll</vt:lpstr>
      <vt:lpstr>场景分析</vt:lpstr>
      <vt:lpstr>模型抽象</vt:lpstr>
      <vt:lpstr>阻塞I/O行不行？</vt:lpstr>
      <vt:lpstr>多路复用(Multiplexing)</vt:lpstr>
      <vt:lpstr>模型细节</vt:lpstr>
      <vt:lpstr>思考</vt:lpstr>
      <vt:lpstr>思考</vt:lpstr>
      <vt:lpstr>解决拷贝FD的问题</vt:lpstr>
      <vt:lpstr>100W数据量-insert,delete,find</vt:lpstr>
      <vt:lpstr>解决方案——epoll</vt:lpstr>
      <vt:lpstr>tips：为什么小明总是学不会？</vt:lpstr>
      <vt:lpstr>为什么小明学不会？</vt:lpstr>
      <vt:lpstr>为什么小明总是学不会？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281</cp:revision>
  <dcterms:created xsi:type="dcterms:W3CDTF">2016-04-25T01:54:29Z</dcterms:created>
  <dcterms:modified xsi:type="dcterms:W3CDTF">2020-05-01T07:13:09Z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