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5"/>
  </p:notesMasterIdLst>
  <p:sldIdLst>
    <p:sldId id="256" r:id="rId2"/>
    <p:sldId id="275" r:id="rId3"/>
    <p:sldId id="264" r:id="rId4"/>
    <p:sldId id="265" r:id="rId5"/>
    <p:sldId id="266" r:id="rId6"/>
    <p:sldId id="268" r:id="rId7"/>
    <p:sldId id="271" r:id="rId8"/>
    <p:sldId id="270" r:id="rId9"/>
    <p:sldId id="267" r:id="rId10"/>
    <p:sldId id="272" r:id="rId11"/>
    <p:sldId id="276" r:id="rId12"/>
    <p:sldId id="273" r:id="rId13"/>
    <p:sldId id="278" r:id="rId14"/>
    <p:sldId id="282" r:id="rId15"/>
    <p:sldId id="283" r:id="rId16"/>
    <p:sldId id="291" r:id="rId17"/>
    <p:sldId id="289" r:id="rId18"/>
    <p:sldId id="292" r:id="rId19"/>
    <p:sldId id="293" r:id="rId20"/>
    <p:sldId id="294" r:id="rId21"/>
    <p:sldId id="295" r:id="rId22"/>
    <p:sldId id="296" r:id="rId23"/>
    <p:sldId id="297" r:id="rId24"/>
    <p:sldId id="311" r:id="rId25"/>
    <p:sldId id="312" r:id="rId26"/>
    <p:sldId id="298" r:id="rId27"/>
    <p:sldId id="299" r:id="rId28"/>
    <p:sldId id="301" r:id="rId29"/>
    <p:sldId id="281" r:id="rId30"/>
    <p:sldId id="279" r:id="rId31"/>
    <p:sldId id="286" r:id="rId32"/>
    <p:sldId id="285" r:id="rId33"/>
    <p:sldId id="288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257" r:id="rId44"/>
    <p:sldId id="352" r:id="rId45"/>
    <p:sldId id="313" r:id="rId46"/>
    <p:sldId id="314" r:id="rId47"/>
    <p:sldId id="315" r:id="rId48"/>
    <p:sldId id="316" r:id="rId49"/>
    <p:sldId id="317" r:id="rId50"/>
    <p:sldId id="319" r:id="rId51"/>
    <p:sldId id="328" r:id="rId52"/>
    <p:sldId id="329" r:id="rId53"/>
    <p:sldId id="318" r:id="rId54"/>
    <p:sldId id="320" r:id="rId55"/>
    <p:sldId id="322" r:id="rId56"/>
    <p:sldId id="323" r:id="rId57"/>
    <p:sldId id="324" r:id="rId58"/>
    <p:sldId id="325" r:id="rId59"/>
    <p:sldId id="326" r:id="rId60"/>
    <p:sldId id="327" r:id="rId61"/>
    <p:sldId id="334" r:id="rId62"/>
    <p:sldId id="358" r:id="rId63"/>
    <p:sldId id="353" r:id="rId64"/>
    <p:sldId id="336" r:id="rId65"/>
    <p:sldId id="333" r:id="rId66"/>
    <p:sldId id="354" r:id="rId67"/>
    <p:sldId id="355" r:id="rId68"/>
    <p:sldId id="337" r:id="rId69"/>
    <p:sldId id="356" r:id="rId70"/>
    <p:sldId id="357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50" r:id="rId82"/>
    <p:sldId id="351" r:id="rId83"/>
    <p:sldId id="359" r:id="rId84"/>
    <p:sldId id="259" r:id="rId85"/>
    <p:sldId id="330" r:id="rId86"/>
    <p:sldId id="332" r:id="rId87"/>
    <p:sldId id="360" r:id="rId88"/>
    <p:sldId id="361" r:id="rId89"/>
    <p:sldId id="362" r:id="rId90"/>
    <p:sldId id="363" r:id="rId91"/>
    <p:sldId id="365" r:id="rId92"/>
    <p:sldId id="367" r:id="rId93"/>
    <p:sldId id="368" r:id="rId94"/>
    <p:sldId id="371" r:id="rId95"/>
    <p:sldId id="369" r:id="rId96"/>
    <p:sldId id="370" r:id="rId97"/>
    <p:sldId id="372" r:id="rId98"/>
    <p:sldId id="366" r:id="rId99"/>
    <p:sldId id="364" r:id="rId100"/>
    <p:sldId id="260" r:id="rId101"/>
    <p:sldId id="261" r:id="rId102"/>
    <p:sldId id="262" r:id="rId103"/>
    <p:sldId id="263" r:id="rId10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1" autoAdjust="0"/>
    <p:restoredTop sz="50000" autoAdjust="0"/>
  </p:normalViewPr>
  <p:slideViewPr>
    <p:cSldViewPr>
      <p:cViewPr varScale="1">
        <p:scale>
          <a:sx n="136" d="100"/>
          <a:sy n="136" d="100"/>
        </p:scale>
        <p:origin x="110" y="581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2020/6/6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WebGL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图形学入门 </a:t>
            </a:r>
            <a:r>
              <a:rPr lang="en-US" altLang="zh-CN" dirty="0"/>
              <a:t>GO!GO!GO!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5519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46A3A-C21D-44AA-B306-67906A45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GLSL</a:t>
            </a:r>
            <a:r>
              <a:rPr lang="zh-CN" altLang="en-US" dirty="0"/>
              <a:t>写到</a:t>
            </a:r>
            <a:r>
              <a:rPr lang="en-US" altLang="zh-CN" dirty="0"/>
              <a:t>HTML</a:t>
            </a:r>
            <a:r>
              <a:rPr lang="zh-CN" altLang="en-US" dirty="0"/>
              <a:t>中并编译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ABAEC-D16E-4807-949B-4AFDFBF1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文件中写入</a:t>
            </a:r>
            <a:r>
              <a:rPr lang="en-US" altLang="zh-CN" dirty="0"/>
              <a:t>GLSL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javascript</a:t>
            </a:r>
            <a:r>
              <a:rPr lang="zh-CN" altLang="en-US" dirty="0"/>
              <a:t>获取</a:t>
            </a:r>
            <a:r>
              <a:rPr lang="en-US" altLang="zh-CN" dirty="0"/>
              <a:t>GLSL</a:t>
            </a:r>
            <a:r>
              <a:rPr lang="zh-CN" altLang="en-US" dirty="0"/>
              <a:t>程序并编译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B5C5F-29C3-47E7-93D2-C06F2F883F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6171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理解三维投影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48391"/>
      </p:ext>
    </p:extLst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实战三维世界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25718"/>
      </p:ext>
    </p:extLst>
  </p:cSld>
  <p:clrMapOvr>
    <a:masterClrMapping/>
  </p:clrMapOvr>
  <p:transition spd="slow">
    <p:push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世界坐标系、模型坐标系和视区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09185"/>
      </p:ext>
    </p:extLst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实战多个物体和联动物体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361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0B47-B4B1-4A6C-9C3D-C35072D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几种着色器变量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6878-A18C-4FF9-A012-40E66A86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表示数据（顶点、索引、颜色、法向量等）</a:t>
            </a:r>
            <a:endParaRPr lang="en-US" altLang="zh-CN" dirty="0"/>
          </a:p>
          <a:p>
            <a:pPr lvl="1"/>
            <a:r>
              <a:rPr lang="zh-CN" altLang="en-US" dirty="0"/>
              <a:t>只在顶点着色器中使用</a:t>
            </a:r>
            <a:endParaRPr lang="en-US" altLang="zh-CN" dirty="0"/>
          </a:p>
          <a:p>
            <a:r>
              <a:rPr lang="en-US" altLang="zh-CN" dirty="0"/>
              <a:t>Uniform(</a:t>
            </a:r>
            <a:r>
              <a:rPr lang="zh-CN" altLang="en-US" dirty="0"/>
              <a:t>统一的）</a:t>
            </a:r>
            <a:endParaRPr lang="en-US" altLang="zh-CN" dirty="0"/>
          </a:p>
          <a:p>
            <a:pPr lvl="1"/>
            <a:r>
              <a:rPr lang="zh-CN" altLang="en-US" dirty="0"/>
              <a:t>通常是一个全局的向量（如颜色、光照参数等），或者全局的矩阵（如世界矩阵、观察矩阵等等）</a:t>
            </a:r>
            <a:endParaRPr lang="en-US" altLang="zh-CN" dirty="0"/>
          </a:p>
          <a:p>
            <a:pPr lvl="1"/>
            <a:r>
              <a:rPr lang="zh-CN" altLang="en-US" dirty="0"/>
              <a:t>可以在顶点着色器和片段着色器中使用</a:t>
            </a:r>
            <a:endParaRPr lang="en-US" altLang="zh-CN" dirty="0"/>
          </a:p>
          <a:p>
            <a:r>
              <a:rPr lang="en-US" altLang="zh-CN" dirty="0"/>
              <a:t>Varying(</a:t>
            </a:r>
            <a:r>
              <a:rPr lang="zh-CN" altLang="en-US" dirty="0"/>
              <a:t>变化的）</a:t>
            </a:r>
            <a:endParaRPr lang="en-US" altLang="zh-CN" dirty="0"/>
          </a:p>
          <a:p>
            <a:pPr lvl="1"/>
            <a:r>
              <a:rPr lang="zh-CN" altLang="en-US" dirty="0"/>
              <a:t>通常用来将数据从顶点着色器传递到片段着色器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151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96B0-95B0-4E59-9E9F-DA701A0A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层设计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23C9-04C4-45B4-95E0-7EE5E03A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模型是对世界中物体的一种抽象。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C9928-87F7-4F94-B5FF-C17BCA65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89037"/>
            <a:ext cx="4826767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68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r>
              <a:rPr lang="zh-CN" altLang="en-US" dirty="0"/>
              <a:t>图形渲染管道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829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C85F-100D-4733-AA85-458FD15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图形渲染管道（</a:t>
            </a:r>
            <a:r>
              <a:rPr lang="en-US" altLang="zh-CN" dirty="0"/>
              <a:t>Graphics Pipeline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58A20-7471-4E83-B6BC-FFC85330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图形需要一系列的步骤，我们抽象成渲染管道</a:t>
            </a:r>
            <a:r>
              <a:rPr lang="en-US" altLang="zh-CN" dirty="0"/>
              <a:t>(</a:t>
            </a:r>
            <a:r>
              <a:rPr lang="zh-CN" altLang="en-US" dirty="0"/>
              <a:t>流水线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C4B9A-E82C-495F-AA56-DC633CDA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96653"/>
            <a:ext cx="3996094" cy="3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85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88657E-DF97-4042-8CA7-173845A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6" y="0"/>
            <a:ext cx="65520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48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E21C-B56A-4A6E-A075-7B621D7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EA19B-A193-4F81-9F6D-57165074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每次调用产生一个顶点数据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EEA25-1343-4BD7-81DA-5C1AF953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03" y="1895865"/>
            <a:ext cx="545639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8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2668-EAC4-40E7-BA34-32F2381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图元组装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23B73-D5D4-440D-BB7C-CFA2E456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将位置、索引等信息组成三角形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769AF-239B-4B06-B646-4F2C6F3A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5686"/>
            <a:ext cx="609652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55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5454-C01E-469B-81AA-6EDB6D1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栅格化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30508-015F-4DEB-8129-FACF20D5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将图元数据转换成为一个一个像素的数据，每个数据称作一个片段（</a:t>
            </a:r>
            <a:r>
              <a:rPr lang="en-US" altLang="zh-CN" dirty="0"/>
              <a:t>Fragment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65B09-8ED1-4A65-A3D5-5EBD1328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211710"/>
            <a:ext cx="3888432" cy="2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342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2EE5-61EF-42B9-A1A0-2E9F6366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栅格化</a:t>
            </a:r>
            <a:r>
              <a:rPr lang="en-US" altLang="zh-CN" dirty="0"/>
              <a:t>——Cull</a:t>
            </a:r>
            <a:r>
              <a:rPr lang="zh-CN" altLang="en-US" dirty="0"/>
              <a:t>和</a:t>
            </a:r>
            <a:r>
              <a:rPr lang="en-US" altLang="zh-CN" dirty="0"/>
              <a:t>Clip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8397-E748-42BA-B185-C98A67B2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</a:t>
            </a:r>
            <a:r>
              <a:rPr lang="zh-CN" altLang="en-US" dirty="0"/>
              <a:t>（选择去掉一些图元）</a:t>
            </a:r>
            <a:endParaRPr lang="en-US" altLang="zh-CN" dirty="0"/>
          </a:p>
          <a:p>
            <a:r>
              <a:rPr lang="en-US" altLang="zh-CN" dirty="0"/>
              <a:t>Clip</a:t>
            </a:r>
            <a:r>
              <a:rPr lang="zh-CN" altLang="en-US" dirty="0"/>
              <a:t>（剪裁去掉图元的某些部分）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4E6EBB-0B75-4951-87E4-84C2B286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740068"/>
            <a:ext cx="2473997" cy="1990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6DA802-BC8C-4DD3-9C0D-09E0C646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41775"/>
            <a:ext cx="2398639" cy="20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9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51FA-6025-49DC-ADEA-9C86AD8A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9894A-DDCC-4B6F-91FB-33633ED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563638"/>
            <a:ext cx="229381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32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33D9A-51AC-4049-8F53-4D8F168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片段着色器</a:t>
            </a:r>
            <a:r>
              <a:rPr lang="en-US" altLang="zh-CN" dirty="0"/>
              <a:t>(Fragment Shader)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D8D20-531E-4E87-A3D3-5D9907BF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计算图元每个像素的颜色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C1BD14-09FA-47C5-BA20-CA05569C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95686"/>
            <a:ext cx="4344093" cy="2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25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73D2-70F7-4910-8F43-AAAE0F9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着色操作</a:t>
            </a:r>
            <a:r>
              <a:rPr lang="en-US" altLang="zh-CN" dirty="0"/>
              <a:t>——</a:t>
            </a:r>
            <a:r>
              <a:rPr lang="zh-CN" altLang="en-US" dirty="0"/>
              <a:t>深度探测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714FF-50AB-43BB-9D38-F59A8E54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深度探测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遍历所有图元中的像素，计算深度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如果存在深度更小（离用户更近的点）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那么可以采取一些策略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E1D2E-3E1C-4E22-B7DD-71F7D7B0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571750"/>
            <a:ext cx="236240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094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597C-B82E-4E33-8A64-D915346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帧缓冲区（</a:t>
            </a:r>
            <a:r>
              <a:rPr lang="en-US" altLang="zh-CN" dirty="0"/>
              <a:t>Frame Buffer)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9BC5B-1A85-41A1-95CF-BCAC0FF6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存储发送给显示器的位图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C47049-96CD-4313-8EB7-3A5C045A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95686"/>
            <a:ext cx="4277764" cy="2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465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传递数据给</a:t>
            </a:r>
            <a:r>
              <a:rPr lang="en-US" altLang="zh-CN" dirty="0"/>
              <a:t>GLSL——Buffer</a:t>
            </a:r>
            <a:r>
              <a:rPr lang="zh-CN" altLang="en-US" dirty="0"/>
              <a:t>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955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F4C8-39F8-417E-A5E1-654883CB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着色器语言</a:t>
            </a:r>
            <a:r>
              <a:rPr lang="en-US" altLang="zh-CN" dirty="0"/>
              <a:t>(GLSL)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BF80A-E445-4995-A633-26278CC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计算顶点位置</a:t>
            </a:r>
            <a:r>
              <a:rPr lang="en-US" altLang="zh-CN" dirty="0"/>
              <a:t>(Vertex Shader)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平移、旋转、缩放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投影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为每个像素上色</a:t>
            </a:r>
            <a:r>
              <a:rPr lang="en-US" altLang="zh-CN" dirty="0"/>
              <a:t>(Fragment Shader)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颜色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材质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光照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480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96B0-95B0-4E59-9E9F-DA701A0A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层设计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23C9-04C4-45B4-95E0-7EE5E03A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模型是对世界中物体的一种抽象。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C9928-87F7-4F94-B5FF-C17BCA65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89037"/>
            <a:ext cx="4826767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70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BDD0-3E32-45EE-AED5-9A9235B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F4825-A843-4E99-B0C6-98649D39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Uniforms —— </a:t>
            </a:r>
            <a:r>
              <a:rPr lang="zh-CN" altLang="en-US" dirty="0"/>
              <a:t>直接传递</a:t>
            </a:r>
            <a:endParaRPr lang="en-US" altLang="zh-CN" dirty="0"/>
          </a:p>
          <a:p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通过</a:t>
            </a:r>
            <a:r>
              <a:rPr lang="en-US" altLang="zh-CN" dirty="0"/>
              <a:t>Buffer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5736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A05B-883B-4944-9843-5EC12B5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传递向量到着色器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03BB-6CB0-4D6F-B0D6-66EC04AB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gl.uniform</a:t>
            </a:r>
            <a:r>
              <a:rPr lang="en-US" altLang="zh-CN" dirty="0"/>
              <a:t>[1234][</a:t>
            </a:r>
            <a:r>
              <a:rPr lang="en-US" altLang="zh-CN" dirty="0" err="1"/>
              <a:t>uif</a:t>
            </a:r>
            <a:r>
              <a:rPr lang="en-US" altLang="zh-CN" dirty="0"/>
              <a:t>][v](location, data)</a:t>
            </a:r>
          </a:p>
          <a:p>
            <a:pPr lvl="1"/>
            <a:r>
              <a:rPr lang="en-US" altLang="zh-CN" dirty="0" err="1"/>
              <a:t>ui:unsigned</a:t>
            </a:r>
            <a:r>
              <a:rPr lang="en-US" altLang="zh-CN" dirty="0"/>
              <a:t> integer</a:t>
            </a:r>
          </a:p>
          <a:p>
            <a:pPr lvl="1"/>
            <a:r>
              <a:rPr lang="en-US" altLang="zh-CN" dirty="0"/>
              <a:t>i:integer</a:t>
            </a:r>
          </a:p>
          <a:p>
            <a:pPr lvl="1"/>
            <a:r>
              <a:rPr lang="en-US" altLang="zh-CN" dirty="0"/>
              <a:t>f:float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/>
              <a:t>gl.uniform2fv(location, data)</a:t>
            </a:r>
          </a:p>
        </p:txBody>
      </p:sp>
    </p:spTree>
    <p:extLst>
      <p:ext uri="{BB962C8B-B14F-4D97-AF65-F5344CB8AC3E}">
        <p14:creationId xmlns:p14="http://schemas.microsoft.com/office/powerpoint/2010/main" val="6383548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A05B-883B-4944-9843-5EC12B5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传递矩阵到着色器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03BB-6CB0-4D6F-B0D6-66EC04AB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gl.uniformMatrix[234]x[234]fv(location,  false, data)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/>
              <a:t>gl.uniformMatrix2fv(location, false, data)</a:t>
            </a:r>
          </a:p>
          <a:p>
            <a:pPr lvl="1"/>
            <a:r>
              <a:rPr lang="en-US" altLang="zh-CN" dirty="0"/>
              <a:t>gl.uniformMatrix2x3fv(location, false, data)</a:t>
            </a:r>
          </a:p>
          <a:p>
            <a:pPr lvl="1"/>
            <a:r>
              <a:rPr lang="en-US" altLang="zh-CN" dirty="0"/>
              <a:t>gl.uniformMatrix3fv(location, false, data)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45782532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D1E2-2395-4B9B-A6A1-2B4EA70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（缓冲区）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78A1F-8CC7-4229-B607-27581B5A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分配的一块内存空间</a:t>
            </a:r>
            <a:endParaRPr lang="en-US" altLang="zh-CN" dirty="0"/>
          </a:p>
          <a:p>
            <a:r>
              <a:rPr lang="en-US" altLang="zh-CN" dirty="0"/>
              <a:t>WebGL</a:t>
            </a:r>
            <a:r>
              <a:rPr lang="zh-CN" altLang="en-US" dirty="0"/>
              <a:t>中用于存储数据</a:t>
            </a:r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Vertex Buffer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Buffer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Frame Buffer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00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40E9-0156-4D43-A54E-CE2490F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2D</a:t>
            </a:r>
            <a:r>
              <a:rPr lang="zh-CN" altLang="en-US" dirty="0"/>
              <a:t>图形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6EC02-089A-442B-93EE-20C7D7C9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91" y="1203598"/>
            <a:ext cx="5278773" cy="3604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D160BE-D128-42EA-A5EA-7DF3D54CC889}"/>
              </a:ext>
            </a:extLst>
          </p:cNvPr>
          <p:cNvSpPr txBox="1"/>
          <p:nvPr/>
        </p:nvSpPr>
        <p:spPr>
          <a:xfrm>
            <a:off x="1489471" y="285978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“F”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B67E43-B754-4038-B6F1-D6111D36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97" y="2596227"/>
            <a:ext cx="1942907" cy="17281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4C4A8F-6E41-4D33-A072-823D0ED44851}"/>
              </a:ext>
            </a:extLst>
          </p:cNvPr>
          <p:cNvSpPr txBox="1"/>
          <p:nvPr/>
        </p:nvSpPr>
        <p:spPr>
          <a:xfrm>
            <a:off x="5652120" y="2931790"/>
            <a:ext cx="180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(Viewport)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栅格化</a:t>
            </a:r>
          </a:p>
        </p:txBody>
      </p:sp>
    </p:spTree>
    <p:extLst>
      <p:ext uri="{BB962C8B-B14F-4D97-AF65-F5344CB8AC3E}">
        <p14:creationId xmlns:p14="http://schemas.microsoft.com/office/powerpoint/2010/main" val="41141614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B3C6-DA15-4319-BE98-209469AC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94939-66F3-4580-AF89-EA0065FC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gl.createBuffer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gl.bindBuffer</a:t>
            </a:r>
            <a:r>
              <a:rPr lang="en-US" altLang="zh-CN" dirty="0"/>
              <a:t>(target, buffer)</a:t>
            </a:r>
          </a:p>
          <a:p>
            <a:r>
              <a:rPr lang="en-US" altLang="zh-CN" dirty="0" err="1"/>
              <a:t>gl.bufferData</a:t>
            </a:r>
            <a:r>
              <a:rPr lang="en-US" altLang="zh-CN" dirty="0"/>
              <a:t>(target, data, usage)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7128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387-353D-4E10-8D0E-8D723C3A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Buffer</a:t>
            </a:r>
            <a:r>
              <a:rPr lang="zh-CN" altLang="en-US" dirty="0"/>
              <a:t>的</a:t>
            </a:r>
            <a:r>
              <a:rPr lang="en-US" altLang="zh-CN" dirty="0"/>
              <a:t>target/usage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08748-C162-4D40-8339-0A0C4F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（描述</a:t>
            </a:r>
            <a:r>
              <a:rPr lang="en-US" altLang="zh-CN" dirty="0"/>
              <a:t>buffer</a:t>
            </a:r>
            <a:r>
              <a:rPr lang="zh-CN" altLang="en-US" dirty="0"/>
              <a:t>被绑定在哪里）</a:t>
            </a:r>
            <a:endParaRPr lang="en-US" altLang="zh-CN" dirty="0"/>
          </a:p>
          <a:p>
            <a:pPr lvl="1"/>
            <a:r>
              <a:rPr lang="en-US" altLang="zh-CN" dirty="0" err="1"/>
              <a:t>gl.ARRAY_BUFFER</a:t>
            </a:r>
            <a:endParaRPr lang="en-US" altLang="zh-CN" dirty="0"/>
          </a:p>
          <a:p>
            <a:pPr lvl="1"/>
            <a:r>
              <a:rPr lang="en-US" altLang="zh-CN" dirty="0" err="1"/>
              <a:t>gl.ELEMENT_ARRAY_BUFFER</a:t>
            </a:r>
            <a:endParaRPr lang="en-US" altLang="zh-CN" dirty="0"/>
          </a:p>
          <a:p>
            <a:r>
              <a:rPr lang="en-US" altLang="zh-CN" dirty="0"/>
              <a:t>usage(</a:t>
            </a:r>
            <a:r>
              <a:rPr lang="zh-CN" altLang="en-US" dirty="0"/>
              <a:t>提示</a:t>
            </a:r>
            <a:r>
              <a:rPr lang="en-US" altLang="zh-CN" dirty="0" err="1"/>
              <a:t>webgl</a:t>
            </a:r>
            <a:r>
              <a:rPr lang="zh-CN" altLang="en-US" dirty="0"/>
              <a:t>数据将如何被使用）</a:t>
            </a:r>
            <a:endParaRPr lang="en-US" altLang="zh-CN" dirty="0"/>
          </a:p>
          <a:p>
            <a:pPr lvl="1"/>
            <a:r>
              <a:rPr lang="en-US" altLang="zh-CN" dirty="0" err="1"/>
              <a:t>gl.STATIC_DRAW</a:t>
            </a:r>
            <a:endParaRPr lang="en-US" altLang="zh-CN" dirty="0"/>
          </a:p>
          <a:p>
            <a:pPr lvl="1"/>
            <a:r>
              <a:rPr lang="en-US" altLang="zh-CN" dirty="0" err="1"/>
              <a:t>gl.DYNAMIC_DRAW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0197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0B47-B4B1-4A6C-9C3D-C35072D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Attribute/Varying/Uniform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6878-A18C-4FF9-A012-40E66A86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表示数据（顶点、索引、颜色、法向量等）</a:t>
            </a:r>
            <a:endParaRPr lang="en-US" altLang="zh-CN" dirty="0"/>
          </a:p>
          <a:p>
            <a:pPr lvl="1"/>
            <a:r>
              <a:rPr lang="zh-CN" altLang="en-US" dirty="0"/>
              <a:t>只在顶点着色器中使用</a:t>
            </a:r>
            <a:endParaRPr lang="en-US" altLang="zh-CN" dirty="0"/>
          </a:p>
          <a:p>
            <a:r>
              <a:rPr lang="en-US" altLang="zh-CN" dirty="0"/>
              <a:t>Uniform(</a:t>
            </a:r>
            <a:r>
              <a:rPr lang="zh-CN" altLang="en-US" dirty="0"/>
              <a:t>统一的）</a:t>
            </a:r>
            <a:endParaRPr lang="en-US" altLang="zh-CN" dirty="0"/>
          </a:p>
          <a:p>
            <a:pPr lvl="1"/>
            <a:r>
              <a:rPr lang="zh-CN" altLang="en-US" dirty="0"/>
              <a:t>通常是一个全局的向量（如颜色、光照参数等），或者全局的矩阵（如世界矩阵、观察矩阵等等）</a:t>
            </a:r>
            <a:endParaRPr lang="en-US" altLang="zh-CN" dirty="0"/>
          </a:p>
          <a:p>
            <a:pPr lvl="1"/>
            <a:r>
              <a:rPr lang="zh-CN" altLang="en-US" dirty="0"/>
              <a:t>可以在顶点着色器和片段着色器中使用</a:t>
            </a:r>
            <a:endParaRPr lang="en-US" altLang="zh-CN" dirty="0"/>
          </a:p>
          <a:p>
            <a:r>
              <a:rPr lang="en-US" altLang="zh-CN" dirty="0"/>
              <a:t>Varying(</a:t>
            </a:r>
            <a:r>
              <a:rPr lang="zh-CN" altLang="en-US" dirty="0"/>
              <a:t>变化的）</a:t>
            </a:r>
            <a:endParaRPr lang="en-US" altLang="zh-CN" dirty="0"/>
          </a:p>
          <a:p>
            <a:pPr lvl="1"/>
            <a:r>
              <a:rPr lang="zh-CN" altLang="en-US" dirty="0"/>
              <a:t>通常用来将数据从顶点着色器传递到片段着色器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3776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964A-1F31-4D75-8417-976D1926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属性示例</a:t>
            </a:r>
            <a:r>
              <a:rPr lang="en-US" altLang="zh-CN" dirty="0"/>
              <a:t>(Attribute)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1DA9F-5C4F-415E-BFA7-3B22FB6F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colors = […]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// </a:t>
            </a:r>
            <a:r>
              <a:rPr lang="zh-CN" altLang="en-US" sz="1800" dirty="0"/>
              <a:t>创建缓冲区，并将数据绑定到</a:t>
            </a:r>
            <a:r>
              <a:rPr lang="en-US" altLang="zh-CN" sz="1800" dirty="0" err="1"/>
              <a:t>webgl</a:t>
            </a:r>
            <a:r>
              <a:rPr lang="zh-CN" altLang="en-US" sz="1800" dirty="0"/>
              <a:t>的</a:t>
            </a:r>
            <a:r>
              <a:rPr lang="en-US" altLang="zh-CN" sz="1800" dirty="0"/>
              <a:t>ARRAY_BUFFER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buffer = </a:t>
            </a:r>
            <a:r>
              <a:rPr lang="en-US" altLang="zh-CN" sz="1800" dirty="0" err="1"/>
              <a:t>gl.createBuffer</a:t>
            </a:r>
            <a:r>
              <a:rPr lang="en-US" altLang="zh-CN" sz="1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gl.bindBuffer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buffer)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gl.bufferData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new Float32Array(colors), </a:t>
            </a:r>
            <a:r>
              <a:rPr lang="en-US" altLang="zh-CN" sz="1800" dirty="0" err="1"/>
              <a:t>gl.STATIC_DRAW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// </a:t>
            </a:r>
            <a:r>
              <a:rPr lang="zh-CN" altLang="en-US" sz="1800" dirty="0"/>
              <a:t>将数据和顶点着色器的属性关联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gl.getAttribLocation</a:t>
            </a:r>
            <a:r>
              <a:rPr lang="en-US" altLang="zh-CN" sz="1800" dirty="0"/>
              <a:t>( program, '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’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gl.bindBuffer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buffer)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gl.vertexAttribPointer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, 4, </a:t>
            </a:r>
            <a:r>
              <a:rPr lang="en-US" altLang="zh-CN" sz="1800" dirty="0" err="1"/>
              <a:t>gl.FLOAT</a:t>
            </a:r>
            <a:r>
              <a:rPr lang="en-US" altLang="zh-CN" sz="1800" dirty="0"/>
              <a:t>, false, 0,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gl.enableVertexAttribArray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21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图形</a:t>
            </a:r>
            <a:r>
              <a:rPr lang="en-US" altLang="zh-CN" dirty="0"/>
              <a:t>——</a:t>
            </a:r>
            <a:r>
              <a:rPr lang="zh-CN" altLang="en-US" dirty="0"/>
              <a:t>旋转的立方体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472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82AD-6DF1-452E-BFA8-77FC4B9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1A1B-4C3A-4FAF-B0A3-554D69B2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0" y="1851670"/>
            <a:ext cx="5122912" cy="3394075"/>
          </a:xfrm>
        </p:spPr>
        <p:txBody>
          <a:bodyPr/>
          <a:lstStyle/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vertexes = [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1, -1, -1, 1, 1, -1, -1, 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1, 1, -1, 1, 1, 1, 1, -1, 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-1, 1, -1, -1, 1, 1, -1, -1,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 -1, -1, 1, 1, -1, 1, 1, 1, 1, -1,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-1, -1, 1, 1, -1, 1, 1, -1,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1, -1, -1, 1, 1, 1, 1, 1, 1, 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FBB7B-9367-42B1-B196-A820EB19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4104456" cy="36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989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F4AF4-A526-4286-9F6D-E52F5AB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49D2-94A4-448D-A04C-C44CB32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48" y="1347614"/>
            <a:ext cx="4392488" cy="339407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indices = [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0,1,2,0,2,3,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4,5,6,4,6,7,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8,9,10, 8,10,11,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12,13,14, 12,14,15,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16, 17, 18, 16, 18, 19,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20, 21, 22, 20, 22, 23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07AF25-CE41-44F2-AC84-FB5D3C637DA0}"/>
              </a:ext>
            </a:extLst>
          </p:cNvPr>
          <p:cNvSpPr txBox="1"/>
          <p:nvPr/>
        </p:nvSpPr>
        <p:spPr>
          <a:xfrm>
            <a:off x="4932040" y="1779662"/>
            <a:ext cx="338579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0,1,2,3……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是顶点的编号， 一共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个编号构成一个三角形。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80896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A509-6BE7-4A59-88D0-B2DD410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8BE10-41B0-4823-ACAA-E383F60F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618856" cy="33940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colors = 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.5,.3,.7, .5,.3,.7, .5,.3,.7, .5,.3,.7,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.1,.1,.3, .1,.1,.3, .1,.1,.3, .1,.1,.3,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0,.3,.3, 0,.3,.3, 0,.3,.3, 0,.3,.3,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1,0,0, 1,0,0, 1,0,0, 1,0,0,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1,1,0, 1,1,0, 1,1,0, 1,1,0,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0,1,0, 0,1,0, 0,1,0, 0,1,0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DF160-6FAE-4821-B565-F79D2A4A36C6}"/>
              </a:ext>
            </a:extLst>
          </p:cNvPr>
          <p:cNvSpPr txBox="1"/>
          <p:nvPr/>
        </p:nvSpPr>
        <p:spPr>
          <a:xfrm>
            <a:off x="5076056" y="2211710"/>
            <a:ext cx="338579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个代表一个顶点的颜色。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03691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AC89-5626-498B-B8A4-7DE49AF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cube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A62DC-87A7-48C2-922E-B7F5E017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实现产生一个立方体网格的函数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23CC2-ECD0-4645-A7EB-8B2EAD53C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02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8CB0-D786-4163-BF92-F980015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9A42B-02AA-4B2A-AB63-B925A8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实现对应的顶点着色器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91838-76CA-426C-8A22-EDD7F403B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7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272D-7CBE-4D9C-80A7-3DF4A61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顶点网格（</a:t>
            </a:r>
            <a:r>
              <a:rPr lang="en-US" altLang="zh-CN" dirty="0"/>
              <a:t>Mesh</a:t>
            </a:r>
            <a:r>
              <a:rPr lang="zh-CN" altLang="en-US" dirty="0"/>
              <a:t>）的抽象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371EF-9EB2-40D5-94E5-BA5CA0F4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用三角形描述一个</a:t>
            </a:r>
            <a:r>
              <a:rPr lang="en-US" altLang="zh-CN" dirty="0"/>
              <a:t>”F </a:t>
            </a:r>
            <a:r>
              <a:rPr lang="zh-CN" altLang="en-US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AD2E9-68DE-42A2-9E1D-54E56D9C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12" y="1779662"/>
            <a:ext cx="2720576" cy="3200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43994C-03B3-41D2-8274-1D2C70E473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4375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452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8CB0-D786-4163-BF92-F980015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9A42B-02AA-4B2A-AB63-B925A8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实现对应的片段着色器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91838-76CA-426C-8A22-EDD7F403B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84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704B-3DA8-4361-B5DC-26D91984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旋转动画实现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8060E-DFF5-48E9-8918-8961DE5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requestAnimatinFrame</a:t>
            </a:r>
            <a:r>
              <a:rPr lang="en-US" altLang="zh-CN" dirty="0"/>
              <a:t>(callback)</a:t>
            </a:r>
          </a:p>
          <a:p>
            <a:r>
              <a:rPr lang="zh-CN" altLang="en-US" dirty="0"/>
              <a:t>旋转矩阵（</a:t>
            </a:r>
            <a:r>
              <a:rPr lang="zh-CN" altLang="en-US" dirty="0">
                <a:solidFill>
                  <a:srgbClr val="C94251"/>
                </a:solidFill>
              </a:rPr>
              <a:t>不在本节讲解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972FC-D058-4CBA-A3FD-E18093C71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5593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704B-3DA8-4361-B5DC-26D91984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8060E-DFF5-48E9-8918-8961DE5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利用透视矩阵（</a:t>
            </a:r>
            <a:r>
              <a:rPr lang="zh-CN" altLang="en-US" dirty="0">
                <a:solidFill>
                  <a:srgbClr val="C94251"/>
                </a:solidFill>
              </a:rPr>
              <a:t>不在本节讲解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972FC-D058-4CBA-A3FD-E18093C71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4B8C40-C1F7-41BD-83B9-3F8F4BD2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18559"/>
            <a:ext cx="2079019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372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二维空间的变换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6841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ABFDE-0CDA-43B3-B23B-DE4F6BBE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D5D70-FF31-4AA1-8C33-5FC5D490432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/>
              <a:t>简单</a:t>
            </a:r>
            <a:r>
              <a:rPr lang="en-US" altLang="zh-CN" dirty="0"/>
              <a:t>2D</a:t>
            </a:r>
            <a:r>
              <a:rPr lang="zh-CN" altLang="en-US" dirty="0"/>
              <a:t>变换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拉伸（缩放）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旋转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剪裁空间</a:t>
            </a:r>
            <a:endParaRPr lang="en-US" altLang="zh-CN" dirty="0"/>
          </a:p>
          <a:p>
            <a:r>
              <a:rPr lang="zh-CN" altLang="en-US" dirty="0"/>
              <a:t>复合变换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458994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FF893-999F-4E61-B380-470D9D45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23678"/>
            <a:ext cx="3980946" cy="29102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64BB7-0680-47C4-AB38-080A2EF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445E7-FE1B-46C6-BA68-C48EF6218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二维空间平移可以用平移向量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表达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445E7-FE1B-46C6-BA68-C48EF6218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2CB559-5E56-4B18-92D1-2EF2AF640072}"/>
                  </a:ext>
                </a:extLst>
              </p:cNvPr>
              <p:cNvSpPr txBox="1"/>
              <p:nvPr/>
            </p:nvSpPr>
            <p:spPr>
              <a:xfrm>
                <a:off x="6228184" y="2486177"/>
                <a:ext cx="941925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2CB559-5E56-4B18-92D1-2EF2AF64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486177"/>
                <a:ext cx="941925" cy="411010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082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F9D8-BE2C-4E5C-8D81-876643D4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思考：平移可以用矩阵表示吗？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5ABC9-D9BF-46C8-9C84-87E83BFE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（似乎得到了一个拉伸的矩阵）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如果正方形应用这个矩阵会是什么， 我们可以试试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5ABC9-D9BF-46C8-9C84-87E83BFE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E1097E0-869F-447C-A8A6-68329496C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4090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3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6374-FABF-4179-912D-8D857AEB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C7FD3-8BE9-4E6E-8EE5-FD7553407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我们需要的矩阵是等价于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思考：二维矩阵似乎不可能完成这样的变换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C7FD3-8BE9-4E6E-8EE5-FD7553407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7026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DCC0-606A-445F-AD24-2E7348A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增加一个维度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8598A-F41F-4994-A8F0-F28F188FF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8598A-F41F-4994-A8F0-F28F188FF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965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2509-21B0-4063-B2E3-8A05856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平移：总结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663B0-656E-48FC-88B8-DD09310D0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需要增加一个维度， 最后的矩阵是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这种增加一个维度的做法，我们叫做齐次（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Homogenous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）坐标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663B0-656E-48FC-88B8-DD09310D0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6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618B-AF75-4020-8AF4-06E0C3D3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1CC-3BC6-4E2C-BCD0-1EABCEBA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全名</a:t>
            </a:r>
            <a:r>
              <a:rPr lang="en-US" altLang="zh-CN" dirty="0"/>
              <a:t>Web Graphics Library</a:t>
            </a:r>
          </a:p>
          <a:p>
            <a:r>
              <a:rPr lang="zh-CN" altLang="en-US" dirty="0"/>
              <a:t>浏览器端的</a:t>
            </a:r>
            <a:r>
              <a:rPr lang="en-US" altLang="zh-CN" dirty="0"/>
              <a:t>2d/3d</a:t>
            </a:r>
            <a:r>
              <a:rPr lang="zh-CN" altLang="en-US" dirty="0"/>
              <a:t>渲染引擎</a:t>
            </a:r>
            <a:endParaRPr lang="en-US" altLang="zh-CN" dirty="0"/>
          </a:p>
          <a:p>
            <a:r>
              <a:rPr lang="en-US" altLang="zh-CN" dirty="0"/>
              <a:t>OpenGL ES </a:t>
            </a:r>
            <a:r>
              <a:rPr lang="zh-CN" altLang="en-US" dirty="0"/>
              <a:t>标准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D643E-795E-45D4-8F54-6078AC26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7854"/>
            <a:ext cx="2483768" cy="10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0147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AF081-DD96-4306-BE93-B849A82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重新思考平移操作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0A6264-1CA4-4B43-B383-DDC91B4CA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平移操作可以看做一个矩阵，产生这个矩阵的函数，功能上类似一个高阶函数，可以记做：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 我们用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Translation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0A6264-1CA4-4B43-B383-DDC91B4CA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3B9192-9FCA-4E29-8E1A-63EE805F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879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3D455-1B8D-4AFA-9AB1-FB5445B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-&gt;</a:t>
            </a:r>
            <a:r>
              <a:rPr lang="zh-CN" altLang="en-US" dirty="0"/>
              <a:t>剪裁空间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E0CCB-090A-44C0-A577-FC6F2779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4" y="1315094"/>
            <a:ext cx="4705297" cy="2739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673E12-3C8D-4E17-89E0-55545E73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419622"/>
            <a:ext cx="2029032" cy="21035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8FCE289-9156-4210-877B-E7A5D36176AB}"/>
              </a:ext>
            </a:extLst>
          </p:cNvPr>
          <p:cNvSpPr/>
          <p:nvPr/>
        </p:nvSpPr>
        <p:spPr>
          <a:xfrm>
            <a:off x="5559960" y="2355726"/>
            <a:ext cx="576064" cy="3600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F266A3-288D-483E-97A0-ED73F258774B}"/>
                  </a:ext>
                </a:extLst>
              </p:cNvPr>
              <p:cNvSpPr txBox="1"/>
              <p:nvPr/>
            </p:nvSpPr>
            <p:spPr>
              <a:xfrm>
                <a:off x="3275856" y="3892448"/>
                <a:ext cx="3534686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F266A3-288D-483E-97A0-ED73F25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892448"/>
                <a:ext cx="3534686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C23FBD8-E206-41F5-9017-3AAFE30D862A}"/>
              </a:ext>
            </a:extLst>
          </p:cNvPr>
          <p:cNvSpPr txBox="1"/>
          <p:nvPr/>
        </p:nvSpPr>
        <p:spPr>
          <a:xfrm>
            <a:off x="467544" y="36855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程序员脑海中的概念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41881-A33A-43FB-8FAB-B57C6CF9EEEA}"/>
              </a:ext>
            </a:extLst>
          </p:cNvPr>
          <p:cNvSpPr txBox="1"/>
          <p:nvPr/>
        </p:nvSpPr>
        <p:spPr>
          <a:xfrm>
            <a:off x="3995936" y="3392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0EAF2-C2BC-4119-8BC7-D2D1E8BFEF25}"/>
              </a:ext>
            </a:extLst>
          </p:cNvPr>
          <p:cNvSpPr/>
          <p:nvPr/>
        </p:nvSpPr>
        <p:spPr>
          <a:xfrm>
            <a:off x="7936246" y="2385098"/>
            <a:ext cx="264030" cy="661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AD48D-80CE-4B71-A8F9-8A263890A172}"/>
              </a:ext>
            </a:extLst>
          </p:cNvPr>
          <p:cNvSpPr txBox="1"/>
          <p:nvPr/>
        </p:nvSpPr>
        <p:spPr>
          <a:xfrm>
            <a:off x="7092280" y="3392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A12B3F-F077-4AD2-AA28-72086DCFE1F7}"/>
              </a:ext>
            </a:extLst>
          </p:cNvPr>
          <p:cNvSpPr/>
          <p:nvPr/>
        </p:nvSpPr>
        <p:spPr>
          <a:xfrm>
            <a:off x="4595309" y="2413282"/>
            <a:ext cx="432048" cy="661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1638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86F1-088A-4A5C-9F07-57123DED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-&gt;</a:t>
            </a:r>
            <a:r>
              <a:rPr lang="zh-CN" altLang="en-US" dirty="0"/>
              <a:t>剪裁空间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	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1219F5-569E-4901-AE26-A3334061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650111"/>
                <a:ext cx="7056784" cy="19476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×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1219F5-569E-4901-AE26-A3334061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650111"/>
                <a:ext cx="7056784" cy="1947664"/>
              </a:xfrm>
              <a:blipFill>
                <a:blip r:embed="rId3"/>
                <a:stretch>
                  <a:fillRect b="-3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46E0DA-A4B9-4C07-9E4F-2CE4F71ACAA7}"/>
              </a:ext>
            </a:extLst>
          </p:cNvPr>
          <p:cNvSpPr txBox="1"/>
          <p:nvPr/>
        </p:nvSpPr>
        <p:spPr>
          <a:xfrm>
            <a:off x="4067944" y="37238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B013F-9460-4E95-B731-AC212D7D279B}"/>
              </a:ext>
            </a:extLst>
          </p:cNvPr>
          <p:cNvSpPr txBox="1"/>
          <p:nvPr/>
        </p:nvSpPr>
        <p:spPr>
          <a:xfrm>
            <a:off x="2402137" y="37238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55961-2C27-493D-8220-B439F669F9CF}"/>
              </a:ext>
            </a:extLst>
          </p:cNvPr>
          <p:cNvSpPr txBox="1"/>
          <p:nvPr/>
        </p:nvSpPr>
        <p:spPr>
          <a:xfrm>
            <a:off x="5680992" y="37238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9B10BF-37B2-4F69-8148-1B479A1FF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765197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23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0E1C-FC17-4854-ADB3-AEF2A32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拉伸（缩放）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274069-CB10-4918-9673-B62BDB4FD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拉伸缩放的功能可以看做一个生成矩阵的函数，记做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用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274069-CB10-4918-9673-B62BDB4FD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21C0A28-C900-430A-93AA-C826837D3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610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F19D1-AA9E-4D67-AA5D-973ADC5B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61761"/>
            <a:ext cx="3672408" cy="3346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47C769-63AA-465B-BCB4-94C46802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如图：顶点</a:t>
                </a:r>
                <a:r>
                  <a:rPr lang="en-US" altLang="zh-CN" dirty="0"/>
                  <a:t>(x, y)</a:t>
                </a:r>
                <a:r>
                  <a:rPr lang="zh-CN" altLang="en-US" dirty="0"/>
                  <a:t>相对于原点旋转了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个弧度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：如何只用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：如何用矩阵表示这种转换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987D459-0D25-4278-9ADD-BD55385DA172}"/>
              </a:ext>
            </a:extLst>
          </p:cNvPr>
          <p:cNvSpPr/>
          <p:nvPr/>
        </p:nvSpPr>
        <p:spPr>
          <a:xfrm>
            <a:off x="6416040" y="2868930"/>
            <a:ext cx="31736" cy="83820"/>
          </a:xfrm>
          <a:custGeom>
            <a:avLst/>
            <a:gdLst>
              <a:gd name="connsiteX0" fmla="*/ 0 w 31736"/>
              <a:gd name="connsiteY0" fmla="*/ 0 h 83820"/>
              <a:gd name="connsiteX1" fmla="*/ 15240 w 31736"/>
              <a:gd name="connsiteY1" fmla="*/ 19050 h 83820"/>
              <a:gd name="connsiteX2" fmla="*/ 30480 w 31736"/>
              <a:gd name="connsiteY2" fmla="*/ 8382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36" h="83820">
                <a:moveTo>
                  <a:pt x="0" y="0"/>
                </a:moveTo>
                <a:cubicBezTo>
                  <a:pt x="5080" y="6350"/>
                  <a:pt x="10457" y="12473"/>
                  <a:pt x="15240" y="19050"/>
                </a:cubicBezTo>
                <a:cubicBezTo>
                  <a:pt x="38229" y="50660"/>
                  <a:pt x="30480" y="37135"/>
                  <a:pt x="3048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3449BE1-ECE8-40B3-B879-2805012080FA}"/>
              </a:ext>
            </a:extLst>
          </p:cNvPr>
          <p:cNvSpPr/>
          <p:nvPr/>
        </p:nvSpPr>
        <p:spPr>
          <a:xfrm>
            <a:off x="6419850" y="2865120"/>
            <a:ext cx="19945" cy="87630"/>
          </a:xfrm>
          <a:custGeom>
            <a:avLst/>
            <a:gdLst>
              <a:gd name="connsiteX0" fmla="*/ 0 w 19945"/>
              <a:gd name="connsiteY0" fmla="*/ 0 h 87630"/>
              <a:gd name="connsiteX1" fmla="*/ 7620 w 19945"/>
              <a:gd name="connsiteY1" fmla="*/ 19050 h 87630"/>
              <a:gd name="connsiteX2" fmla="*/ 11430 w 19945"/>
              <a:gd name="connsiteY2" fmla="*/ 30480 h 87630"/>
              <a:gd name="connsiteX3" fmla="*/ 19050 w 19945"/>
              <a:gd name="connsiteY3" fmla="*/ 41910 h 87630"/>
              <a:gd name="connsiteX4" fmla="*/ 19050 w 19945"/>
              <a:gd name="connsiteY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" h="87630">
                <a:moveTo>
                  <a:pt x="0" y="0"/>
                </a:moveTo>
                <a:cubicBezTo>
                  <a:pt x="2540" y="6350"/>
                  <a:pt x="5219" y="12646"/>
                  <a:pt x="7620" y="19050"/>
                </a:cubicBezTo>
                <a:cubicBezTo>
                  <a:pt x="9030" y="22810"/>
                  <a:pt x="9634" y="26888"/>
                  <a:pt x="11430" y="30480"/>
                </a:cubicBezTo>
                <a:cubicBezTo>
                  <a:pt x="13478" y="34576"/>
                  <a:pt x="18445" y="37371"/>
                  <a:pt x="19050" y="41910"/>
                </a:cubicBezTo>
                <a:cubicBezTo>
                  <a:pt x="21064" y="57016"/>
                  <a:pt x="19050" y="72390"/>
                  <a:pt x="19050" y="876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62FF2A-3F0A-47D9-BFBB-9619C13E00C0}"/>
              </a:ext>
            </a:extLst>
          </p:cNvPr>
          <p:cNvSpPr/>
          <p:nvPr/>
        </p:nvSpPr>
        <p:spPr>
          <a:xfrm>
            <a:off x="6347459" y="2670800"/>
            <a:ext cx="148812" cy="180474"/>
          </a:xfrm>
          <a:custGeom>
            <a:avLst/>
            <a:gdLst>
              <a:gd name="connsiteX0" fmla="*/ 217170 w 217170"/>
              <a:gd name="connsiteY0" fmla="*/ 293380 h 293380"/>
              <a:gd name="connsiteX1" fmla="*/ 205740 w 217170"/>
              <a:gd name="connsiteY1" fmla="*/ 240040 h 293380"/>
              <a:gd name="connsiteX2" fmla="*/ 201930 w 217170"/>
              <a:gd name="connsiteY2" fmla="*/ 228610 h 293380"/>
              <a:gd name="connsiteX3" fmla="*/ 186690 w 217170"/>
              <a:gd name="connsiteY3" fmla="*/ 205750 h 293380"/>
              <a:gd name="connsiteX4" fmla="*/ 182880 w 217170"/>
              <a:gd name="connsiteY4" fmla="*/ 194320 h 293380"/>
              <a:gd name="connsiteX5" fmla="*/ 167640 w 217170"/>
              <a:gd name="connsiteY5" fmla="*/ 171460 h 293380"/>
              <a:gd name="connsiteX6" fmla="*/ 156210 w 217170"/>
              <a:gd name="connsiteY6" fmla="*/ 148600 h 293380"/>
              <a:gd name="connsiteX7" fmla="*/ 137160 w 217170"/>
              <a:gd name="connsiteY7" fmla="*/ 118120 h 293380"/>
              <a:gd name="connsiteX8" fmla="*/ 118110 w 217170"/>
              <a:gd name="connsiteY8" fmla="*/ 87640 h 293380"/>
              <a:gd name="connsiteX9" fmla="*/ 99060 w 217170"/>
              <a:gd name="connsiteY9" fmla="*/ 57160 h 293380"/>
              <a:gd name="connsiteX10" fmla="*/ 83820 w 217170"/>
              <a:gd name="connsiteY10" fmla="*/ 34300 h 293380"/>
              <a:gd name="connsiteX11" fmla="*/ 60960 w 217170"/>
              <a:gd name="connsiteY11" fmla="*/ 22870 h 293380"/>
              <a:gd name="connsiteX12" fmla="*/ 49530 w 217170"/>
              <a:gd name="connsiteY12" fmla="*/ 19060 h 293380"/>
              <a:gd name="connsiteX13" fmla="*/ 38100 w 217170"/>
              <a:gd name="connsiteY13" fmla="*/ 11440 h 293380"/>
              <a:gd name="connsiteX14" fmla="*/ 15240 w 217170"/>
              <a:gd name="connsiteY14" fmla="*/ 3820 h 293380"/>
              <a:gd name="connsiteX15" fmla="*/ 0 w 217170"/>
              <a:gd name="connsiteY15" fmla="*/ 10 h 2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7170" h="293380">
                <a:moveTo>
                  <a:pt x="217170" y="293380"/>
                </a:moveTo>
                <a:cubicBezTo>
                  <a:pt x="212364" y="254930"/>
                  <a:pt x="216598" y="272614"/>
                  <a:pt x="205740" y="240040"/>
                </a:cubicBezTo>
                <a:cubicBezTo>
                  <a:pt x="204470" y="236230"/>
                  <a:pt x="204158" y="231952"/>
                  <a:pt x="201930" y="228610"/>
                </a:cubicBezTo>
                <a:cubicBezTo>
                  <a:pt x="196850" y="220990"/>
                  <a:pt x="189586" y="214438"/>
                  <a:pt x="186690" y="205750"/>
                </a:cubicBezTo>
                <a:cubicBezTo>
                  <a:pt x="185420" y="201940"/>
                  <a:pt x="184830" y="197831"/>
                  <a:pt x="182880" y="194320"/>
                </a:cubicBezTo>
                <a:cubicBezTo>
                  <a:pt x="178432" y="186314"/>
                  <a:pt x="170536" y="180148"/>
                  <a:pt x="167640" y="171460"/>
                </a:cubicBezTo>
                <a:cubicBezTo>
                  <a:pt x="153745" y="129775"/>
                  <a:pt x="175905" y="192915"/>
                  <a:pt x="156210" y="148600"/>
                </a:cubicBezTo>
                <a:cubicBezTo>
                  <a:pt x="142847" y="118532"/>
                  <a:pt x="157722" y="131828"/>
                  <a:pt x="137160" y="118120"/>
                </a:cubicBezTo>
                <a:cubicBezTo>
                  <a:pt x="128092" y="90916"/>
                  <a:pt x="136223" y="99715"/>
                  <a:pt x="118110" y="87640"/>
                </a:cubicBezTo>
                <a:cubicBezTo>
                  <a:pt x="109042" y="60436"/>
                  <a:pt x="117173" y="69235"/>
                  <a:pt x="99060" y="57160"/>
                </a:cubicBezTo>
                <a:cubicBezTo>
                  <a:pt x="93980" y="49540"/>
                  <a:pt x="92508" y="37196"/>
                  <a:pt x="83820" y="34300"/>
                </a:cubicBezTo>
                <a:cubicBezTo>
                  <a:pt x="55090" y="24723"/>
                  <a:pt x="90503" y="37642"/>
                  <a:pt x="60960" y="22870"/>
                </a:cubicBezTo>
                <a:cubicBezTo>
                  <a:pt x="57368" y="21074"/>
                  <a:pt x="53122" y="20856"/>
                  <a:pt x="49530" y="19060"/>
                </a:cubicBezTo>
                <a:cubicBezTo>
                  <a:pt x="45434" y="17012"/>
                  <a:pt x="42284" y="13300"/>
                  <a:pt x="38100" y="11440"/>
                </a:cubicBezTo>
                <a:cubicBezTo>
                  <a:pt x="30760" y="8178"/>
                  <a:pt x="22860" y="6360"/>
                  <a:pt x="15240" y="3820"/>
                </a:cubicBezTo>
                <a:cubicBezTo>
                  <a:pt x="2605" y="-392"/>
                  <a:pt x="7826" y="10"/>
                  <a:pt x="0" y="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/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/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374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F19D1-AA9E-4D67-AA5D-973ADC5B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61761"/>
            <a:ext cx="3672408" cy="3346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47C769-63AA-465B-BCB4-94C46802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630817" cy="12725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b="1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630817" cy="1272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987D459-0D25-4278-9ADD-BD55385DA172}"/>
              </a:ext>
            </a:extLst>
          </p:cNvPr>
          <p:cNvSpPr/>
          <p:nvPr/>
        </p:nvSpPr>
        <p:spPr>
          <a:xfrm>
            <a:off x="6416040" y="2868930"/>
            <a:ext cx="31736" cy="83820"/>
          </a:xfrm>
          <a:custGeom>
            <a:avLst/>
            <a:gdLst>
              <a:gd name="connsiteX0" fmla="*/ 0 w 31736"/>
              <a:gd name="connsiteY0" fmla="*/ 0 h 83820"/>
              <a:gd name="connsiteX1" fmla="*/ 15240 w 31736"/>
              <a:gd name="connsiteY1" fmla="*/ 19050 h 83820"/>
              <a:gd name="connsiteX2" fmla="*/ 30480 w 31736"/>
              <a:gd name="connsiteY2" fmla="*/ 8382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36" h="83820">
                <a:moveTo>
                  <a:pt x="0" y="0"/>
                </a:moveTo>
                <a:cubicBezTo>
                  <a:pt x="5080" y="6350"/>
                  <a:pt x="10457" y="12473"/>
                  <a:pt x="15240" y="19050"/>
                </a:cubicBezTo>
                <a:cubicBezTo>
                  <a:pt x="38229" y="50660"/>
                  <a:pt x="30480" y="37135"/>
                  <a:pt x="3048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3449BE1-ECE8-40B3-B879-2805012080FA}"/>
              </a:ext>
            </a:extLst>
          </p:cNvPr>
          <p:cNvSpPr/>
          <p:nvPr/>
        </p:nvSpPr>
        <p:spPr>
          <a:xfrm>
            <a:off x="6419850" y="2865120"/>
            <a:ext cx="19945" cy="87630"/>
          </a:xfrm>
          <a:custGeom>
            <a:avLst/>
            <a:gdLst>
              <a:gd name="connsiteX0" fmla="*/ 0 w 19945"/>
              <a:gd name="connsiteY0" fmla="*/ 0 h 87630"/>
              <a:gd name="connsiteX1" fmla="*/ 7620 w 19945"/>
              <a:gd name="connsiteY1" fmla="*/ 19050 h 87630"/>
              <a:gd name="connsiteX2" fmla="*/ 11430 w 19945"/>
              <a:gd name="connsiteY2" fmla="*/ 30480 h 87630"/>
              <a:gd name="connsiteX3" fmla="*/ 19050 w 19945"/>
              <a:gd name="connsiteY3" fmla="*/ 41910 h 87630"/>
              <a:gd name="connsiteX4" fmla="*/ 19050 w 19945"/>
              <a:gd name="connsiteY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" h="87630">
                <a:moveTo>
                  <a:pt x="0" y="0"/>
                </a:moveTo>
                <a:cubicBezTo>
                  <a:pt x="2540" y="6350"/>
                  <a:pt x="5219" y="12646"/>
                  <a:pt x="7620" y="19050"/>
                </a:cubicBezTo>
                <a:cubicBezTo>
                  <a:pt x="9030" y="22810"/>
                  <a:pt x="9634" y="26888"/>
                  <a:pt x="11430" y="30480"/>
                </a:cubicBezTo>
                <a:cubicBezTo>
                  <a:pt x="13478" y="34576"/>
                  <a:pt x="18445" y="37371"/>
                  <a:pt x="19050" y="41910"/>
                </a:cubicBezTo>
                <a:cubicBezTo>
                  <a:pt x="21064" y="57016"/>
                  <a:pt x="19050" y="72390"/>
                  <a:pt x="19050" y="876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62FF2A-3F0A-47D9-BFBB-9619C13E00C0}"/>
              </a:ext>
            </a:extLst>
          </p:cNvPr>
          <p:cNvSpPr/>
          <p:nvPr/>
        </p:nvSpPr>
        <p:spPr>
          <a:xfrm>
            <a:off x="6347459" y="2670800"/>
            <a:ext cx="148812" cy="180474"/>
          </a:xfrm>
          <a:custGeom>
            <a:avLst/>
            <a:gdLst>
              <a:gd name="connsiteX0" fmla="*/ 217170 w 217170"/>
              <a:gd name="connsiteY0" fmla="*/ 293380 h 293380"/>
              <a:gd name="connsiteX1" fmla="*/ 205740 w 217170"/>
              <a:gd name="connsiteY1" fmla="*/ 240040 h 293380"/>
              <a:gd name="connsiteX2" fmla="*/ 201930 w 217170"/>
              <a:gd name="connsiteY2" fmla="*/ 228610 h 293380"/>
              <a:gd name="connsiteX3" fmla="*/ 186690 w 217170"/>
              <a:gd name="connsiteY3" fmla="*/ 205750 h 293380"/>
              <a:gd name="connsiteX4" fmla="*/ 182880 w 217170"/>
              <a:gd name="connsiteY4" fmla="*/ 194320 h 293380"/>
              <a:gd name="connsiteX5" fmla="*/ 167640 w 217170"/>
              <a:gd name="connsiteY5" fmla="*/ 171460 h 293380"/>
              <a:gd name="connsiteX6" fmla="*/ 156210 w 217170"/>
              <a:gd name="connsiteY6" fmla="*/ 148600 h 293380"/>
              <a:gd name="connsiteX7" fmla="*/ 137160 w 217170"/>
              <a:gd name="connsiteY7" fmla="*/ 118120 h 293380"/>
              <a:gd name="connsiteX8" fmla="*/ 118110 w 217170"/>
              <a:gd name="connsiteY8" fmla="*/ 87640 h 293380"/>
              <a:gd name="connsiteX9" fmla="*/ 99060 w 217170"/>
              <a:gd name="connsiteY9" fmla="*/ 57160 h 293380"/>
              <a:gd name="connsiteX10" fmla="*/ 83820 w 217170"/>
              <a:gd name="connsiteY10" fmla="*/ 34300 h 293380"/>
              <a:gd name="connsiteX11" fmla="*/ 60960 w 217170"/>
              <a:gd name="connsiteY11" fmla="*/ 22870 h 293380"/>
              <a:gd name="connsiteX12" fmla="*/ 49530 w 217170"/>
              <a:gd name="connsiteY12" fmla="*/ 19060 h 293380"/>
              <a:gd name="connsiteX13" fmla="*/ 38100 w 217170"/>
              <a:gd name="connsiteY13" fmla="*/ 11440 h 293380"/>
              <a:gd name="connsiteX14" fmla="*/ 15240 w 217170"/>
              <a:gd name="connsiteY14" fmla="*/ 3820 h 293380"/>
              <a:gd name="connsiteX15" fmla="*/ 0 w 217170"/>
              <a:gd name="connsiteY15" fmla="*/ 10 h 2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7170" h="293380">
                <a:moveTo>
                  <a:pt x="217170" y="293380"/>
                </a:moveTo>
                <a:cubicBezTo>
                  <a:pt x="212364" y="254930"/>
                  <a:pt x="216598" y="272614"/>
                  <a:pt x="205740" y="240040"/>
                </a:cubicBezTo>
                <a:cubicBezTo>
                  <a:pt x="204470" y="236230"/>
                  <a:pt x="204158" y="231952"/>
                  <a:pt x="201930" y="228610"/>
                </a:cubicBezTo>
                <a:cubicBezTo>
                  <a:pt x="196850" y="220990"/>
                  <a:pt x="189586" y="214438"/>
                  <a:pt x="186690" y="205750"/>
                </a:cubicBezTo>
                <a:cubicBezTo>
                  <a:pt x="185420" y="201940"/>
                  <a:pt x="184830" y="197831"/>
                  <a:pt x="182880" y="194320"/>
                </a:cubicBezTo>
                <a:cubicBezTo>
                  <a:pt x="178432" y="186314"/>
                  <a:pt x="170536" y="180148"/>
                  <a:pt x="167640" y="171460"/>
                </a:cubicBezTo>
                <a:cubicBezTo>
                  <a:pt x="153745" y="129775"/>
                  <a:pt x="175905" y="192915"/>
                  <a:pt x="156210" y="148600"/>
                </a:cubicBezTo>
                <a:cubicBezTo>
                  <a:pt x="142847" y="118532"/>
                  <a:pt x="157722" y="131828"/>
                  <a:pt x="137160" y="118120"/>
                </a:cubicBezTo>
                <a:cubicBezTo>
                  <a:pt x="128092" y="90916"/>
                  <a:pt x="136223" y="99715"/>
                  <a:pt x="118110" y="87640"/>
                </a:cubicBezTo>
                <a:cubicBezTo>
                  <a:pt x="109042" y="60436"/>
                  <a:pt x="117173" y="69235"/>
                  <a:pt x="99060" y="57160"/>
                </a:cubicBezTo>
                <a:cubicBezTo>
                  <a:pt x="93980" y="49540"/>
                  <a:pt x="92508" y="37196"/>
                  <a:pt x="83820" y="34300"/>
                </a:cubicBezTo>
                <a:cubicBezTo>
                  <a:pt x="55090" y="24723"/>
                  <a:pt x="90503" y="37642"/>
                  <a:pt x="60960" y="22870"/>
                </a:cubicBezTo>
                <a:cubicBezTo>
                  <a:pt x="57368" y="21074"/>
                  <a:pt x="53122" y="20856"/>
                  <a:pt x="49530" y="19060"/>
                </a:cubicBezTo>
                <a:cubicBezTo>
                  <a:pt x="45434" y="17012"/>
                  <a:pt x="42284" y="13300"/>
                  <a:pt x="38100" y="11440"/>
                </a:cubicBezTo>
                <a:cubicBezTo>
                  <a:pt x="30760" y="8178"/>
                  <a:pt x="22860" y="6360"/>
                  <a:pt x="15240" y="3820"/>
                </a:cubicBezTo>
                <a:cubicBezTo>
                  <a:pt x="2605" y="-392"/>
                  <a:pt x="7826" y="10"/>
                  <a:pt x="0" y="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/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/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5472A44-FFE4-4C41-8092-F6542ED6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579" y="3219822"/>
                <a:ext cx="2340056" cy="127251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ts val="0"/>
                  </a:spcAft>
                  <a:buFont typeface="Wingdings" pitchFamily="2" charset="2"/>
                  <a:buChar char="u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endParaRPr lang="zh-CN" altLang="en-US" sz="1600" kern="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5472A44-FFE4-4C41-8092-F6542ED6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79" y="3219822"/>
                <a:ext cx="2340056" cy="1272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8BEA5B5A-2A3A-4DC4-8C29-0205FACB4CB8}"/>
              </a:ext>
            </a:extLst>
          </p:cNvPr>
          <p:cNvSpPr/>
          <p:nvPr/>
        </p:nvSpPr>
        <p:spPr>
          <a:xfrm>
            <a:off x="2536142" y="2599552"/>
            <a:ext cx="360040" cy="531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17951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CCD1-7C33-4179-9BA0-6E5D8425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思考：矩阵如何表示？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0916-1141-4523-9D2A-58EC62EC9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0916-1141-4523-9D2A-58EC62EC9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594362-A74B-4E1B-B65D-41EFEC3E0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4168" y="2211710"/>
                <a:ext cx="2340056" cy="127251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ts val="0"/>
                  </a:spcAft>
                  <a:buFont typeface="Wingdings" pitchFamily="2" charset="2"/>
                  <a:buChar char="u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endParaRPr lang="zh-CN" altLang="en-US" sz="160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594362-A74B-4E1B-B65D-41EFEC3E0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211710"/>
                <a:ext cx="2340056" cy="1272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4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B5DD-AB7D-4614-A120-43645F78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总结：相对原点旋转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43BBF7-005E-4074-8418-A8C208709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相对原点旋转的功能可以看做一个生成矩阵的函数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r>
                  <a:rPr lang="zh-CN" altLang="en-US" b="1" dirty="0"/>
                  <a:t>，用</a:t>
                </a:r>
                <a:r>
                  <a:rPr lang="en-US" altLang="zh-CN" b="1" dirty="0"/>
                  <a:t>R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43BBF7-005E-4074-8418-A8C208709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B0DEBE9-206D-42E0-A2C4-F207A6A5E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75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64D8E-EFE4-43B7-A230-814033B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思考：如何相对任意点旋转？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6A6A9-B1FB-46B3-87B9-7720A58C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正方形如何相对自己的中心点旋转？</a:t>
            </a:r>
            <a:endParaRPr lang="en-US" altLang="zh-CN" dirty="0"/>
          </a:p>
          <a:p>
            <a:r>
              <a:rPr lang="zh-CN" altLang="en-US" dirty="0"/>
              <a:t>三角形如何相对一个顶点旋转？</a:t>
            </a:r>
          </a:p>
        </p:txBody>
      </p:sp>
    </p:spTree>
    <p:extLst>
      <p:ext uri="{BB962C8B-B14F-4D97-AF65-F5344CB8AC3E}">
        <p14:creationId xmlns:p14="http://schemas.microsoft.com/office/powerpoint/2010/main" val="3928931707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F884E4-2820-403B-80C5-2E1254E2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44" y="1294905"/>
            <a:ext cx="3743051" cy="3435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218A9-B560-4A88-A226-1215E4D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2886C-F21C-47EC-9B84-C0C943646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圆心移动到了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然后进行旋转</a:t>
                </a:r>
                <a:endParaRPr lang="en-US" altLang="zh-CN" dirty="0"/>
              </a:p>
              <a:p>
                <a:r>
                  <a:rPr lang="zh-CN" altLang="en-US" dirty="0"/>
                  <a:t>因为先发生了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的位移因此整体的</a:t>
                </a:r>
                <a:br>
                  <a:rPr lang="en-US" altLang="zh-CN" dirty="0"/>
                </a:br>
                <a:r>
                  <a:rPr lang="zh-CN" altLang="en-US" dirty="0"/>
                  <a:t>计算变复杂了</a:t>
                </a:r>
                <a:endParaRPr lang="en-US" altLang="zh-CN" dirty="0"/>
              </a:p>
              <a:p>
                <a:r>
                  <a:rPr lang="zh-CN" altLang="en-US" dirty="0"/>
                  <a:t>考虑用这样的一个流程：先移动到原点</a:t>
                </a:r>
                <a:br>
                  <a:rPr lang="en-US" altLang="zh-CN" dirty="0"/>
                </a:br>
                <a:r>
                  <a:rPr lang="zh-CN" altLang="en-US" dirty="0"/>
                  <a:t>然后旋转，然后再移动回去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2886C-F21C-47EC-9B84-C0C943646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3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8B10-3935-4264-9E44-F169A8F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&amp; Canvas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60A2-10DB-4A6A-924E-3616105E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HTML(Hypertext Markup Language)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是一种用于画网页的标记语言。</a:t>
            </a:r>
            <a:r>
              <a:rPr lang="en-US" altLang="zh-CN" dirty="0"/>
              <a:t>Canvas</a:t>
            </a:r>
            <a:r>
              <a:rPr lang="zh-CN" altLang="en-US" dirty="0"/>
              <a:t>是其中的一种元素，翻译过来是画布。</a:t>
            </a:r>
            <a:endParaRPr lang="en-US" altLang="zh-CN" dirty="0"/>
          </a:p>
          <a:p>
            <a:r>
              <a:rPr lang="en-US" altLang="zh-CN" dirty="0"/>
              <a:t>WebGL</a:t>
            </a:r>
            <a:r>
              <a:rPr lang="zh-CN" altLang="en-US" dirty="0"/>
              <a:t>是在</a:t>
            </a:r>
            <a:r>
              <a:rPr lang="en-US" altLang="zh-CN" dirty="0"/>
              <a:t>HTML</a:t>
            </a:r>
            <a:r>
              <a:rPr lang="zh-CN" altLang="en-US" dirty="0"/>
              <a:t>的语言的</a:t>
            </a:r>
            <a:r>
              <a:rPr lang="en-US" altLang="zh-CN" dirty="0"/>
              <a:t>canvas</a:t>
            </a:r>
            <a:r>
              <a:rPr lang="zh-CN" altLang="en-US" dirty="0"/>
              <a:t>元素中工作。</a:t>
            </a:r>
          </a:p>
        </p:txBody>
      </p:sp>
    </p:spTree>
    <p:extLst>
      <p:ext uri="{BB962C8B-B14F-4D97-AF65-F5344CB8AC3E}">
        <p14:creationId xmlns:p14="http://schemas.microsoft.com/office/powerpoint/2010/main" val="1685064151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49A-679A-4242-877B-DDF9536F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矩阵的乘法意义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B12240-A7E2-4969-BC83-C8A2066E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思考这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个矩阵：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将圆心平移回原点的矩阵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旋转的矩阵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将圆心从原点移动到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r>
                  <a:rPr lang="zh-CN" altLang="en-US" dirty="0"/>
                  <a:t>组合起来就是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B12240-A7E2-4969-BC83-C8A2066E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04C87F-2E66-498D-BEB5-02BFDD943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三维观察（投影）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144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38F8-1E7E-40B6-8CEB-DB7B893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06C9-D7AA-49FA-8E3A-346197E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投影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透视投影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观察坐标系</a:t>
            </a:r>
            <a:endParaRPr lang="en-US" altLang="zh-CN" dirty="0"/>
          </a:p>
          <a:p>
            <a:r>
              <a:rPr lang="zh-CN" altLang="en-US" dirty="0"/>
              <a:t>透视投影公式推导</a:t>
            </a:r>
            <a:endParaRPr lang="en-US" altLang="zh-CN" dirty="0"/>
          </a:p>
          <a:p>
            <a:r>
              <a:rPr lang="zh-CN" altLang="en-US" dirty="0"/>
              <a:t>学习例子</a:t>
            </a:r>
            <a:r>
              <a:rPr lang="en-US" altLang="zh-CN" dirty="0"/>
              <a:t>(Coding)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949688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07A0-FB9B-4187-B697-19EF12E0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2972A-9CB9-453D-8BF2-C62E1B30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3D</a:t>
            </a:r>
            <a:r>
              <a:rPr lang="zh-CN" altLang="en-US" dirty="0"/>
              <a:t>图像中的每个点映射到一个</a:t>
            </a:r>
            <a:r>
              <a:rPr lang="en-US" altLang="zh-CN" dirty="0"/>
              <a:t>2D</a:t>
            </a:r>
            <a:r>
              <a:rPr lang="zh-CN" altLang="en-US" dirty="0"/>
              <a:t>平面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AABAAE-8179-45EE-991C-18EA9EF4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38178"/>
            <a:ext cx="3528392" cy="29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E10E11-9A21-426D-93C8-86D290D4E8DF}"/>
              </a:ext>
            </a:extLst>
          </p:cNvPr>
          <p:cNvSpPr txBox="1"/>
          <p:nvPr/>
        </p:nvSpPr>
        <p:spPr>
          <a:xfrm>
            <a:off x="4932040" y="2897187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一个多视图投影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MultiView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的示例，当投影方向和投影平面垂直的时候，我们称作正交投影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Orthographic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236927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74C66-E766-4E30-B526-7716121D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透视投影</a:t>
            </a:r>
            <a:r>
              <a:rPr lang="en-US" altLang="zh-CN" dirty="0"/>
              <a:t>(Perspective Projection)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FD2CB-7187-4627-B6ED-FACB53FCA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9" y="1200150"/>
            <a:ext cx="439718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33705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4653-30E2-4BBC-A0FF-A98F5859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透视（</a:t>
            </a:r>
            <a:r>
              <a:rPr lang="en-US" altLang="zh-CN" dirty="0"/>
              <a:t>perspective)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C6CD-D6C6-40AB-ACFF-D72F87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一种绘制物体的空间位置关系的绘画技术。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8B61D-A638-478D-9C5D-1ABF8283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55036"/>
            <a:ext cx="2382708" cy="3867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03332-5EA0-4F15-8AC2-0049CEF0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11710"/>
            <a:ext cx="4483910" cy="29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8332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13EC-37C0-4679-B07D-5F0DE417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三维变换流水线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BC8C9C-50FD-47D2-9E6C-13F69DE5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75606"/>
            <a:ext cx="8245555" cy="10821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90DE24-EF8D-402E-99E2-D1107C9D0D7E}"/>
              </a:ext>
            </a:extLst>
          </p:cNvPr>
          <p:cNvSpPr txBox="1"/>
          <p:nvPr/>
        </p:nvSpPr>
        <p:spPr>
          <a:xfrm>
            <a:off x="971600" y="2200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程序建模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36C899-D0A8-4E9D-BD6E-A275604318CB}"/>
              </a:ext>
            </a:extLst>
          </p:cNvPr>
          <p:cNvSpPr txBox="1"/>
          <p:nvPr/>
        </p:nvSpPr>
        <p:spPr>
          <a:xfrm>
            <a:off x="4067944" y="2200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B90AD-5DF4-4B3A-B65F-89D35D89EF51}"/>
              </a:ext>
            </a:extLst>
          </p:cNvPr>
          <p:cNvSpPr txBox="1"/>
          <p:nvPr/>
        </p:nvSpPr>
        <p:spPr>
          <a:xfrm>
            <a:off x="2699792" y="2200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937B93-93DB-4A3A-BCBC-284791AB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16284">
            <a:off x="783744" y="2673136"/>
            <a:ext cx="1483708" cy="20516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9D4870-A4AF-4571-B03B-4D51C57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205">
            <a:off x="2281103" y="2731809"/>
            <a:ext cx="1483708" cy="20516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B2ED89-01DD-4E7B-A1C7-F294F357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6" y="2931790"/>
            <a:ext cx="1244886" cy="138863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7FADD596-4242-4F0D-86C8-57502FE3FB20}"/>
              </a:ext>
            </a:extLst>
          </p:cNvPr>
          <p:cNvSpPr/>
          <p:nvPr/>
        </p:nvSpPr>
        <p:spPr>
          <a:xfrm>
            <a:off x="2093265" y="3578086"/>
            <a:ext cx="260156" cy="2417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753E11E-7325-4879-84D5-F0352E3B8294}"/>
              </a:ext>
            </a:extLst>
          </p:cNvPr>
          <p:cNvSpPr/>
          <p:nvPr/>
        </p:nvSpPr>
        <p:spPr>
          <a:xfrm>
            <a:off x="3571094" y="3578086"/>
            <a:ext cx="260156" cy="2417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2143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1E07-7102-4AA4-A522-2F2DCB20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世界坐标系和观察坐标系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509CB-9BAE-4325-82E1-05C51E9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47614"/>
            <a:ext cx="4124161" cy="3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9712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EFD318-C780-4B51-A637-A7306406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078438"/>
            <a:ext cx="3648283" cy="2652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DC1F08-041E-4395-95F9-14EBB21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B9E3-BC3A-4E31-AC2F-E8748001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眼睛在原点</a:t>
            </a:r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是视线方向</a:t>
            </a:r>
            <a:endParaRPr lang="en-US" altLang="zh-CN" dirty="0"/>
          </a:p>
          <a:p>
            <a:r>
              <a:rPr lang="en-US" altLang="zh-CN" dirty="0" err="1"/>
              <a:t>xy</a:t>
            </a:r>
            <a:r>
              <a:rPr lang="zh-CN" altLang="en-US" dirty="0"/>
              <a:t>平面和</a:t>
            </a:r>
            <a:r>
              <a:rPr lang="en-US" altLang="zh-CN" dirty="0"/>
              <a:t>z</a:t>
            </a:r>
            <a:r>
              <a:rPr lang="zh-CN" altLang="en-US" dirty="0"/>
              <a:t>垂直</a:t>
            </a:r>
            <a:endParaRPr lang="en-US" altLang="zh-CN" dirty="0"/>
          </a:p>
          <a:p>
            <a:r>
              <a:rPr lang="zh-CN" altLang="en-US" dirty="0"/>
              <a:t>思考：观察坐标系转到世界坐标系还是反过来？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3042695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94D-5CAD-41A0-8260-546B146D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思考？透视投影的参数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D9B219-5A98-4524-B225-57C817EDA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590"/>
            <a:ext cx="439718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D9D750-91B2-47B7-880C-6D475A1E4C46}"/>
              </a:ext>
            </a:extLst>
          </p:cNvPr>
          <p:cNvSpPr txBox="1"/>
          <p:nvPr/>
        </p:nvSpPr>
        <p:spPr>
          <a:xfrm>
            <a:off x="5580112" y="1923678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视野的大小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离太近会不会看不到？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离太远要不要处理？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063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4C76-31D1-4863-97A4-17D1399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+ </a:t>
            </a:r>
            <a:r>
              <a:rPr lang="en-US" altLang="zh-CN" dirty="0" err="1"/>
              <a:t>webgl</a:t>
            </a:r>
            <a:r>
              <a:rPr lang="zh-CN" altLang="en-US" dirty="0"/>
              <a:t>的典型应用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476FD-796A-4818-8AB5-B6881218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微信小游戏（跳一跳）</a:t>
            </a:r>
            <a:endParaRPr lang="en-US" altLang="zh-CN" dirty="0"/>
          </a:p>
          <a:p>
            <a:r>
              <a:rPr lang="zh-CN" altLang="en-US" dirty="0"/>
              <a:t>浏览器游戏（建造养成类）、医疗辅助、</a:t>
            </a:r>
            <a:r>
              <a:rPr lang="en-US" altLang="zh-CN" dirty="0"/>
              <a:t>VR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桌面应用</a:t>
            </a:r>
            <a:r>
              <a:rPr lang="en-US" altLang="zh-CN" dirty="0"/>
              <a:t>(Electron)</a:t>
            </a:r>
          </a:p>
          <a:p>
            <a:r>
              <a:rPr lang="en-US" altLang="zh-CN" dirty="0"/>
              <a:t>APP</a:t>
            </a:r>
            <a:r>
              <a:rPr lang="zh-CN" altLang="en-US" dirty="0"/>
              <a:t>应用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858516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3B5B-EAD7-4B52-A8DF-BB1A0B8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透视投影的观察体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25550-55AA-42B6-A46A-27B5EA92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2F4F2-DA8D-48A8-B2C8-2EC4F0A0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75606"/>
            <a:ext cx="5347786" cy="35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3189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BDC6F2-64B7-4F57-94DD-2559948D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9783"/>
            <a:ext cx="4968552" cy="47439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B82819-FAF5-4328-B1D6-835A6E1D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84" y="167975"/>
            <a:ext cx="1706252" cy="2721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959969-EAA0-44C8-AD23-EAF6EBF9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24" y="3092791"/>
            <a:ext cx="1727172" cy="1850926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B5D0A4E2-996D-4AE0-8B38-EF8B25E7A772}"/>
              </a:ext>
            </a:extLst>
          </p:cNvPr>
          <p:cNvSpPr/>
          <p:nvPr/>
        </p:nvSpPr>
        <p:spPr>
          <a:xfrm>
            <a:off x="7081310" y="2889655"/>
            <a:ext cx="226994" cy="1910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80E15C6-AA84-4D5A-AE24-20E740019EAE}"/>
              </a:ext>
            </a:extLst>
          </p:cNvPr>
          <p:cNvCxnSpPr/>
          <p:nvPr/>
        </p:nvCxnSpPr>
        <p:spPr>
          <a:xfrm>
            <a:off x="3707904" y="1131590"/>
            <a:ext cx="4104456" cy="20882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7486935-1939-4CA2-992D-9E5D872DCA5A}"/>
              </a:ext>
            </a:extLst>
          </p:cNvPr>
          <p:cNvCxnSpPr>
            <a:cxnSpLocks/>
          </p:cNvCxnSpPr>
          <p:nvPr/>
        </p:nvCxnSpPr>
        <p:spPr>
          <a:xfrm>
            <a:off x="3634348" y="4587974"/>
            <a:ext cx="4106004" cy="720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DE9DFA7-7CC3-4857-A1CF-6E87D8D269DD}"/>
              </a:ext>
            </a:extLst>
          </p:cNvPr>
          <p:cNvCxnSpPr>
            <a:cxnSpLocks/>
          </p:cNvCxnSpPr>
          <p:nvPr/>
        </p:nvCxnSpPr>
        <p:spPr>
          <a:xfrm>
            <a:off x="1979712" y="2283718"/>
            <a:ext cx="4416018" cy="9938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FD2408-9FBE-4E92-95BB-78C2B8060B25}"/>
              </a:ext>
            </a:extLst>
          </p:cNvPr>
          <p:cNvCxnSpPr>
            <a:cxnSpLocks/>
          </p:cNvCxnSpPr>
          <p:nvPr/>
        </p:nvCxnSpPr>
        <p:spPr>
          <a:xfrm>
            <a:off x="1979712" y="3422959"/>
            <a:ext cx="4392488" cy="12010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533F76-4D7A-48B5-9CA6-1033DD86C8FB}"/>
              </a:ext>
            </a:extLst>
          </p:cNvPr>
          <p:cNvCxnSpPr>
            <a:cxnSpLocks/>
          </p:cNvCxnSpPr>
          <p:nvPr/>
        </p:nvCxnSpPr>
        <p:spPr>
          <a:xfrm flipV="1">
            <a:off x="1349568" y="3080750"/>
            <a:ext cx="14401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D576E-C736-46BB-B7A8-52D9B32742CC}"/>
              </a:ext>
            </a:extLst>
          </p:cNvPr>
          <p:cNvSpPr txBox="1"/>
          <p:nvPr/>
        </p:nvSpPr>
        <p:spPr>
          <a:xfrm>
            <a:off x="1061536" y="3466882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 of 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615AE-7395-446D-9139-FA3B31EC8C2F}"/>
              </a:ext>
            </a:extLst>
          </p:cNvPr>
          <p:cNvSpPr txBox="1"/>
          <p:nvPr/>
        </p:nvSpPr>
        <p:spPr>
          <a:xfrm>
            <a:off x="4946791" y="26838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74419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30F4-7D42-499F-A8D0-5BAB02F0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DFAB8-4CC9-4109-A143-B11B890C4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2818656" cy="33940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已知在观察坐标系</a:t>
                </a:r>
                <a:r>
                  <a:rPr lang="en-US" altLang="zh-CN" dirty="0" err="1"/>
                  <a:t>yz</a:t>
                </a:r>
                <a:r>
                  <a:rPr lang="zh-CN" altLang="en-US" dirty="0"/>
                  <a:t>平面上的点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求对应在剪裁空间</a:t>
                </a:r>
                <a:r>
                  <a:rPr lang="en-US" altLang="zh-CN" dirty="0" err="1"/>
                  <a:t>yz</a:t>
                </a:r>
                <a:r>
                  <a:rPr lang="zh-CN" altLang="en-US" dirty="0"/>
                  <a:t>平面上点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y’</a:t>
                </a:r>
                <a:r>
                  <a:rPr lang="zh-CN" altLang="en-US" dirty="0"/>
                  <a:t>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DFAB8-4CC9-4109-A143-B11B890C4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2818656" cy="3394075"/>
              </a:xfrm>
              <a:blipFill>
                <a:blip r:embed="rId2"/>
                <a:stretch>
                  <a:fillRect l="-2165" r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0FD2D43-5C5A-4C66-B658-19542EC1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47697"/>
            <a:ext cx="4465509" cy="28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7703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249C9B2-6871-4E7B-8134-4EEB2DEE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33699"/>
            <a:ext cx="6100768" cy="38412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D06E47-90FB-4C30-888A-B57F362E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F9F66-A1C5-4D3C-B228-C8D4BEEC1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360" y="1357274"/>
                <a:ext cx="3681592" cy="3394075"/>
              </a:xfrm>
            </p:spPr>
            <p:txBody>
              <a:bodyPr/>
              <a:lstStyle/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𝒕𝒂𝒏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𝒇𝒐𝒗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𝒇𝒐𝒗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∙−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𝒇𝒐𝒗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F9F66-A1C5-4D3C-B228-C8D4BEEC1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60" y="1357274"/>
                <a:ext cx="3681592" cy="3394075"/>
              </a:xfrm>
              <a:blipFill>
                <a:blip r:embed="rId3"/>
                <a:stretch>
                  <a:fillRect l="-1656"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C4F953-FBCE-4513-AA4F-C2A878308782}"/>
              </a:ext>
            </a:extLst>
          </p:cNvPr>
          <p:cNvCxnSpPr>
            <a:cxnSpLocks/>
          </p:cNvCxnSpPr>
          <p:nvPr/>
        </p:nvCxnSpPr>
        <p:spPr>
          <a:xfrm flipV="1">
            <a:off x="3779912" y="3435846"/>
            <a:ext cx="72007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9D94A02-7AFC-4343-A981-6338C32F071C}"/>
              </a:ext>
            </a:extLst>
          </p:cNvPr>
          <p:cNvSpPr txBox="1"/>
          <p:nvPr/>
        </p:nvSpPr>
        <p:spPr>
          <a:xfrm>
            <a:off x="3491880" y="3939902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77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EE0AE8-D717-449C-83AE-406CCF9A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28" y="1563638"/>
            <a:ext cx="3425580" cy="34999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0C8765-EE23-4D64-A07E-DB1276C8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C3473-CB17-434A-BAC8-17F166DD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618856" cy="33940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x</a:t>
                </a:r>
                <a:r>
                  <a:rPr lang="zh-CN" altLang="en-US" dirty="0"/>
                  <a:t>方向依然是同样的透视方法，点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到剪裁空间点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最后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𝒇𝒐𝒗𝒙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𝒇𝒐𝒗𝒙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𝒇𝒐𝒗𝒚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𝒂𝒔𝒑𝒆𝒄𝒕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𝒘𝒊𝒅𝒕𝒉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𝒉𝒆𝒊𝒈𝒉𝒕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𝒂𝒔𝒑𝒆𝒄𝒕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C3473-CB17-434A-BAC8-17F166DD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618856" cy="3394075"/>
              </a:xfrm>
              <a:blipFill>
                <a:blip r:embed="rId3"/>
                <a:stretch>
                  <a:fillRect l="-1187" t="-1077" b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DF6165-C2B2-4068-8460-2C7D5685CBBF}"/>
              </a:ext>
            </a:extLst>
          </p:cNvPr>
          <p:cNvCxnSpPr>
            <a:cxnSpLocks/>
          </p:cNvCxnSpPr>
          <p:nvPr/>
        </p:nvCxnSpPr>
        <p:spPr>
          <a:xfrm flipV="1">
            <a:off x="5652120" y="3579862"/>
            <a:ext cx="14401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DFEFB1-D6AE-4C44-88C2-8B19CE00900B}"/>
              </a:ext>
            </a:extLst>
          </p:cNvPr>
          <p:cNvSpPr txBox="1"/>
          <p:nvPr/>
        </p:nvSpPr>
        <p:spPr>
          <a:xfrm>
            <a:off x="5364088" y="3965994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fovx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881E-9B30-44E4-80E3-50ED022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AE63FE-73DE-4B9B-BC85-0198437E4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826768" cy="33940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AE63FE-73DE-4B9B-BC85-0198437E4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826768" cy="3394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220AF6-A1DB-4517-A316-BA193377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99120"/>
            <a:ext cx="4961865" cy="30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169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B22A-B19D-4916-AD7E-CB5ACEEC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F8D7-EB9F-453D-925C-798A2C6F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眼睛看到的效果是近大远小</a:t>
            </a:r>
            <a:r>
              <a:rPr lang="en-US" altLang="zh-CN" dirty="0"/>
              <a:t>——</a:t>
            </a: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但是眼睛看到的不是成比例的减小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人的视觉：越近越重要，越远越忽略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思考？ 用另一种数学模型表达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z’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的关系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25005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EFFAE0-ED0C-44E8-9FBB-2F29F49E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87574"/>
            <a:ext cx="5400600" cy="42807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AD410C-C0BF-415B-A6CC-8838D446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4498013-2E8B-46C5-9ED1-6F69DF1BD01A}"/>
              </a:ext>
            </a:extLst>
          </p:cNvPr>
          <p:cNvSpPr/>
          <p:nvPr/>
        </p:nvSpPr>
        <p:spPr>
          <a:xfrm>
            <a:off x="2468880" y="1926336"/>
            <a:ext cx="3688080" cy="2548128"/>
          </a:xfrm>
          <a:custGeom>
            <a:avLst/>
            <a:gdLst>
              <a:gd name="connsiteX0" fmla="*/ 0 w 3688080"/>
              <a:gd name="connsiteY0" fmla="*/ 2548128 h 2548128"/>
              <a:gd name="connsiteX1" fmla="*/ 3688080 w 3688080"/>
              <a:gd name="connsiteY1" fmla="*/ 0 h 254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8080" h="2548128">
                <a:moveTo>
                  <a:pt x="0" y="2548128"/>
                </a:moveTo>
                <a:cubicBezTo>
                  <a:pt x="1705356" y="1408176"/>
                  <a:pt x="3688080" y="0"/>
                  <a:pt x="36880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ABCC255-1B13-491B-8A81-487BFEAD138F}"/>
              </a:ext>
            </a:extLst>
          </p:cNvPr>
          <p:cNvSpPr/>
          <p:nvPr/>
        </p:nvSpPr>
        <p:spPr>
          <a:xfrm>
            <a:off x="2450592" y="2956560"/>
            <a:ext cx="542544" cy="1524000"/>
          </a:xfrm>
          <a:custGeom>
            <a:avLst/>
            <a:gdLst>
              <a:gd name="connsiteX0" fmla="*/ 0 w 542544"/>
              <a:gd name="connsiteY0" fmla="*/ 1524000 h 1524000"/>
              <a:gd name="connsiteX1" fmla="*/ 542544 w 542544"/>
              <a:gd name="connsiteY1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544" h="1524000">
                <a:moveTo>
                  <a:pt x="0" y="1524000"/>
                </a:moveTo>
                <a:cubicBezTo>
                  <a:pt x="74168" y="936752"/>
                  <a:pt x="148336" y="349504"/>
                  <a:pt x="5425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884D307-DCE8-4A16-B973-281FC63B6B35}"/>
              </a:ext>
            </a:extLst>
          </p:cNvPr>
          <p:cNvSpPr/>
          <p:nvPr/>
        </p:nvSpPr>
        <p:spPr>
          <a:xfrm>
            <a:off x="2468880" y="2761488"/>
            <a:ext cx="1109472" cy="1688592"/>
          </a:xfrm>
          <a:custGeom>
            <a:avLst/>
            <a:gdLst>
              <a:gd name="connsiteX0" fmla="*/ 0 w 1109472"/>
              <a:gd name="connsiteY0" fmla="*/ 1688592 h 1688592"/>
              <a:gd name="connsiteX1" fmla="*/ 445008 w 1109472"/>
              <a:gd name="connsiteY1" fmla="*/ 926592 h 1688592"/>
              <a:gd name="connsiteX2" fmla="*/ 1109472 w 1109472"/>
              <a:gd name="connsiteY2" fmla="*/ 0 h 168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1688592">
                <a:moveTo>
                  <a:pt x="0" y="1688592"/>
                </a:moveTo>
                <a:cubicBezTo>
                  <a:pt x="130048" y="1448308"/>
                  <a:pt x="260096" y="1208024"/>
                  <a:pt x="445008" y="926592"/>
                </a:cubicBezTo>
                <a:cubicBezTo>
                  <a:pt x="629920" y="645160"/>
                  <a:pt x="996696" y="174752"/>
                  <a:pt x="11094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72AC46C-E9A7-47B9-B519-D8DCEB65A5C6}"/>
              </a:ext>
            </a:extLst>
          </p:cNvPr>
          <p:cNvSpPr/>
          <p:nvPr/>
        </p:nvSpPr>
        <p:spPr>
          <a:xfrm>
            <a:off x="2468880" y="2846832"/>
            <a:ext cx="1816608" cy="1584960"/>
          </a:xfrm>
          <a:custGeom>
            <a:avLst/>
            <a:gdLst>
              <a:gd name="connsiteX0" fmla="*/ 0 w 1816608"/>
              <a:gd name="connsiteY0" fmla="*/ 1584960 h 1584960"/>
              <a:gd name="connsiteX1" fmla="*/ 188976 w 1816608"/>
              <a:gd name="connsiteY1" fmla="*/ 737616 h 1584960"/>
              <a:gd name="connsiteX2" fmla="*/ 914400 w 1816608"/>
              <a:gd name="connsiteY2" fmla="*/ 274320 h 1584960"/>
              <a:gd name="connsiteX3" fmla="*/ 1816608 w 1816608"/>
              <a:gd name="connsiteY3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08" h="1584960">
                <a:moveTo>
                  <a:pt x="0" y="1584960"/>
                </a:moveTo>
                <a:cubicBezTo>
                  <a:pt x="18288" y="1270508"/>
                  <a:pt x="36576" y="956056"/>
                  <a:pt x="188976" y="737616"/>
                </a:cubicBezTo>
                <a:cubicBezTo>
                  <a:pt x="341376" y="519176"/>
                  <a:pt x="643128" y="397256"/>
                  <a:pt x="914400" y="274320"/>
                </a:cubicBezTo>
                <a:cubicBezTo>
                  <a:pt x="1185672" y="151384"/>
                  <a:pt x="1618488" y="49784"/>
                  <a:pt x="181660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5B9EBE8-FD6D-49A1-A088-6BA3F0CF818A}"/>
              </a:ext>
            </a:extLst>
          </p:cNvPr>
          <p:cNvSpPr/>
          <p:nvPr/>
        </p:nvSpPr>
        <p:spPr>
          <a:xfrm>
            <a:off x="2468880" y="1908048"/>
            <a:ext cx="3681984" cy="2517648"/>
          </a:xfrm>
          <a:custGeom>
            <a:avLst/>
            <a:gdLst>
              <a:gd name="connsiteX0" fmla="*/ 0 w 3681984"/>
              <a:gd name="connsiteY0" fmla="*/ 2517648 h 2517648"/>
              <a:gd name="connsiteX1" fmla="*/ 1542288 w 3681984"/>
              <a:gd name="connsiteY1" fmla="*/ 792480 h 2517648"/>
              <a:gd name="connsiteX2" fmla="*/ 3681984 w 3681984"/>
              <a:gd name="connsiteY2" fmla="*/ 0 h 25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1984" h="2517648">
                <a:moveTo>
                  <a:pt x="0" y="2517648"/>
                </a:moveTo>
                <a:cubicBezTo>
                  <a:pt x="464312" y="1864868"/>
                  <a:pt x="928624" y="1212088"/>
                  <a:pt x="1542288" y="792480"/>
                </a:cubicBezTo>
                <a:cubicBezTo>
                  <a:pt x="2155952" y="372872"/>
                  <a:pt x="2918968" y="186436"/>
                  <a:pt x="3681984" y="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14878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C030-F7F0-450C-B40C-6DC0A9EF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方向的值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C5C49-6FDD-4F2B-B438-E5E34E983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考虑用双曲线描述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方向的剪裁坐标值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b="1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因为</a:t>
                </a:r>
                <a:r>
                  <a:rPr lang="en-US" altLang="zh-CN" dirty="0" err="1"/>
                  <a:t>zFar</a:t>
                </a:r>
                <a:r>
                  <a:rPr lang="en-US" altLang="zh-CN" dirty="0"/>
                  <a:t> -&gt; 1, </a:t>
                </a:r>
                <a:r>
                  <a:rPr lang="en-US" altLang="zh-CN" dirty="0" err="1"/>
                  <a:t>zNear</a:t>
                </a:r>
                <a:r>
                  <a:rPr lang="en-US" altLang="zh-CN" dirty="0"/>
                  <a:t> -&gt; -1</a:t>
                </a:r>
                <a:r>
                  <a:rPr lang="zh-CN" altLang="en-US" dirty="0"/>
                  <a:t>， 有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b="1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/>
                  <a:t>解上述方程我们得到</a:t>
                </a:r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C5C49-6FDD-4F2B-B438-E5E34E983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77"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14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C030-F7F0-450C-B40C-6DC0A9EF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方向的值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C5C49-6FDD-4F2B-B438-E5E34E983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最终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𝒛𝑵𝒆𝒂𝒓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𝒛𝑭𝒂𝒓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C5C49-6FDD-4F2B-B438-E5E34E983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175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1153-64B4-4532-8E46-82127EB6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Canvas</a:t>
            </a:r>
            <a:r>
              <a:rPr lang="zh-CN" altLang="en-US" dirty="0"/>
              <a:t>初始化</a:t>
            </a:r>
            <a:r>
              <a:rPr lang="en-US" altLang="zh-CN" dirty="0"/>
              <a:t>WebGL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ABFA2-6E34-4E2D-94B5-11800EC1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调用方法初始化</a:t>
            </a:r>
            <a:r>
              <a:rPr lang="en-US" altLang="zh-CN" dirty="0" err="1"/>
              <a:t>webgl</a:t>
            </a:r>
            <a:r>
              <a:rPr lang="zh-CN" altLang="en-US" dirty="0"/>
              <a:t>并判断浏览器是否支持</a:t>
            </a:r>
            <a:endParaRPr lang="en-US" altLang="zh-CN" dirty="0"/>
          </a:p>
          <a:p>
            <a:r>
              <a:rPr lang="zh-CN" altLang="en-US" dirty="0"/>
              <a:t>将初始化过程封装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32311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A54A-4F90-456B-A4C2-060F5022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放到一起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AF680-9B9B-4539-821B-7480200CC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5122912" cy="33940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𝒂𝒔𝒑𝒆𝒄𝒕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𝒇𝒐𝒗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AF680-9B9B-4539-821B-7480200CC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5122912" cy="3394075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6634105-C013-41FE-A030-DF53205B46A4}"/>
              </a:ext>
            </a:extLst>
          </p:cNvPr>
          <p:cNvSpPr txBox="1"/>
          <p:nvPr/>
        </p:nvSpPr>
        <p:spPr>
          <a:xfrm>
            <a:off x="5580112" y="27877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思考如何组织成矩阵？</a:t>
            </a:r>
          </a:p>
        </p:txBody>
      </p:sp>
    </p:spTree>
    <p:extLst>
      <p:ext uri="{BB962C8B-B14F-4D97-AF65-F5344CB8AC3E}">
        <p14:creationId xmlns:p14="http://schemas.microsoft.com/office/powerpoint/2010/main" val="4222457379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A54A-4F90-456B-A4C2-060F5022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AF680-9B9B-4539-821B-7480200CC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5122912" cy="33940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𝒂𝒔𝒑𝒆𝒄𝒕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𝒛𝑭𝒂𝒓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𝒇𝒐𝒗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AF680-9B9B-4539-821B-7480200CC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5122912" cy="3394075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6634105-C013-41FE-A030-DF53205B46A4}"/>
              </a:ext>
            </a:extLst>
          </p:cNvPr>
          <p:cNvSpPr txBox="1"/>
          <p:nvPr/>
        </p:nvSpPr>
        <p:spPr>
          <a:xfrm>
            <a:off x="5580112" y="27877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可以形成矩阵了吗？</a:t>
            </a:r>
          </a:p>
        </p:txBody>
      </p:sp>
    </p:spTree>
    <p:extLst>
      <p:ext uri="{BB962C8B-B14F-4D97-AF65-F5344CB8AC3E}">
        <p14:creationId xmlns:p14="http://schemas.microsoft.com/office/powerpoint/2010/main" val="96329253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48F6A-DD71-4970-86E4-1B5357F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D3B2E7-BD44-4DE1-90AA-450B77D58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透视投影可以看作一个生成矩阵的函数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𝒇𝒐𝒗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𝒛𝑵𝒆𝒂𝒓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𝒛𝑭𝒂𝒓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𝒂𝒔𝒑𝒆𝒄𝒕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产生的矩阵为：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𝒂𝒔𝒑𝒆𝒄𝒕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D3B2E7-BD44-4DE1-90AA-450B77D58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9A841E1-AE12-4932-B2D6-2A85EB04E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58900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7261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9BB6B25-DE16-49A2-A76F-F62DFE908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24544" y="555526"/>
                <a:ext cx="8229600" cy="4176464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ts val="0"/>
                  </a:spcAft>
                  <a:buFont typeface="Wingdings" pitchFamily="2" charset="2"/>
                  <a:buChar char="u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𝒂𝒔𝒑𝒆𝒄𝒕</m:t>
                                  </m:r>
                                </m:den>
                              </m:f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f>
                                <m:fPr>
                                  <m:ctrlP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−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</m:t>
                              </m:r>
                              <m:r>
                                <a:rPr lang="en-US" altLang="zh-CN" sz="1600" i="1" kern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b="1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endParaRPr lang="en-US" altLang="zh-CN" sz="1600" b="1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𝒇𝒙</m:t>
                                  </m:r>
                                </m:num>
                                <m:den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𝒂𝒔𝒑𝒆𝒄𝒕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𝒇𝒚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num>
                                <m:den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𝒛𝑵𝒆𝒂𝒓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kern="0" smtClean="0">
                                      <a:latin typeface="Cambria Math" panose="02040503050406030204" pitchFamily="18" charset="0"/>
                                    </a:rPr>
                                    <m:t>𝒛𝑭𝒂𝒓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 kern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9BB6B25-DE16-49A2-A76F-F62DFE908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555526"/>
                <a:ext cx="8229600" cy="417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364445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简单三维变换和模型的封装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94030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C8F20-8ED7-4C21-BBCF-9F9ABEB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平移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37140-FDBC-4353-9E2B-890E1CDE8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和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平移一致，看作一个产生矩阵的函数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37140-FDBC-4353-9E2B-890E1CDE8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6EB8D1D-4D44-495E-9EFF-EDAEA42B8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2528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5F04-1404-4249-AE5E-7EA6B746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缩放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862386-168B-4B8D-9D22-BA07341A6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和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缩放一样，可以看作一个产生矩阵的函数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862386-168B-4B8D-9D22-BA07341A6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BC07C2-7F97-4960-A8A8-8CE282299122}"/>
                  </a:ext>
                </a:extLst>
              </p:cNvPr>
              <p:cNvSpPr/>
              <p:nvPr/>
            </p:nvSpPr>
            <p:spPr>
              <a:xfrm>
                <a:off x="2987824" y="2322093"/>
                <a:ext cx="2794418" cy="1150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BC07C2-7F97-4960-A8A8-8CE282299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322093"/>
                <a:ext cx="2794418" cy="115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4B61AE-9B06-477B-8843-9D3112DDAC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64225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13585-C002-4A86-B9A6-472D83F9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4224E-2919-49BA-B21F-A0455BD7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050904" cy="3394075"/>
          </a:xfrm>
        </p:spPr>
        <p:txBody>
          <a:bodyPr/>
          <a:lstStyle/>
          <a:p>
            <a:r>
              <a:rPr lang="zh-CN" altLang="en-US" sz="1800" dirty="0"/>
              <a:t>以</a:t>
            </a:r>
            <a:r>
              <a:rPr lang="en-US" altLang="zh-CN" sz="1800" dirty="0"/>
              <a:t>x</a:t>
            </a:r>
            <a:r>
              <a:rPr lang="zh-CN" altLang="en-US" sz="1800" dirty="0"/>
              <a:t>轴为旋转轴旋转，是</a:t>
            </a:r>
            <a:r>
              <a:rPr lang="en-US" altLang="zh-CN" sz="1800" dirty="0" err="1"/>
              <a:t>yz</a:t>
            </a:r>
            <a:r>
              <a:rPr lang="zh-CN" altLang="en-US" sz="1800" dirty="0"/>
              <a:t>组成的</a:t>
            </a:r>
            <a:r>
              <a:rPr lang="en-US" altLang="zh-CN" sz="1800" dirty="0"/>
              <a:t>2D</a:t>
            </a:r>
            <a:r>
              <a:rPr lang="zh-CN" altLang="en-US" sz="1800" dirty="0"/>
              <a:t>坐标系在旋转，</a:t>
            </a:r>
            <a:r>
              <a:rPr lang="en-US" altLang="zh-CN" sz="1800" dirty="0"/>
              <a:t>x</a:t>
            </a:r>
            <a:r>
              <a:rPr lang="zh-CN" altLang="en-US" sz="1800" dirty="0"/>
              <a:t>值不变</a:t>
            </a:r>
            <a:endParaRPr lang="en-US" altLang="zh-CN" sz="1800" dirty="0"/>
          </a:p>
          <a:p>
            <a:r>
              <a:rPr lang="zh-CN" altLang="en-US" sz="1800" dirty="0"/>
              <a:t>为</a:t>
            </a:r>
            <a:r>
              <a:rPr lang="en-US" altLang="zh-CN" sz="1800" dirty="0"/>
              <a:t>y</a:t>
            </a:r>
            <a:r>
              <a:rPr lang="zh-CN" altLang="en-US" sz="1800" dirty="0"/>
              <a:t>轴为旋转轴旋转，本质是</a:t>
            </a:r>
            <a:r>
              <a:rPr lang="en-US" altLang="zh-CN" sz="1800" dirty="0" err="1"/>
              <a:t>xz</a:t>
            </a:r>
            <a:r>
              <a:rPr lang="zh-CN" altLang="en-US" sz="1800" dirty="0"/>
              <a:t>组成的</a:t>
            </a:r>
            <a:r>
              <a:rPr lang="en-US" altLang="zh-CN" sz="1800" dirty="0"/>
              <a:t>2D</a:t>
            </a:r>
            <a:r>
              <a:rPr lang="zh-CN" altLang="en-US" sz="1800" dirty="0"/>
              <a:t>坐标系在旋转，</a:t>
            </a:r>
            <a:r>
              <a:rPr lang="en-US" altLang="zh-CN" sz="1800" dirty="0"/>
              <a:t>y</a:t>
            </a:r>
            <a:r>
              <a:rPr lang="zh-CN" altLang="en-US" sz="1800" dirty="0"/>
              <a:t>值不变</a:t>
            </a:r>
            <a:endParaRPr lang="en-US" altLang="zh-CN" sz="1800" dirty="0"/>
          </a:p>
          <a:p>
            <a:r>
              <a:rPr lang="zh-CN" altLang="en-US" sz="1800" dirty="0"/>
              <a:t>为</a:t>
            </a:r>
            <a:r>
              <a:rPr lang="en-US" altLang="zh-CN" sz="1800" dirty="0"/>
              <a:t>z</a:t>
            </a:r>
            <a:r>
              <a:rPr lang="zh-CN" altLang="en-US" sz="1800" dirty="0"/>
              <a:t>轴为旋转轴旋转，本质是</a:t>
            </a:r>
            <a:r>
              <a:rPr lang="en-US" altLang="zh-CN" sz="1800" dirty="0" err="1"/>
              <a:t>xy</a:t>
            </a:r>
            <a:r>
              <a:rPr lang="zh-CN" altLang="en-US" sz="1800" dirty="0"/>
              <a:t>组成的</a:t>
            </a:r>
            <a:r>
              <a:rPr lang="en-US" altLang="zh-CN" sz="1800" dirty="0"/>
              <a:t>2D</a:t>
            </a:r>
            <a:r>
              <a:rPr lang="zh-CN" altLang="en-US" sz="1800" dirty="0"/>
              <a:t>坐标系在旋转，</a:t>
            </a:r>
            <a:r>
              <a:rPr lang="en-US" altLang="zh-CN" sz="1800" dirty="0"/>
              <a:t>z</a:t>
            </a:r>
            <a:r>
              <a:rPr lang="zh-CN" altLang="en-US" sz="1800" dirty="0"/>
              <a:t>值不变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DC0A8E-2780-4FB0-9C14-A55E3CF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13495"/>
            <a:ext cx="2808312" cy="27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09485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79E2-B8C8-4BBB-AFAC-E402997B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轴旋转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看做一个产生矩阵的函数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BB18DC-1760-4B11-98E2-C22C944AC0AD}"/>
                  </a:ext>
                </a:extLst>
              </p:cNvPr>
              <p:cNvSpPr txBox="1"/>
              <p:nvPr/>
            </p:nvSpPr>
            <p:spPr>
              <a:xfrm>
                <a:off x="1763688" y="3147814"/>
                <a:ext cx="3234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BB18DC-1760-4B11-98E2-C22C944A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147814"/>
                <a:ext cx="323441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844122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79E2-B8C8-4BBB-AFAC-E402997B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轴旋转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看做一个产生矩阵的函数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022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4D0D-2D1A-4B1E-8552-7B055B67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AF9E4-7D08-4369-B76E-62FE8ADE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着色器语言（</a:t>
            </a:r>
            <a:r>
              <a:rPr lang="en-US" altLang="zh-CN" dirty="0"/>
              <a:t>OpenGL Shading Language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让开发者可以对渲染过程拥有更多的控制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065B8-E40A-4939-B6BC-924406B7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84616"/>
            <a:ext cx="4104456" cy="23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9846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BA5D48-B9E6-4FE7-AB0D-73A48E2A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914485"/>
            <a:ext cx="2160240" cy="17459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D279E2-B8C8-4BBB-AFAC-E402997B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轴旋转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看做一个产生矩阵的函数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76C2B-A7AD-4264-9D04-2AE4C397A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83696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3BF9-0FE4-4996-B5BE-8E32296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A8D97-84D0-45EA-B018-7E8BDA0F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</a:t>
            </a:r>
            <a:r>
              <a:rPr lang="en-US" altLang="zh-CN" dirty="0"/>
              <a:t>10</a:t>
            </a:r>
            <a:r>
              <a:rPr lang="zh-CN" altLang="en-US" dirty="0"/>
              <a:t>个不断旋转的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F3D9FE-3760-4527-98C7-5806C9B5A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4471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7979"/>
      </p:ext>
    </p:extLst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观察</a:t>
            </a:r>
            <a:r>
              <a:rPr lang="en-US" altLang="zh-CN" dirty="0"/>
              <a:t>——</a:t>
            </a:r>
            <a:r>
              <a:rPr lang="zh-CN" altLang="en-US" dirty="0"/>
              <a:t>眼睛摄像头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72596"/>
      </p:ext>
    </p:extLst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2E65-E92F-4900-9389-0AB4A195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6E684-DB2A-442B-9D36-85AA58C0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世界坐标系上的点如何转换到观察坐标系？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B3861-68DB-4A98-96AA-467ABC9E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6514"/>
            <a:ext cx="4896544" cy="25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5431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A1E4-920E-49D3-9922-5DDFB074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39DA99-F114-4ED2-8640-10E0041D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347614"/>
            <a:ext cx="3604572" cy="31930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F4417-9B57-4F2A-A26F-B01D5A6F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75606"/>
            <a:ext cx="3269263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7128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2E65-E92F-4900-9389-0AB4A195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3d-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6E684-DB2A-442B-9D36-85AA58C0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世界坐标系上的点如何转换到观察坐标系？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43DC5-D568-4A1E-9FEC-1F802ACE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54989"/>
            <a:ext cx="5945839" cy="2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628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6D3A9-1AA5-4BA0-95B7-1635D6C3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观察就是：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C3254-82EE-40FA-A9C1-CB73BF93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摄像头或眼睛在哪里</a:t>
            </a:r>
            <a:r>
              <a:rPr lang="en-US" altLang="zh-CN" dirty="0"/>
              <a:t>(x, y, z)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需要平移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(-x, -y, -z)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到原点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摄像头</a:t>
            </a:r>
            <a:r>
              <a:rPr lang="en-US" altLang="zh-CN" dirty="0" err="1"/>
              <a:t>x,y,z</a:t>
            </a:r>
            <a:r>
              <a:rPr lang="zh-CN" altLang="en-US" dirty="0"/>
              <a:t>三个方向分别相对世界坐标系逆时针旋转了</a:t>
            </a:r>
            <a:r>
              <a:rPr lang="en-US" altLang="zh-CN" dirty="0"/>
              <a:t>(ax, ay, </a:t>
            </a:r>
            <a:r>
              <a:rPr lang="en-US" altLang="zh-CN" dirty="0" err="1"/>
              <a:t>az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方向需要旋转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(-ax)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方向需要旋转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(-ay)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方向需要旋转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az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7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BCCBCF-D474-4F13-A4A6-7D570615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67" y="0"/>
            <a:ext cx="53462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22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62AC-63FC-4F4B-8E8C-9B1C31E1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258F0-05B8-472A-9D52-9252513A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38813"/>
      </p:ext>
    </p:extLst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AA44-447E-4519-8CFB-FE412084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B72D0-4638-419F-A177-1781D5CD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715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20158</TotalTime>
  <Words>2693</Words>
  <Application>Microsoft Office PowerPoint</Application>
  <PresentationFormat>全屏显示(16:9)</PresentationFormat>
  <Paragraphs>382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9" baseType="lpstr">
      <vt:lpstr>微软雅黑</vt:lpstr>
      <vt:lpstr>Arial</vt:lpstr>
      <vt:lpstr>Calibri</vt:lpstr>
      <vt:lpstr>Cambria Math</vt:lpstr>
      <vt:lpstr>Wingdings</vt:lpstr>
      <vt:lpstr>讲师ppt模板20141215</vt:lpstr>
      <vt:lpstr>HELLO WebGL</vt:lpstr>
      <vt:lpstr>效果图</vt:lpstr>
      <vt:lpstr>绘制2D图形</vt:lpstr>
      <vt:lpstr>顶点网格（Mesh）的抽象</vt:lpstr>
      <vt:lpstr>WebGL</vt:lpstr>
      <vt:lpstr>HTML &amp; Canvas</vt:lpstr>
      <vt:lpstr>Canvas + webgl的典型应用</vt:lpstr>
      <vt:lpstr>结合Canvas初始化WebGL</vt:lpstr>
      <vt:lpstr>GLSL</vt:lpstr>
      <vt:lpstr>将GLSL写到HTML中并编译</vt:lpstr>
      <vt:lpstr>几种着色器变量</vt:lpstr>
      <vt:lpstr>Model层设计</vt:lpstr>
      <vt:lpstr>WebGL图形渲染管道</vt:lpstr>
      <vt:lpstr>图形渲染管道（Graphics Pipeline）</vt:lpstr>
      <vt:lpstr>PowerPoint 演示文稿</vt:lpstr>
      <vt:lpstr>顶点着色器</vt:lpstr>
      <vt:lpstr>图元组装</vt:lpstr>
      <vt:lpstr>栅格化</vt:lpstr>
      <vt:lpstr>栅格化——Cull和Clip</vt:lpstr>
      <vt:lpstr>片段着色器(Fragment Shader)</vt:lpstr>
      <vt:lpstr>着色操作——深度探测</vt:lpstr>
      <vt:lpstr>帧缓冲区（Frame Buffer)</vt:lpstr>
      <vt:lpstr>传递数据给GLSL——Buffer管理</vt:lpstr>
      <vt:lpstr>OpenGL着色器语言(GLSL)</vt:lpstr>
      <vt:lpstr>Model层设计</vt:lpstr>
      <vt:lpstr>传递方式</vt:lpstr>
      <vt:lpstr>传递向量到着色器</vt:lpstr>
      <vt:lpstr>传递矩阵到着色器</vt:lpstr>
      <vt:lpstr>Buffer（缓冲区）</vt:lpstr>
      <vt:lpstr>缓冲区相关操作</vt:lpstr>
      <vt:lpstr> Buffer的target/usage</vt:lpstr>
      <vt:lpstr>Attribute/Varying/Uniform</vt:lpstr>
      <vt:lpstr>属性示例(Attribute)</vt:lpstr>
      <vt:lpstr>绘制3D图形——旋转的立方体</vt:lpstr>
      <vt:lpstr>顶点描述</vt:lpstr>
      <vt:lpstr>索引</vt:lpstr>
      <vt:lpstr>颜色</vt:lpstr>
      <vt:lpstr>产生cube的函数</vt:lpstr>
      <vt:lpstr>顶点着色器</vt:lpstr>
      <vt:lpstr>片段着色器</vt:lpstr>
      <vt:lpstr>旋转动画实现</vt:lpstr>
      <vt:lpstr>透视</vt:lpstr>
      <vt:lpstr>二维空间的变换</vt:lpstr>
      <vt:lpstr>内容</vt:lpstr>
      <vt:lpstr>平移</vt:lpstr>
      <vt:lpstr>思考：平移可以用矩阵表示吗？</vt:lpstr>
      <vt:lpstr>思考……</vt:lpstr>
      <vt:lpstr>增加一个维度</vt:lpstr>
      <vt:lpstr>平移：总结</vt:lpstr>
      <vt:lpstr>重新思考平移操作</vt:lpstr>
      <vt:lpstr>世界-&gt;剪裁空间</vt:lpstr>
      <vt:lpstr>世界-&gt;剪裁空间(矩阵 )</vt:lpstr>
      <vt:lpstr>拉伸（缩放）</vt:lpstr>
      <vt:lpstr>旋转</vt:lpstr>
      <vt:lpstr>数学关系</vt:lpstr>
      <vt:lpstr>思考：矩阵如何表示？</vt:lpstr>
      <vt:lpstr>总结：相对原点旋转</vt:lpstr>
      <vt:lpstr>思考：如何相对任意点旋转？</vt:lpstr>
      <vt:lpstr>一种方法</vt:lpstr>
      <vt:lpstr>矩阵的乘法意义</vt:lpstr>
      <vt:lpstr>三维观察（投影）</vt:lpstr>
      <vt:lpstr>概要</vt:lpstr>
      <vt:lpstr>投影(Projection)</vt:lpstr>
      <vt:lpstr>透视投影(Perspective Projection)</vt:lpstr>
      <vt:lpstr>透视（perspective)</vt:lpstr>
      <vt:lpstr>三维变换流水线</vt:lpstr>
      <vt:lpstr>世界坐标系和观察坐标系</vt:lpstr>
      <vt:lpstr>观察坐标系</vt:lpstr>
      <vt:lpstr>思考？透视投影的参数</vt:lpstr>
      <vt:lpstr>透视投影的观察体</vt:lpstr>
      <vt:lpstr>PowerPoint 演示文稿</vt:lpstr>
      <vt:lpstr>问题描述</vt:lpstr>
      <vt:lpstr>Solve</vt:lpstr>
      <vt:lpstr>X方向</vt:lpstr>
      <vt:lpstr>z方向</vt:lpstr>
      <vt:lpstr>Why?</vt:lpstr>
      <vt:lpstr>对比</vt:lpstr>
      <vt:lpstr>Z方向的值</vt:lpstr>
      <vt:lpstr>Z方向的值</vt:lpstr>
      <vt:lpstr>放到一起</vt:lpstr>
      <vt:lpstr>整理</vt:lpstr>
      <vt:lpstr>最终的矩阵</vt:lpstr>
      <vt:lpstr>PowerPoint 演示文稿</vt:lpstr>
      <vt:lpstr>简单三维变换和模型的封装</vt:lpstr>
      <vt:lpstr>3D平移</vt:lpstr>
      <vt:lpstr>3D缩放</vt:lpstr>
      <vt:lpstr>3D旋转</vt:lpstr>
      <vt:lpstr>z轴旋转</vt:lpstr>
      <vt:lpstr>x轴旋转</vt:lpstr>
      <vt:lpstr>y轴旋转</vt:lpstr>
      <vt:lpstr>观察</vt:lpstr>
      <vt:lpstr>3d观察——眼睛摄像头</vt:lpstr>
      <vt:lpstr>本质</vt:lpstr>
      <vt:lpstr>思考</vt:lpstr>
      <vt:lpstr>3d-本质</vt:lpstr>
      <vt:lpstr>观察就是：</vt:lpstr>
      <vt:lpstr>PowerPoint 演示文稿</vt:lpstr>
      <vt:lpstr>复合旋转</vt:lpstr>
      <vt:lpstr>PowerPoint 演示文稿</vt:lpstr>
      <vt:lpstr>理解三维投影</vt:lpstr>
      <vt:lpstr>实战三维世界</vt:lpstr>
      <vt:lpstr>世界坐标系、模型坐标系和视区</vt:lpstr>
      <vt:lpstr>实战多个物体和联动物体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378</cp:revision>
  <dcterms:created xsi:type="dcterms:W3CDTF">2016-04-25T01:54:29Z</dcterms:created>
  <dcterms:modified xsi:type="dcterms:W3CDTF">2020-06-09T04:48:41Z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