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1"/>
  </p:sldMasterIdLst>
  <p:notesMasterIdLst>
    <p:notesMasterId r:id="rId25"/>
  </p:notesMasterIdLst>
  <p:sldIdLst>
    <p:sldId id="256" r:id="rId2"/>
    <p:sldId id="259" r:id="rId3"/>
    <p:sldId id="261" r:id="rId4"/>
    <p:sldId id="262" r:id="rId5"/>
    <p:sldId id="263" r:id="rId6"/>
    <p:sldId id="265" r:id="rId7"/>
    <p:sldId id="266" r:id="rId8"/>
    <p:sldId id="267" r:id="rId9"/>
    <p:sldId id="264" r:id="rId10"/>
    <p:sldId id="260" r:id="rId11"/>
    <p:sldId id="258" r:id="rId12"/>
    <p:sldId id="257" r:id="rId13"/>
    <p:sldId id="270" r:id="rId14"/>
    <p:sldId id="273" r:id="rId15"/>
    <p:sldId id="271" r:id="rId16"/>
    <p:sldId id="272" r:id="rId17"/>
    <p:sldId id="274" r:id="rId18"/>
    <p:sldId id="275" r:id="rId19"/>
    <p:sldId id="268" r:id="rId20"/>
    <p:sldId id="277" r:id="rId21"/>
    <p:sldId id="278" r:id="rId22"/>
    <p:sldId id="276" r:id="rId23"/>
    <p:sldId id="269" r:id="rId24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7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4747"/>
    <a:srgbClr val="C94251"/>
    <a:srgbClr val="212121"/>
    <a:srgbClr val="C9394A"/>
    <a:srgbClr val="EB030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47" autoAdjust="0"/>
    <p:restoredTop sz="50000" autoAdjust="0"/>
  </p:normalViewPr>
  <p:slideViewPr>
    <p:cSldViewPr>
      <p:cViewPr varScale="1">
        <p:scale>
          <a:sx n="144" d="100"/>
          <a:sy n="144" d="100"/>
        </p:scale>
        <p:origin x="125" y="456"/>
      </p:cViewPr>
      <p:guideLst>
        <p:guide orient="horz" pos="667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‹#›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zh-CN" altLang="en-US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2020/6/6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8477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2020/6/6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871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2020/6/6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06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2020/6/6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68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200000"/>
              </a:lnSpc>
              <a:buFont typeface="Wingdings" pitchFamily="2" charset="2"/>
              <a:buChar char="u"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2020/6/6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8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2020/6/6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938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2020/6/6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805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2020/6/6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17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2020/6/6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095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2020/6/6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78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2020/6/6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585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2020/6/6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2803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707B06-D25D-439F-B656-CE4D99D927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GLSL</a:t>
            </a:r>
            <a:r>
              <a:rPr lang="zh-CN" altLang="en-US" dirty="0"/>
              <a:t>基础语法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E02C1B-E189-4E2D-8461-FD2177461D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05790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CC23D5-EAAC-4C53-B45E-E508B09A0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纹理坐标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3FB3E7-AE25-4A5F-A927-4EC132AA7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275378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2AC9E5-E45F-4755-ABAC-F550B7D73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24C3E4-C4B5-4B0A-9DFF-932583C3F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void</a:t>
            </a:r>
          </a:p>
          <a:p>
            <a:r>
              <a:rPr lang="en-US" altLang="zh-CN" dirty="0" err="1"/>
              <a:t>lool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560105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707B06-D25D-439F-B656-CE4D99D927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制作一个角色</a:t>
            </a:r>
            <a:r>
              <a:rPr lang="en-US" altLang="zh-CN" dirty="0"/>
              <a:t>(</a:t>
            </a:r>
            <a:r>
              <a:rPr lang="zh-CN" altLang="en-US" dirty="0"/>
              <a:t>上</a:t>
            </a:r>
            <a:r>
              <a:rPr lang="en-US" altLang="zh-CN" dirty="0"/>
              <a:t>)——</a:t>
            </a:r>
            <a:r>
              <a:rPr lang="zh-CN" altLang="en-US" dirty="0"/>
              <a:t>模型组合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E02C1B-E189-4E2D-8461-FD2177461D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44653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27D220-D150-43A8-AF0D-C0A8D00B6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平面图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CDEDAE-7260-4AB7-B6F2-ECAAEBF78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50175F8-7F3A-41BA-849E-CBB611138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349" y="123478"/>
            <a:ext cx="2545301" cy="47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98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2CF40B-7490-43C4-86FF-AEEE2595D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树状模型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14AE99-C568-42CF-901A-855690B61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4F46C73-53C6-4D6B-B323-A336EA7CC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851" y="1062295"/>
            <a:ext cx="5368297" cy="394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768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E9CC2-4AEF-454C-A12D-FBC292C31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一级手臂的处理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EC8929-0DBF-486A-8F33-BBA00CB90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825C74-FF54-4067-855C-712FCFB04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491630"/>
            <a:ext cx="7668344" cy="300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107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4109CE-3BB5-4C80-853A-543CDC93B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二级手臂的处理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8C2BC9-E388-4D7A-92E4-3A4E6B77D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C49AD83-0AC2-49C2-A32C-B4CA9CA9E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1203598"/>
            <a:ext cx="5335410" cy="339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477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3979C6-1446-4708-AFEC-F6C89DEC5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程序如何表达？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E9ABF0-40F0-4A85-8262-1BC989199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定义父模型的矩阵变化时递归更新所有子模型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153F3F3-88EF-429D-8CDE-23B6B75657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643758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268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055078-D841-4662-9397-A311001C7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转置相乘的关系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0B2111E-5DC0-4413-9B02-7378D178D7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𝑩𝑨</m:t>
                            </m:r>
                          </m:e>
                        </m:d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0B2111E-5DC0-4413-9B02-7378D178D7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1043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707B06-D25D-439F-B656-CE4D99D927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制作一个角色</a:t>
            </a:r>
            <a:r>
              <a:rPr lang="en-US" altLang="zh-CN" dirty="0"/>
              <a:t>(</a:t>
            </a:r>
            <a:r>
              <a:rPr lang="zh-CN" altLang="en-US" dirty="0"/>
              <a:t>中</a:t>
            </a:r>
            <a:r>
              <a:rPr lang="en-US" altLang="zh-CN" dirty="0"/>
              <a:t>)——</a:t>
            </a:r>
            <a:r>
              <a:rPr lang="zh-CN" altLang="en-US" dirty="0"/>
              <a:t>多纹理贴图如何处理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E02C1B-E189-4E2D-8461-FD2177461D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41908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707B06-D25D-439F-B656-CE4D99D927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纹理入门</a:t>
            </a:r>
            <a:r>
              <a:rPr lang="en-US" altLang="zh-CN" dirty="0"/>
              <a:t>——</a:t>
            </a:r>
            <a:r>
              <a:rPr lang="zh-CN" altLang="en-US" dirty="0"/>
              <a:t>为图形增加纹理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E02C1B-E189-4E2D-8461-FD2177461D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097363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707B06-D25D-439F-B656-CE4D99D927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制作一个角色</a:t>
            </a:r>
            <a:r>
              <a:rPr lang="en-US" altLang="zh-CN" dirty="0"/>
              <a:t>(</a:t>
            </a:r>
            <a:r>
              <a:rPr lang="zh-CN" altLang="en-US" dirty="0"/>
              <a:t>下</a:t>
            </a:r>
            <a:r>
              <a:rPr lang="en-US" altLang="zh-CN" dirty="0"/>
              <a:t>)——</a:t>
            </a:r>
            <a:r>
              <a:rPr lang="zh-CN" altLang="en-US" dirty="0"/>
              <a:t>实现动画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E02C1B-E189-4E2D-8461-FD2177461D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350638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4E9465-A8AC-4015-9BFB-DF0F33A98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游戏系统的特点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6034B9-3D47-459D-8B5F-20AD3A962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动画需要在指定的时间内完成</a:t>
            </a:r>
            <a:endParaRPr lang="en-US" altLang="zh-CN" dirty="0"/>
          </a:p>
          <a:p>
            <a:r>
              <a:rPr lang="zh-CN" altLang="en-US" dirty="0"/>
              <a:t>需要一个主时间</a:t>
            </a:r>
            <a:endParaRPr lang="en-US" altLang="zh-CN" dirty="0"/>
          </a:p>
          <a:p>
            <a:r>
              <a:rPr lang="zh-CN" altLang="en-US" dirty="0"/>
              <a:t>渲染可以和时间无关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46FB20A-0858-4AEC-9811-92842F6577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643758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515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D82385-968C-4C74-86C9-A42A02F90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Webgl</a:t>
            </a:r>
            <a:r>
              <a:rPr lang="en-US" altLang="zh-CN" dirty="0"/>
              <a:t>/OpenGL</a:t>
            </a:r>
            <a:r>
              <a:rPr lang="zh-CN" altLang="en-US" dirty="0"/>
              <a:t>中纹理的管理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0593EA8-00AD-411A-87F9-1F9AFE0150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616" y="1203598"/>
            <a:ext cx="3551645" cy="33940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6565E30-0D4D-4B09-AC99-7509A1F3CD5B}"/>
              </a:ext>
            </a:extLst>
          </p:cNvPr>
          <p:cNvSpPr txBox="1"/>
          <p:nvPr/>
        </p:nvSpPr>
        <p:spPr>
          <a:xfrm>
            <a:off x="4860032" y="1727493"/>
            <a:ext cx="2576859" cy="2346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gl.createTexture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gl.activeTexture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gl.bindTexture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gl.textureImage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85044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707B06-D25D-439F-B656-CE4D99D927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制作一个角色</a:t>
            </a:r>
            <a:r>
              <a:rPr lang="en-US" altLang="zh-CN" dirty="0"/>
              <a:t>(</a:t>
            </a:r>
            <a:r>
              <a:rPr lang="zh-CN" altLang="en-US" dirty="0"/>
              <a:t>下</a:t>
            </a:r>
            <a:r>
              <a:rPr lang="en-US" altLang="zh-CN" dirty="0"/>
              <a:t>)——</a:t>
            </a:r>
            <a:r>
              <a:rPr lang="zh-CN" altLang="en-US" dirty="0"/>
              <a:t>实现动画效果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E02C1B-E189-4E2D-8461-FD2177461D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77448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5E74AB-1AA9-4345-AF6C-C70873ECA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纹理贴图（</a:t>
            </a:r>
            <a:r>
              <a:rPr lang="en-US" altLang="zh-CN" dirty="0"/>
              <a:t>Texture Mapping)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9F0C4E-DFD4-423A-AE1A-2677EB2D1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也称作「材质贴图」，把</a:t>
            </a:r>
            <a:r>
              <a:rPr lang="en-US" altLang="zh-CN" dirty="0"/>
              <a:t>2D</a:t>
            </a:r>
            <a:r>
              <a:rPr lang="zh-CN" altLang="en-US" dirty="0"/>
              <a:t>图片中的点映射到</a:t>
            </a:r>
            <a:r>
              <a:rPr lang="en-US" altLang="zh-CN" dirty="0"/>
              <a:t>3D</a:t>
            </a:r>
            <a:r>
              <a:rPr lang="zh-CN" altLang="en-US" dirty="0"/>
              <a:t>图形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9282BC5-98D9-4DE8-9097-C89CF4035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211710"/>
            <a:ext cx="2232248" cy="225829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673A7C6-7467-4095-9C18-C6854F8C8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1923678"/>
            <a:ext cx="2800909" cy="289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8130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084549-C40F-427B-A2DB-80881E8AB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mipmap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0D23E8-FADA-4A2C-8FE9-8A1AA8981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图片被预先处理成多个相差</a:t>
            </a:r>
            <a:r>
              <a:rPr lang="en-US" altLang="zh-CN" dirty="0"/>
              <a:t>2</a:t>
            </a:r>
            <a:r>
              <a:rPr lang="zh-CN" altLang="en-US" dirty="0"/>
              <a:t>的指数倍数的图片</a:t>
            </a:r>
            <a:endParaRPr lang="en-US" altLang="zh-CN" dirty="0"/>
          </a:p>
          <a:p>
            <a:pPr lvl="1"/>
            <a:r>
              <a:rPr lang="zh-CN" altLang="en-US" dirty="0"/>
              <a:t>加速渲染</a:t>
            </a:r>
            <a:endParaRPr lang="en-US" altLang="zh-CN" dirty="0"/>
          </a:p>
          <a:p>
            <a:pPr lvl="1"/>
            <a:r>
              <a:rPr lang="zh-CN" altLang="en-US" dirty="0"/>
              <a:t>减少锯齿</a:t>
            </a:r>
            <a:endParaRPr lang="en-US" altLang="zh-CN" dirty="0"/>
          </a:p>
          <a:p>
            <a:r>
              <a:rPr lang="en-US" altLang="zh-CN" dirty="0"/>
              <a:t>256*256</a:t>
            </a:r>
            <a:r>
              <a:rPr lang="zh-CN" altLang="en-US" dirty="0"/>
              <a:t>的图片有</a:t>
            </a:r>
            <a:r>
              <a:rPr lang="en-US" altLang="zh-CN" dirty="0"/>
              <a:t>8</a:t>
            </a:r>
            <a:r>
              <a:rPr lang="zh-CN" altLang="en-US" dirty="0"/>
              <a:t>个层级</a:t>
            </a:r>
            <a:endParaRPr lang="en-US" altLang="zh-C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45410F3-5A0F-46A4-BA3B-2B30C1D79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923678"/>
            <a:ext cx="36576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698261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707B06-D25D-439F-B656-CE4D99D927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复杂贴图技巧</a:t>
            </a:r>
            <a:r>
              <a:rPr lang="en-US" altLang="zh-CN" dirty="0"/>
              <a:t>——</a:t>
            </a:r>
            <a:r>
              <a:rPr lang="zh-CN" altLang="en-US" dirty="0"/>
              <a:t>地球仪和表情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E02C1B-E189-4E2D-8461-FD2177461D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819921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F5FE7D-BD36-4AEF-BA5A-05E2B2BBF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如何描述球面上的一个点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827D2E2-8A26-497B-8FCE-5D2A8664A294}"/>
              </a:ext>
            </a:extLst>
          </p:cNvPr>
          <p:cNvSpPr/>
          <p:nvPr/>
        </p:nvSpPr>
        <p:spPr>
          <a:xfrm>
            <a:off x="1763688" y="1995686"/>
            <a:ext cx="2160240" cy="21602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弧形 4">
            <a:extLst>
              <a:ext uri="{FF2B5EF4-FFF2-40B4-BE49-F238E27FC236}">
                <a16:creationId xmlns:a16="http://schemas.microsoft.com/office/drawing/2014/main" id="{8A6EEF1E-9B9B-464D-846D-89EC96C49CAF}"/>
              </a:ext>
            </a:extLst>
          </p:cNvPr>
          <p:cNvSpPr/>
          <p:nvPr/>
        </p:nvSpPr>
        <p:spPr>
          <a:xfrm rot="10800000">
            <a:off x="1835696" y="2462337"/>
            <a:ext cx="2016224" cy="368354"/>
          </a:xfrm>
          <a:prstGeom prst="arc">
            <a:avLst>
              <a:gd name="adj1" fmla="val 10829997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55755E5-F535-48EA-BDF9-A4378C37B126}"/>
              </a:ext>
            </a:extLst>
          </p:cNvPr>
          <p:cNvSpPr/>
          <p:nvPr/>
        </p:nvSpPr>
        <p:spPr>
          <a:xfrm>
            <a:off x="2807803" y="3043171"/>
            <a:ext cx="72008" cy="720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8204BE1-C7A6-4409-AFFC-200AC023B312}"/>
              </a:ext>
            </a:extLst>
          </p:cNvPr>
          <p:cNvCxnSpPr>
            <a:stCxn id="6" idx="0"/>
            <a:endCxn id="4" idx="0"/>
          </p:cNvCxnSpPr>
          <p:nvPr/>
        </p:nvCxnSpPr>
        <p:spPr>
          <a:xfrm flipV="1">
            <a:off x="2843807" y="1995686"/>
            <a:ext cx="1" cy="10474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419D718-FCCF-46DB-9609-00D4A6B31B4A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2879811" y="2810506"/>
            <a:ext cx="540061" cy="268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弧形 12">
            <a:extLst>
              <a:ext uri="{FF2B5EF4-FFF2-40B4-BE49-F238E27FC236}">
                <a16:creationId xmlns:a16="http://schemas.microsoft.com/office/drawing/2014/main" id="{776AB32B-32F3-46F7-B026-25320F003547}"/>
              </a:ext>
            </a:extLst>
          </p:cNvPr>
          <p:cNvSpPr/>
          <p:nvPr/>
        </p:nvSpPr>
        <p:spPr>
          <a:xfrm>
            <a:off x="1835695" y="2484745"/>
            <a:ext cx="2016224" cy="368354"/>
          </a:xfrm>
          <a:prstGeom prst="arc">
            <a:avLst>
              <a:gd name="adj1" fmla="val 10829997"/>
              <a:gd name="adj2" fmla="val 0"/>
            </a:avLst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0ACBD983-67A8-4CD5-BFEE-B67E0CFC6096}"/>
              </a:ext>
            </a:extLst>
          </p:cNvPr>
          <p:cNvSpPr/>
          <p:nvPr/>
        </p:nvSpPr>
        <p:spPr>
          <a:xfrm>
            <a:off x="2830680" y="2948400"/>
            <a:ext cx="149222" cy="74428"/>
          </a:xfrm>
          <a:custGeom>
            <a:avLst/>
            <a:gdLst>
              <a:gd name="connsiteX0" fmla="*/ 0 w 149222"/>
              <a:gd name="connsiteY0" fmla="*/ 58479 h 74428"/>
              <a:gd name="connsiteX1" fmla="*/ 37214 w 149222"/>
              <a:gd name="connsiteY1" fmla="*/ 10633 h 74428"/>
              <a:gd name="connsiteX2" fmla="*/ 69112 w 149222"/>
              <a:gd name="connsiteY2" fmla="*/ 0 h 74428"/>
              <a:gd name="connsiteX3" fmla="*/ 111642 w 149222"/>
              <a:gd name="connsiteY3" fmla="*/ 5317 h 74428"/>
              <a:gd name="connsiteX4" fmla="*/ 127591 w 149222"/>
              <a:gd name="connsiteY4" fmla="*/ 15949 h 74428"/>
              <a:gd name="connsiteX5" fmla="*/ 148856 w 149222"/>
              <a:gd name="connsiteY5" fmla="*/ 74428 h 74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222" h="74428">
                <a:moveTo>
                  <a:pt x="0" y="58479"/>
                </a:moveTo>
                <a:cubicBezTo>
                  <a:pt x="5832" y="29322"/>
                  <a:pt x="615" y="22833"/>
                  <a:pt x="37214" y="10633"/>
                </a:cubicBezTo>
                <a:lnTo>
                  <a:pt x="69112" y="0"/>
                </a:lnTo>
                <a:cubicBezTo>
                  <a:pt x="83289" y="1772"/>
                  <a:pt x="97858" y="1558"/>
                  <a:pt x="111642" y="5317"/>
                </a:cubicBezTo>
                <a:cubicBezTo>
                  <a:pt x="117806" y="6998"/>
                  <a:pt x="123384" y="11141"/>
                  <a:pt x="127591" y="15949"/>
                </a:cubicBezTo>
                <a:cubicBezTo>
                  <a:pt x="153771" y="45869"/>
                  <a:pt x="148856" y="41552"/>
                  <a:pt x="148856" y="7442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A36B17F-A5E0-41DF-B0BB-08220D46F9FC}"/>
                  </a:ext>
                </a:extLst>
              </p:cNvPr>
              <p:cNvSpPr txBox="1"/>
              <p:nvPr/>
            </p:nvSpPr>
            <p:spPr>
              <a:xfrm>
                <a:off x="2785778" y="2651432"/>
                <a:ext cx="399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A36B17F-A5E0-41DF-B0BB-08220D46F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778" y="2651432"/>
                <a:ext cx="399597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椭圆 16">
            <a:extLst>
              <a:ext uri="{FF2B5EF4-FFF2-40B4-BE49-F238E27FC236}">
                <a16:creationId xmlns:a16="http://schemas.microsoft.com/office/drawing/2014/main" id="{B8DDE6AC-6EF7-4E44-A8F0-30213B74B895}"/>
              </a:ext>
            </a:extLst>
          </p:cNvPr>
          <p:cNvSpPr/>
          <p:nvPr/>
        </p:nvSpPr>
        <p:spPr>
          <a:xfrm>
            <a:off x="4589741" y="1995686"/>
            <a:ext cx="2160240" cy="21602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DBBB090A-AA2B-4085-B81E-6037E8311DDB}"/>
              </a:ext>
            </a:extLst>
          </p:cNvPr>
          <p:cNvSpPr/>
          <p:nvPr/>
        </p:nvSpPr>
        <p:spPr>
          <a:xfrm>
            <a:off x="5633856" y="3043171"/>
            <a:ext cx="72008" cy="720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72BA6E90-CDA2-4A80-8E41-D5D99DE9A9B0}"/>
              </a:ext>
            </a:extLst>
          </p:cNvPr>
          <p:cNvCxnSpPr>
            <a:cxnSpLocks/>
            <a:stCxn id="19" idx="6"/>
            <a:endCxn id="17" idx="6"/>
          </p:cNvCxnSpPr>
          <p:nvPr/>
        </p:nvCxnSpPr>
        <p:spPr>
          <a:xfrm flipV="1">
            <a:off x="5705864" y="3075806"/>
            <a:ext cx="1044117" cy="3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弧形 26">
            <a:extLst>
              <a:ext uri="{FF2B5EF4-FFF2-40B4-BE49-F238E27FC236}">
                <a16:creationId xmlns:a16="http://schemas.microsoft.com/office/drawing/2014/main" id="{AE8ED492-2BF1-4BED-A6B9-9EA8D3DFCF7E}"/>
              </a:ext>
            </a:extLst>
          </p:cNvPr>
          <p:cNvSpPr/>
          <p:nvPr/>
        </p:nvSpPr>
        <p:spPr>
          <a:xfrm>
            <a:off x="5002354" y="1995686"/>
            <a:ext cx="1332150" cy="2160240"/>
          </a:xfrm>
          <a:prstGeom prst="arc">
            <a:avLst>
              <a:gd name="adj1" fmla="val 16216126"/>
              <a:gd name="adj2" fmla="val 529552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773A87D0-F933-4E6A-BD8C-0103AC82B6B8}"/>
              </a:ext>
            </a:extLst>
          </p:cNvPr>
          <p:cNvCxnSpPr>
            <a:cxnSpLocks/>
            <a:stCxn id="19" idx="6"/>
          </p:cNvCxnSpPr>
          <p:nvPr/>
        </p:nvCxnSpPr>
        <p:spPr>
          <a:xfrm>
            <a:off x="5705864" y="3079175"/>
            <a:ext cx="628640" cy="1264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弧形 32">
            <a:extLst>
              <a:ext uri="{FF2B5EF4-FFF2-40B4-BE49-F238E27FC236}">
                <a16:creationId xmlns:a16="http://schemas.microsoft.com/office/drawing/2014/main" id="{19BA0617-C745-4246-8ABE-98E219AB184F}"/>
              </a:ext>
            </a:extLst>
          </p:cNvPr>
          <p:cNvSpPr/>
          <p:nvPr/>
        </p:nvSpPr>
        <p:spPr>
          <a:xfrm rot="10800000">
            <a:off x="4586883" y="2891628"/>
            <a:ext cx="2160240" cy="328194"/>
          </a:xfrm>
          <a:prstGeom prst="arc">
            <a:avLst>
              <a:gd name="adj1" fmla="val 10857226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弧形 33">
            <a:extLst>
              <a:ext uri="{FF2B5EF4-FFF2-40B4-BE49-F238E27FC236}">
                <a16:creationId xmlns:a16="http://schemas.microsoft.com/office/drawing/2014/main" id="{C576CDE6-D718-4D46-8B28-3832730837BB}"/>
              </a:ext>
            </a:extLst>
          </p:cNvPr>
          <p:cNvSpPr/>
          <p:nvPr/>
        </p:nvSpPr>
        <p:spPr>
          <a:xfrm>
            <a:off x="4601205" y="2915079"/>
            <a:ext cx="2160240" cy="328194"/>
          </a:xfrm>
          <a:prstGeom prst="arc">
            <a:avLst>
              <a:gd name="adj1" fmla="val 10857226"/>
              <a:gd name="adj2" fmla="val 0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06FF64DC-7D94-43FB-88D1-6EF2CE45EFC3}"/>
              </a:ext>
            </a:extLst>
          </p:cNvPr>
          <p:cNvSpPr/>
          <p:nvPr/>
        </p:nvSpPr>
        <p:spPr>
          <a:xfrm>
            <a:off x="6008197" y="3083442"/>
            <a:ext cx="42987" cy="59035"/>
          </a:xfrm>
          <a:custGeom>
            <a:avLst/>
            <a:gdLst>
              <a:gd name="connsiteX0" fmla="*/ 0 w 42987"/>
              <a:gd name="connsiteY0" fmla="*/ 0 h 59035"/>
              <a:gd name="connsiteX1" fmla="*/ 42530 w 42987"/>
              <a:gd name="connsiteY1" fmla="*/ 21265 h 59035"/>
              <a:gd name="connsiteX2" fmla="*/ 26581 w 42987"/>
              <a:gd name="connsiteY2" fmla="*/ 58479 h 59035"/>
              <a:gd name="connsiteX3" fmla="*/ 21265 w 42987"/>
              <a:gd name="connsiteY3" fmla="*/ 58479 h 59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987" h="59035">
                <a:moveTo>
                  <a:pt x="0" y="0"/>
                </a:moveTo>
                <a:cubicBezTo>
                  <a:pt x="495" y="198"/>
                  <a:pt x="40079" y="13914"/>
                  <a:pt x="42530" y="21265"/>
                </a:cubicBezTo>
                <a:cubicBezTo>
                  <a:pt x="45581" y="30417"/>
                  <a:pt x="32595" y="52465"/>
                  <a:pt x="26581" y="58479"/>
                </a:cubicBezTo>
                <a:cubicBezTo>
                  <a:pt x="25328" y="59732"/>
                  <a:pt x="23037" y="58479"/>
                  <a:pt x="21265" y="5847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99CF549F-DD22-4ADC-AEA4-6A692CA32BF9}"/>
                  </a:ext>
                </a:extLst>
              </p:cNvPr>
              <p:cNvSpPr txBox="1"/>
              <p:nvPr/>
            </p:nvSpPr>
            <p:spPr>
              <a:xfrm>
                <a:off x="5902786" y="2789474"/>
                <a:ext cx="3741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99CF549F-DD22-4ADC-AEA4-6A692CA32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786" y="2789474"/>
                <a:ext cx="37414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499443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4CD75-AEED-436E-B10E-927B3E480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球面的坐标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388D150-1F49-49A9-AF90-7B26E19ACE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𝝓</m:t>
                        </m:r>
                      </m:e>
                    </m:d>
                  </m:oMath>
                </a14:m>
                <a:r>
                  <a:rPr lang="zh-CN" altLang="en-US" dirty="0"/>
                  <a:t>能确定球面上的一个点。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388D150-1F49-49A9-AF90-7B26E19ACE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F5F79AE7-6404-48B5-99ED-C57973CEF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1908154"/>
            <a:ext cx="3508854" cy="3031492"/>
          </a:xfrm>
          <a:prstGeom prst="rect">
            <a:avLst/>
          </a:prstGeom>
        </p:spPr>
      </p:pic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962DF99A-A09C-48AF-A645-0C9443BC1363}"/>
              </a:ext>
            </a:extLst>
          </p:cNvPr>
          <p:cNvSpPr/>
          <p:nvPr/>
        </p:nvSpPr>
        <p:spPr>
          <a:xfrm>
            <a:off x="3609753" y="3540642"/>
            <a:ext cx="175438" cy="175437"/>
          </a:xfrm>
          <a:custGeom>
            <a:avLst/>
            <a:gdLst>
              <a:gd name="connsiteX0" fmla="*/ 0 w 175438"/>
              <a:gd name="connsiteY0" fmla="*/ 0 h 175437"/>
              <a:gd name="connsiteX1" fmla="*/ 42531 w 175438"/>
              <a:gd name="connsiteY1" fmla="*/ 10632 h 175437"/>
              <a:gd name="connsiteX2" fmla="*/ 74428 w 175438"/>
              <a:gd name="connsiteY2" fmla="*/ 31898 h 175437"/>
              <a:gd name="connsiteX3" fmla="*/ 90377 w 175438"/>
              <a:gd name="connsiteY3" fmla="*/ 42530 h 175437"/>
              <a:gd name="connsiteX4" fmla="*/ 122275 w 175438"/>
              <a:gd name="connsiteY4" fmla="*/ 90377 h 175437"/>
              <a:gd name="connsiteX5" fmla="*/ 132907 w 175438"/>
              <a:gd name="connsiteY5" fmla="*/ 106325 h 175437"/>
              <a:gd name="connsiteX6" fmla="*/ 143540 w 175438"/>
              <a:gd name="connsiteY6" fmla="*/ 138223 h 175437"/>
              <a:gd name="connsiteX7" fmla="*/ 138224 w 175438"/>
              <a:gd name="connsiteY7" fmla="*/ 170121 h 175437"/>
              <a:gd name="connsiteX8" fmla="*/ 127591 w 175438"/>
              <a:gd name="connsiteY8" fmla="*/ 154172 h 175437"/>
              <a:gd name="connsiteX9" fmla="*/ 132907 w 175438"/>
              <a:gd name="connsiteY9" fmla="*/ 170121 h 175437"/>
              <a:gd name="connsiteX10" fmla="*/ 148856 w 175438"/>
              <a:gd name="connsiteY10" fmla="*/ 175437 h 175437"/>
              <a:gd name="connsiteX11" fmla="*/ 175438 w 175438"/>
              <a:gd name="connsiteY11" fmla="*/ 127591 h 175437"/>
              <a:gd name="connsiteX12" fmla="*/ 164805 w 175438"/>
              <a:gd name="connsiteY12" fmla="*/ 111642 h 175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5438" h="175437">
                <a:moveTo>
                  <a:pt x="0" y="0"/>
                </a:moveTo>
                <a:cubicBezTo>
                  <a:pt x="7362" y="1472"/>
                  <a:pt x="33337" y="5524"/>
                  <a:pt x="42531" y="10632"/>
                </a:cubicBezTo>
                <a:cubicBezTo>
                  <a:pt x="53702" y="16838"/>
                  <a:pt x="63796" y="24810"/>
                  <a:pt x="74428" y="31898"/>
                </a:cubicBezTo>
                <a:lnTo>
                  <a:pt x="90377" y="42530"/>
                </a:lnTo>
                <a:lnTo>
                  <a:pt x="122275" y="90377"/>
                </a:lnTo>
                <a:cubicBezTo>
                  <a:pt x="125819" y="95693"/>
                  <a:pt x="130887" y="100264"/>
                  <a:pt x="132907" y="106325"/>
                </a:cubicBezTo>
                <a:lnTo>
                  <a:pt x="143540" y="138223"/>
                </a:lnTo>
                <a:cubicBezTo>
                  <a:pt x="141768" y="148856"/>
                  <a:pt x="145846" y="162499"/>
                  <a:pt x="138224" y="170121"/>
                </a:cubicBezTo>
                <a:cubicBezTo>
                  <a:pt x="133706" y="174639"/>
                  <a:pt x="133980" y="154172"/>
                  <a:pt x="127591" y="154172"/>
                </a:cubicBezTo>
                <a:cubicBezTo>
                  <a:pt x="121987" y="154172"/>
                  <a:pt x="128944" y="166158"/>
                  <a:pt x="132907" y="170121"/>
                </a:cubicBezTo>
                <a:cubicBezTo>
                  <a:pt x="136870" y="174084"/>
                  <a:pt x="143540" y="173665"/>
                  <a:pt x="148856" y="175437"/>
                </a:cubicBezTo>
                <a:cubicBezTo>
                  <a:pt x="173229" y="138876"/>
                  <a:pt x="166079" y="155662"/>
                  <a:pt x="175438" y="127591"/>
                </a:cubicBezTo>
                <a:lnTo>
                  <a:pt x="164805" y="111642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CA9E72B6-C408-4BE0-8244-A54B6CC2B631}"/>
              </a:ext>
            </a:extLst>
          </p:cNvPr>
          <p:cNvSpPr/>
          <p:nvPr/>
        </p:nvSpPr>
        <p:spPr>
          <a:xfrm>
            <a:off x="3902149" y="3854302"/>
            <a:ext cx="58479" cy="133632"/>
          </a:xfrm>
          <a:custGeom>
            <a:avLst/>
            <a:gdLst>
              <a:gd name="connsiteX0" fmla="*/ 37214 w 58479"/>
              <a:gd name="connsiteY0" fmla="*/ 0 h 133632"/>
              <a:gd name="connsiteX1" fmla="*/ 58479 w 58479"/>
              <a:gd name="connsiteY1" fmla="*/ 42531 h 133632"/>
              <a:gd name="connsiteX2" fmla="*/ 53163 w 58479"/>
              <a:gd name="connsiteY2" fmla="*/ 74428 h 133632"/>
              <a:gd name="connsiteX3" fmla="*/ 47846 w 58479"/>
              <a:gd name="connsiteY3" fmla="*/ 90377 h 133632"/>
              <a:gd name="connsiteX4" fmla="*/ 15949 w 58479"/>
              <a:gd name="connsiteY4" fmla="*/ 106326 h 133632"/>
              <a:gd name="connsiteX5" fmla="*/ 0 w 58479"/>
              <a:gd name="connsiteY5" fmla="*/ 116958 h 133632"/>
              <a:gd name="connsiteX6" fmla="*/ 15949 w 58479"/>
              <a:gd name="connsiteY6" fmla="*/ 101010 h 133632"/>
              <a:gd name="connsiteX7" fmla="*/ 10632 w 58479"/>
              <a:gd name="connsiteY7" fmla="*/ 116958 h 133632"/>
              <a:gd name="connsiteX8" fmla="*/ 42530 w 58479"/>
              <a:gd name="connsiteY8" fmla="*/ 132907 h 13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479" h="133632">
                <a:moveTo>
                  <a:pt x="37214" y="0"/>
                </a:moveTo>
                <a:cubicBezTo>
                  <a:pt x="40219" y="5008"/>
                  <a:pt x="58479" y="31085"/>
                  <a:pt x="58479" y="42531"/>
                </a:cubicBezTo>
                <a:cubicBezTo>
                  <a:pt x="58479" y="53310"/>
                  <a:pt x="55501" y="63906"/>
                  <a:pt x="53163" y="74428"/>
                </a:cubicBezTo>
                <a:cubicBezTo>
                  <a:pt x="51947" y="79899"/>
                  <a:pt x="51347" y="86001"/>
                  <a:pt x="47846" y="90377"/>
                </a:cubicBezTo>
                <a:cubicBezTo>
                  <a:pt x="37688" y="103075"/>
                  <a:pt x="28792" y="99905"/>
                  <a:pt x="15949" y="106326"/>
                </a:cubicBezTo>
                <a:cubicBezTo>
                  <a:pt x="10234" y="109183"/>
                  <a:pt x="5316" y="113414"/>
                  <a:pt x="0" y="116958"/>
                </a:cubicBezTo>
                <a:cubicBezTo>
                  <a:pt x="12404" y="79745"/>
                  <a:pt x="7088" y="74429"/>
                  <a:pt x="15949" y="101010"/>
                </a:cubicBezTo>
                <a:cubicBezTo>
                  <a:pt x="14177" y="106326"/>
                  <a:pt x="9711" y="111431"/>
                  <a:pt x="10632" y="116958"/>
                </a:cubicBezTo>
                <a:cubicBezTo>
                  <a:pt x="14273" y="138805"/>
                  <a:pt x="26994" y="132907"/>
                  <a:pt x="42530" y="13290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2DE2BC0-BB77-4A53-A4AA-67199C89820E}"/>
                  </a:ext>
                </a:extLst>
              </p:cNvPr>
              <p:cNvSpPr txBox="1"/>
              <p:nvPr/>
            </p:nvSpPr>
            <p:spPr>
              <a:xfrm>
                <a:off x="3614480" y="3270360"/>
                <a:ext cx="399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2DE2BC0-BB77-4A53-A4AA-67199C898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4480" y="3270360"/>
                <a:ext cx="399597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73D21FE-FF85-4665-81CB-A76255A6E6B1}"/>
                  </a:ext>
                </a:extLst>
              </p:cNvPr>
              <p:cNvSpPr txBox="1"/>
              <p:nvPr/>
            </p:nvSpPr>
            <p:spPr>
              <a:xfrm>
                <a:off x="3902149" y="3747626"/>
                <a:ext cx="3741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73D21FE-FF85-4665-81CB-A76255A6E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149" y="3747626"/>
                <a:ext cx="37414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E5C3C70-BC8F-42E5-921A-5601A18A1BBB}"/>
                  </a:ext>
                </a:extLst>
              </p:cNvPr>
              <p:cNvSpPr txBox="1"/>
              <p:nvPr/>
            </p:nvSpPr>
            <p:spPr>
              <a:xfrm>
                <a:off x="4007666" y="3208958"/>
                <a:ext cx="351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E5C3C70-BC8F-42E5-921A-5601A18A1B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666" y="3208958"/>
                <a:ext cx="35163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F90146C-181E-42BA-AC70-44D383B467E9}"/>
                  </a:ext>
                </a:extLst>
              </p:cNvPr>
              <p:cNvSpPr txBox="1"/>
              <p:nvPr/>
            </p:nvSpPr>
            <p:spPr>
              <a:xfrm>
                <a:off x="4542241" y="2571750"/>
                <a:ext cx="10157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F90146C-181E-42BA-AC70-44D383B467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2241" y="2571750"/>
                <a:ext cx="1015726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A83A95B1-5ADB-41E7-B6F3-3A9297D007FB}"/>
                  </a:ext>
                </a:extLst>
              </p:cNvPr>
              <p:cNvSpPr txBox="1"/>
              <p:nvPr/>
            </p:nvSpPr>
            <p:spPr>
              <a:xfrm>
                <a:off x="5814175" y="2987797"/>
                <a:ext cx="201138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𝑟𝑐𝑜𝑠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altLang="zh-CN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𝑟𝑠𝑖𝑛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zh-CN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𝑟𝑠𝑖𝑛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A83A95B1-5ADB-41E7-B6F3-3A9297D00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175" y="2987797"/>
                <a:ext cx="2011384" cy="923330"/>
              </a:xfrm>
              <a:prstGeom prst="rect">
                <a:avLst/>
              </a:prstGeom>
              <a:blipFill>
                <a:blip r:embed="rId8"/>
                <a:stretch>
                  <a:fillRect l="-2121" t="-1316" b="-65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85148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C9C048-66AE-443C-9474-973641066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构造顶点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EDA0C65-097D-44CF-B05C-223DCB7E67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</m:d>
                  </m:oMath>
                </a14:m>
                <a:endParaRPr lang="en-US" altLang="zh-CN" b="1" dirty="0"/>
              </a:p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𝝓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𝝅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我们将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1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,[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𝝅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都分成</a:t>
                </a:r>
                <a:r>
                  <a:rPr lang="en-US" altLang="zh-CN" dirty="0"/>
                  <a:t>100</a:t>
                </a:r>
                <a:r>
                  <a:rPr lang="zh-CN" altLang="en-US" dirty="0"/>
                  <a:t>份，形成多组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𝝓</m:t>
                    </m:r>
                  </m:oMath>
                </a14:m>
                <a:r>
                  <a:rPr lang="zh-CN" altLang="en-US" dirty="0"/>
                  <a:t>的值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EDA0C65-097D-44CF-B05C-223DCB7E67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091415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707B06-D25D-439F-B656-CE4D99D927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游戏角色贴图</a:t>
            </a:r>
            <a:r>
              <a:rPr lang="en-US" altLang="zh-CN" dirty="0"/>
              <a:t>——</a:t>
            </a:r>
            <a:r>
              <a:rPr lang="zh-CN" altLang="en-US" dirty="0"/>
              <a:t>做一个有贴图的游戏角色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E02C1B-E189-4E2D-8461-FD2177461D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997228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讲师ppt模板20141215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9419</TotalTime>
  <Words>276</Words>
  <Application>Microsoft Office PowerPoint</Application>
  <PresentationFormat>全屏显示(16:9)</PresentationFormat>
  <Paragraphs>52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微软雅黑</vt:lpstr>
      <vt:lpstr>Arial</vt:lpstr>
      <vt:lpstr>Calibri</vt:lpstr>
      <vt:lpstr>Cambria Math</vt:lpstr>
      <vt:lpstr>Wingdings</vt:lpstr>
      <vt:lpstr>讲师ppt模板20141215</vt:lpstr>
      <vt:lpstr>GLSL基础语法</vt:lpstr>
      <vt:lpstr>纹理入门——为图形增加纹理</vt:lpstr>
      <vt:lpstr>纹理贴图（Texture Mapping)</vt:lpstr>
      <vt:lpstr>mipmap</vt:lpstr>
      <vt:lpstr>复杂贴图技巧——地球仪和表情</vt:lpstr>
      <vt:lpstr>如何描述球面上的一个点</vt:lpstr>
      <vt:lpstr>球面的坐标</vt:lpstr>
      <vt:lpstr>构造顶点</vt:lpstr>
      <vt:lpstr>游戏角色贴图——做一个有贴图的游戏角色</vt:lpstr>
      <vt:lpstr>纹理坐标</vt:lpstr>
      <vt:lpstr>数据类型</vt:lpstr>
      <vt:lpstr>制作一个角色(上)——模型组合</vt:lpstr>
      <vt:lpstr>平面图</vt:lpstr>
      <vt:lpstr>树状模型</vt:lpstr>
      <vt:lpstr>一级手臂的处理</vt:lpstr>
      <vt:lpstr>二级手臂的处理</vt:lpstr>
      <vt:lpstr>程序如何表达？</vt:lpstr>
      <vt:lpstr>转置相乘的关系</vt:lpstr>
      <vt:lpstr>制作一个角色(中)——多纹理贴图如何处理</vt:lpstr>
      <vt:lpstr>制作一个角色(下)——实现动画</vt:lpstr>
      <vt:lpstr>游戏系统的特点</vt:lpstr>
      <vt:lpstr>Webgl/OpenGL中纹理的管理</vt:lpstr>
      <vt:lpstr>制作一个角色(下)——实现动画效果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starcraft</cp:lastModifiedBy>
  <cp:revision>142</cp:revision>
  <dcterms:created xsi:type="dcterms:W3CDTF">2016-04-25T01:54:29Z</dcterms:created>
  <dcterms:modified xsi:type="dcterms:W3CDTF">2020-06-11T01:36:33Z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