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33"/>
  </p:notesMasterIdLst>
  <p:sldIdLst>
    <p:sldId id="256" r:id="rId2"/>
    <p:sldId id="267" r:id="rId3"/>
    <p:sldId id="264" r:id="rId4"/>
    <p:sldId id="268" r:id="rId5"/>
    <p:sldId id="258" r:id="rId6"/>
    <p:sldId id="259" r:id="rId7"/>
    <p:sldId id="257" r:id="rId8"/>
    <p:sldId id="263" r:id="rId9"/>
    <p:sldId id="262" r:id="rId10"/>
    <p:sldId id="261" r:id="rId11"/>
    <p:sldId id="271" r:id="rId12"/>
    <p:sldId id="270" r:id="rId13"/>
    <p:sldId id="273" r:id="rId14"/>
    <p:sldId id="274" r:id="rId15"/>
    <p:sldId id="275" r:id="rId16"/>
    <p:sldId id="276" r:id="rId17"/>
    <p:sldId id="278" r:id="rId18"/>
    <p:sldId id="279" r:id="rId19"/>
    <p:sldId id="280" r:id="rId20"/>
    <p:sldId id="281" r:id="rId21"/>
    <p:sldId id="266" r:id="rId22"/>
    <p:sldId id="283" r:id="rId23"/>
    <p:sldId id="284" r:id="rId24"/>
    <p:sldId id="269" r:id="rId25"/>
    <p:sldId id="285" r:id="rId26"/>
    <p:sldId id="287" r:id="rId27"/>
    <p:sldId id="288" r:id="rId28"/>
    <p:sldId id="289" r:id="rId29"/>
    <p:sldId id="286" r:id="rId30"/>
    <p:sldId id="290" r:id="rId31"/>
    <p:sldId id="291" r:id="rId32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arcraft" initials="s" lastIdx="1" clrIdx="0">
    <p:extLst>
      <p:ext uri="{19B8F6BF-5375-455C-9EA6-DF929625EA0E}">
        <p15:presenceInfo xmlns:p15="http://schemas.microsoft.com/office/powerpoint/2012/main" userId="starcraf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747"/>
    <a:srgbClr val="C94251"/>
    <a:srgbClr val="212121"/>
    <a:srgbClr val="C9394A"/>
    <a:srgbClr val="EB030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50000" autoAdjust="0"/>
  </p:normalViewPr>
  <p:slideViewPr>
    <p:cSldViewPr>
      <p:cViewPr varScale="1">
        <p:scale>
          <a:sx n="126" d="100"/>
          <a:sy n="126" d="100"/>
        </p:scale>
        <p:origin x="106" y="744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2020/6/19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2020/6/19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2020/6/19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2020/6/19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200000"/>
              </a:lnSpc>
              <a:buFont typeface="Wingdings" pitchFamily="2" charset="2"/>
              <a:buChar char="u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2020/6/19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2020/6/19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2020/6/19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2020/6/19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2020/6/19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2020/6/19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2020/6/19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2020/6/19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7FED4-43AE-4D2D-89F3-2894A42D99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光照部分导学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6F6208-1613-48A0-B972-70281F15CB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95475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696C0-5245-40BE-A244-0F51EA768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BRDF,BSSRDF</a:t>
            </a:r>
            <a:endParaRPr lang="zh-CN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C141E6B-FAFA-41EE-9FFA-5B0E8B8D0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269568"/>
            <a:ext cx="6228184" cy="346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40805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7FED4-43AE-4D2D-89F3-2894A42D99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直线光源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6F6208-1613-48A0-B972-70281F15CB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48379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2BA6C-3963-476C-BF5D-13F45A980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713749-438C-440C-8F47-849F45A17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6056" y="1200150"/>
            <a:ext cx="3610744" cy="3394075"/>
          </a:xfrm>
        </p:spPr>
        <p:txBody>
          <a:bodyPr/>
          <a:lstStyle/>
          <a:p>
            <a:r>
              <a:rPr lang="zh-CN" altLang="en-US" dirty="0"/>
              <a:t>光照片段的颜色是片段本身的颜色和光照效果的叠加。</a:t>
            </a:r>
            <a:endParaRPr lang="en-US" altLang="zh-CN" dirty="0"/>
          </a:p>
          <a:p>
            <a:r>
              <a:rPr lang="zh-CN" altLang="en-US" dirty="0"/>
              <a:t>光照效果</a:t>
            </a:r>
            <a:r>
              <a:rPr lang="en-US" altLang="zh-CN" dirty="0"/>
              <a:t>light</a:t>
            </a:r>
            <a:r>
              <a:rPr lang="zh-CN" altLang="en-US" dirty="0"/>
              <a:t>取</a:t>
            </a:r>
            <a:r>
              <a:rPr lang="en-US" altLang="zh-CN" dirty="0"/>
              <a:t>[0,1]</a:t>
            </a:r>
            <a:r>
              <a:rPr lang="zh-CN" altLang="en-US" dirty="0"/>
              <a:t>之间的值</a:t>
            </a:r>
            <a:endParaRPr lang="en-US" altLang="zh-CN" dirty="0"/>
          </a:p>
          <a:p>
            <a:r>
              <a:rPr lang="en-US" altLang="zh-CN" dirty="0" err="1"/>
              <a:t>fragColor.rgb</a:t>
            </a:r>
            <a:r>
              <a:rPr lang="en-US" altLang="zh-CN" dirty="0"/>
              <a:t> *= light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5B82D8C-5B35-4E37-9899-C65643E85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89712"/>
            <a:ext cx="3970784" cy="36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30265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699C0-9851-4676-8CCC-66D9FB302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向量点乘模拟光照效果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EF1FC9E-2147-4C04-A025-A52C2CD32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1491630"/>
            <a:ext cx="2448272" cy="26156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9D1FF5B-A822-485C-9900-58FA1F97CA59}"/>
                  </a:ext>
                </a:extLst>
              </p:cNvPr>
              <p:cNvSpPr txBox="1"/>
              <p:nvPr/>
            </p:nvSpPr>
            <p:spPr>
              <a:xfrm>
                <a:off x="4067944" y="2161445"/>
                <a:ext cx="2121478" cy="6873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9D1FF5B-A822-485C-9900-58FA1F97C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2161445"/>
                <a:ext cx="2121478" cy="687304"/>
              </a:xfrm>
              <a:prstGeom prst="rect">
                <a:avLst/>
              </a:prstGeom>
              <a:blipFill>
                <a:blip r:embed="rId3"/>
                <a:stretch>
                  <a:fillRect t="-13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65015B4-A2D6-47FE-980C-B810223B5924}"/>
                  </a:ext>
                </a:extLst>
              </p:cNvPr>
              <p:cNvSpPr/>
              <p:nvPr/>
            </p:nvSpPr>
            <p:spPr>
              <a:xfrm>
                <a:off x="4179304" y="3260141"/>
                <a:ext cx="1396921" cy="4103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65015B4-A2D6-47FE-980C-B810223B59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304" y="3260141"/>
                <a:ext cx="1396921" cy="410305"/>
              </a:xfrm>
              <a:prstGeom prst="rect">
                <a:avLst/>
              </a:prstGeom>
              <a:blipFill>
                <a:blip r:embed="rId4"/>
                <a:stretch>
                  <a:fillRect t="-223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E5844451-4FED-4DDB-A4D4-1087CA931AA2}"/>
              </a:ext>
            </a:extLst>
          </p:cNvPr>
          <p:cNvSpPr/>
          <p:nvPr/>
        </p:nvSpPr>
        <p:spPr>
          <a:xfrm>
            <a:off x="4139952" y="2777990"/>
            <a:ext cx="2733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如果取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n,l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为单位向量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40ACAF4-22C1-412D-A851-F37BC4A80360}"/>
              </a:ext>
            </a:extLst>
          </p:cNvPr>
          <p:cNvSpPr/>
          <p:nvPr/>
        </p:nvSpPr>
        <p:spPr>
          <a:xfrm>
            <a:off x="4179304" y="3791735"/>
            <a:ext cx="2733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符合物理规律</a:t>
            </a:r>
          </a:p>
        </p:txBody>
      </p:sp>
    </p:spTree>
    <p:extLst>
      <p:ext uri="{BB962C8B-B14F-4D97-AF65-F5344CB8AC3E}">
        <p14:creationId xmlns:p14="http://schemas.microsoft.com/office/powerpoint/2010/main" val="2103238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46752-FAF0-4918-A295-0A8A67BFE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实战（模拟直线光源效果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C1CA51-6953-4D7E-99DE-37E7C1109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学习</a:t>
            </a:r>
            <a:r>
              <a:rPr lang="en-US" altLang="zh-CN" dirty="0"/>
              <a:t>GLSL</a:t>
            </a:r>
            <a:r>
              <a:rPr lang="zh-CN" altLang="en-US"/>
              <a:t>中光照效果的计算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1E7F84-5FAA-4E5C-8E8D-856B5AF162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643758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2989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7FED4-43AE-4D2D-89F3-2894A42D99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点光源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6F6208-1613-48A0-B972-70281F15CB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13366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77AEC-6A23-4875-B47C-47DE28BD9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624E4E5-A8FC-4788-9CD9-AE4EA6929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1707654"/>
            <a:ext cx="4032448" cy="2621821"/>
          </a:xfrm>
          <a:prstGeom prst="rect">
            <a:avLst/>
          </a:prstGeom>
        </p:spPr>
      </p:pic>
      <p:sp>
        <p:nvSpPr>
          <p:cNvPr id="5" name="内容占位符 5">
            <a:extLst>
              <a:ext uri="{FF2B5EF4-FFF2-40B4-BE49-F238E27FC236}">
                <a16:creationId xmlns:a16="http://schemas.microsoft.com/office/drawing/2014/main" id="{B6C0B9D9-6DD6-4046-9468-611C439A052A}"/>
              </a:ext>
            </a:extLst>
          </p:cNvPr>
          <p:cNvSpPr txBox="1">
            <a:spLocks/>
          </p:cNvSpPr>
          <p:nvPr/>
        </p:nvSpPr>
        <p:spPr>
          <a:xfrm>
            <a:off x="5076056" y="1200150"/>
            <a:ext cx="3610744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defTabSz="914400" eaLnBrk="1" fontAlgn="base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u"/>
              <a:defRPr sz="2000" b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742950" indent="-28575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2pPr>
            <a:lvl3pPr marL="1143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3pPr>
            <a:lvl4pPr marL="16002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4pPr>
            <a:lvl5pPr marL="20574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5pPr>
            <a:lvl6pPr marL="25146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6pPr>
            <a:lvl7pPr marL="29718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7pPr>
            <a:lvl8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8pPr>
            <a:lvl9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9pPr>
          </a:lstStyle>
          <a:p>
            <a:r>
              <a:rPr lang="zh-CN" altLang="en-US" kern="0" dirty="0"/>
              <a:t>光源直射</a:t>
            </a:r>
            <a:r>
              <a:rPr lang="en-US" altLang="zh-CN" kern="0" dirty="0"/>
              <a:t>Mesh</a:t>
            </a:r>
            <a:r>
              <a:rPr lang="zh-CN" altLang="en-US" kern="0" dirty="0"/>
              <a:t>的时候片段颜色最亮</a:t>
            </a:r>
            <a:endParaRPr lang="en-US" altLang="zh-CN" kern="0" dirty="0"/>
          </a:p>
          <a:p>
            <a:r>
              <a:rPr lang="zh-CN" altLang="en-US" kern="0" dirty="0"/>
              <a:t>法向量和中间向量夹角最小的时候眼睛感受到的光最亮</a:t>
            </a:r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226441036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D7B94-1ACA-4E6B-B07D-3D7B1ABC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C1E1FA-D840-4059-BC71-51BD891763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已知：法向量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acc>
                  </m:oMath>
                </a14:m>
                <a:r>
                  <a:rPr lang="zh-CN" altLang="en-US" dirty="0"/>
                  <a:t>和光源所在位置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，已经眼睛所在位置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1" dirty="0"/>
              </a:p>
              <a:p>
                <a:r>
                  <a:rPr lang="zh-CN" altLang="en-US" b="1" dirty="0"/>
                  <a:t>光照强度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𝒍𝒊𝒈𝒉𝒕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</m:acc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acc>
                  </m:oMath>
                </a14:m>
                <a:endParaRPr lang="en-US" altLang="zh-CN" b="1" dirty="0"/>
              </a:p>
              <a:p>
                <a:r>
                  <a:rPr lang="zh-CN" altLang="en-US" dirty="0"/>
                  <a:t>眼睛感受到的镜面光参数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𝒔𝒑𝒆𝒄𝒖𝒍𝒂𝒓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𝒉𝒂𝒍𝒇𝑽𝒆𝒄𝒕𝒐𝒓</m:t>
                        </m:r>
                      </m:e>
                    </m:acc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acc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𝒇𝒓𝒂𝒈𝑪𝒐𝒍𝒐𝒓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𝒇𝒓𝒂𝒈𝑪𝒐𝒍𝒐𝒓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𝒍𝒊𝒈𝒉𝒕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𝒔𝒑𝒆𝒄𝒖𝒍𝒂𝒓</m:t>
                    </m:r>
                  </m:oMath>
                </a14:m>
                <a:endParaRPr lang="en-US" altLang="zh-CN" b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C1E1FA-D840-4059-BC71-51BD891763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b="-37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61033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738C0-ABD5-46A9-8BBD-797EBED35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比较两个</a:t>
            </a:r>
            <a:r>
              <a:rPr lang="en-US" altLang="zh-CN" dirty="0"/>
              <a:t>specular</a:t>
            </a:r>
            <a:r>
              <a:rPr lang="zh-CN" altLang="en-US" dirty="0"/>
              <a:t>参数的模型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D7C6049-BD0E-4B43-B228-AE5F6DD2EF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𝒔𝒑𝒆𝒄𝒖𝒍𝒂𝒓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=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𝒉𝒂𝒍𝒇𝑽𝒆𝒄𝒕𝒐𝒓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acc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𝒔𝒑𝒆𝒄𝒖𝒍𝒂𝒓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𝒉𝒂𝒍𝒇𝑽𝒆𝒄𝒕𝒐𝒓</m:t>
                                </m:r>
                              </m:e>
                            </m:ac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亮度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D7C6049-BD0E-4B43-B228-AE5F6DD2EF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0A5C4B9B-9DBA-4B4D-BADF-2B2EB997E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2067694"/>
            <a:ext cx="3160781" cy="242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97206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7FED4-43AE-4D2D-89F3-2894A42D99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手电筒效果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6F6208-1613-48A0-B972-70281F15CB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66747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25E22A-4A2C-46B9-8040-1AB7A29C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光照现象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B5A08A-EF0E-4055-8EC0-B65E5DD27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光具有粒子性也具有波动性</a:t>
            </a:r>
            <a:endParaRPr lang="en-US" altLang="zh-CN" dirty="0"/>
          </a:p>
          <a:p>
            <a:r>
              <a:rPr lang="zh-CN" altLang="en-US" dirty="0"/>
              <a:t>光在传播中会有反射、折射、吸收、散射等现象</a:t>
            </a:r>
            <a:endParaRPr lang="en-US" altLang="zh-CN" dirty="0"/>
          </a:p>
          <a:p>
            <a:r>
              <a:rPr lang="zh-CN" altLang="en-US" dirty="0"/>
              <a:t>从能量角度看光有辐射现象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需要大量的数学模型</a:t>
            </a:r>
          </a:p>
        </p:txBody>
      </p:sp>
    </p:spTree>
    <p:extLst>
      <p:ext uri="{BB962C8B-B14F-4D97-AF65-F5344CB8AC3E}">
        <p14:creationId xmlns:p14="http://schemas.microsoft.com/office/powerpoint/2010/main" val="8148250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6528-3BBC-4608-85E3-7EC2C8D3D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138F63-F32B-4451-AE86-58D3BCC98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7358" y="1200150"/>
            <a:ext cx="2649442" cy="3394075"/>
          </a:xfrm>
        </p:spPr>
        <p:txBody>
          <a:bodyPr/>
          <a:lstStyle/>
          <a:p>
            <a:r>
              <a:rPr lang="zh-CN" altLang="en-US" dirty="0"/>
              <a:t>光照范围可以用光照方向和范围角度描述（也可以用光照方向和平面法向量的夹角描述）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F34C358-759D-4083-8E71-C0F2EB9EA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275606"/>
            <a:ext cx="5929854" cy="350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9704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7FED4-43AE-4D2D-89F3-2894A42D99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光线追踪介绍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6F6208-1613-48A0-B972-70281F15CB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241782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EEF42-FDA5-424B-8CBA-ED470015C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光线追踪</a:t>
            </a:r>
            <a:r>
              <a:rPr lang="en-US" altLang="zh-CN" dirty="0"/>
              <a:t>(Ray Tracing)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CE72CA-4B79-4D33-8629-B0B09756D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通过追踪光线经过的路径，渲染图形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855AC8-E335-4C42-9AD2-E804CA709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139702"/>
            <a:ext cx="3312368" cy="248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93975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BA0FC-5EB7-40D3-BA2C-14134018B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射线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551A26-A51D-4B6B-8E4A-C673B28CF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源点（射线发出的位置）</a:t>
            </a:r>
            <a:endParaRPr lang="en-US" altLang="zh-CN" dirty="0"/>
          </a:p>
          <a:p>
            <a:r>
              <a:rPr lang="zh-CN" altLang="en-US" dirty="0"/>
              <a:t>向量（射线的长度和方向）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F15000-30A3-4C39-87EB-38FE78D8C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779662"/>
            <a:ext cx="3724795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39188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10227-2EB3-4BB1-8E2D-696918E0F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Ray Tracing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EFB40A-C0C7-4A19-93BB-F4BDB473D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200150"/>
            <a:ext cx="4013742" cy="351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47489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AF273-68E4-47F6-A92F-5EE66415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A574413-9B3A-411F-9DB8-68839EF3C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0987" y="1200150"/>
            <a:ext cx="3602026" cy="33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1623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AF273-68E4-47F6-A92F-5EE66415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FFE82DE-DE30-4AF2-9553-562782076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444205"/>
            <a:ext cx="3312368" cy="312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10112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AF273-68E4-47F6-A92F-5EE66415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905E96F-CB24-4BF8-869C-F301C5E57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635646"/>
            <a:ext cx="4447991" cy="310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31286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EF599-F8C8-4E3B-816E-C071DF3A0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530F0A0-0280-4599-8228-565A64C7A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048" y="1200150"/>
            <a:ext cx="6075903" cy="33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810795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5D17A-BBFB-4718-A38C-F70CAE5CF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Ray Tracing</a:t>
            </a:r>
            <a:r>
              <a:rPr lang="zh-CN" altLang="en-US" dirty="0"/>
              <a:t>示例图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32FDEAA-6568-48A2-8CA0-316A4DE520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092050"/>
            <a:ext cx="5618632" cy="373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96002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9FF24-CABD-4457-86E4-B2FE45033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光照部分内容介绍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8C16BB-C2E0-448E-9553-AED1873E2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直线光源</a:t>
            </a:r>
            <a:endParaRPr lang="en-US" altLang="zh-CN" dirty="0"/>
          </a:p>
          <a:p>
            <a:r>
              <a:rPr lang="zh-CN" altLang="en-US" dirty="0"/>
              <a:t>点光源</a:t>
            </a:r>
            <a:endParaRPr lang="en-US" altLang="zh-CN" dirty="0"/>
          </a:p>
          <a:p>
            <a:r>
              <a:rPr lang="zh-CN" altLang="en-US" dirty="0"/>
              <a:t>手电筒效果</a:t>
            </a:r>
            <a:endParaRPr lang="en-US" altLang="zh-CN" dirty="0"/>
          </a:p>
          <a:p>
            <a:r>
              <a:rPr lang="zh-CN" altLang="en-US" dirty="0"/>
              <a:t>光线追踪原理介绍</a:t>
            </a:r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C87A2F7D-E5F7-4B8B-AF29-FA6E63CA4CF3}"/>
              </a:ext>
            </a:extLst>
          </p:cNvPr>
          <p:cNvSpPr/>
          <p:nvPr/>
        </p:nvSpPr>
        <p:spPr>
          <a:xfrm>
            <a:off x="2267744" y="1491630"/>
            <a:ext cx="216024" cy="936104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4AEC26-F977-492F-B4C4-720136DAD198}"/>
              </a:ext>
            </a:extLst>
          </p:cNvPr>
          <p:cNvSpPr txBox="1"/>
          <p:nvPr/>
        </p:nvSpPr>
        <p:spPr>
          <a:xfrm>
            <a:off x="2627784" y="1799480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GLSL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处理光照</a:t>
            </a:r>
          </a:p>
        </p:txBody>
      </p:sp>
    </p:spTree>
    <p:extLst>
      <p:ext uri="{BB962C8B-B14F-4D97-AF65-F5344CB8AC3E}">
        <p14:creationId xmlns:p14="http://schemas.microsoft.com/office/powerpoint/2010/main" val="2441112447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58F2C-DCBA-4CAE-9DBB-1E3FE5F5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DD5EF8-3C2B-499B-B108-38A41DF27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dirty="0"/>
              <a:t>for(x = 0; x &lt; 1024; x++) {</a:t>
            </a:r>
          </a:p>
          <a:p>
            <a:pPr marL="0" indent="0">
              <a:buNone/>
            </a:pPr>
            <a:r>
              <a:rPr lang="en-US" altLang="zh-CN" sz="1800" dirty="0"/>
              <a:t>  for(y = 0; y &lt; 768; y++) {</a:t>
            </a:r>
          </a:p>
          <a:p>
            <a:pPr marL="0" indent="0">
              <a:buNone/>
            </a:pPr>
            <a:r>
              <a:rPr lang="en-US" altLang="zh-CN" sz="1800" dirty="0"/>
              <a:t>     // </a:t>
            </a:r>
            <a:r>
              <a:rPr lang="zh-CN" altLang="en-US" sz="1800" dirty="0"/>
              <a:t>从摄像头画一条射线到</a:t>
            </a:r>
            <a:r>
              <a:rPr lang="en-US" altLang="zh-CN" sz="1800" dirty="0"/>
              <a:t>(</a:t>
            </a:r>
            <a:r>
              <a:rPr lang="en-US" altLang="zh-CN" sz="1800" dirty="0" err="1"/>
              <a:t>x,y</a:t>
            </a:r>
            <a:r>
              <a:rPr lang="en-US" altLang="zh-CN" sz="1800" dirty="0"/>
              <a:t>)</a:t>
            </a:r>
          </a:p>
          <a:p>
            <a:pPr marL="0" indent="0">
              <a:buNone/>
            </a:pPr>
            <a:r>
              <a:rPr lang="en-US" altLang="zh-CN" sz="1800" dirty="0"/>
              <a:t>     // </a:t>
            </a:r>
            <a:r>
              <a:rPr lang="zh-CN" altLang="en-US" sz="1800" dirty="0"/>
              <a:t>通过光线追踪递归计算图片像素</a:t>
            </a:r>
            <a:r>
              <a:rPr lang="en-US" altLang="zh-CN" sz="1800" dirty="0"/>
              <a:t>(</a:t>
            </a:r>
            <a:r>
              <a:rPr lang="en-US" altLang="zh-CN" sz="1800" dirty="0" err="1"/>
              <a:t>x,y</a:t>
            </a:r>
            <a:r>
              <a:rPr lang="en-US" altLang="zh-CN" sz="1800" dirty="0"/>
              <a:t>)</a:t>
            </a:r>
            <a:r>
              <a:rPr lang="zh-CN" altLang="en-US" sz="1800" dirty="0"/>
              <a:t>的颜色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}</a:t>
            </a:r>
          </a:p>
          <a:p>
            <a:pPr marL="0" indent="0"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58042960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58F2C-DCBA-4CAE-9DBB-1E3FE5F5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在片段着色器中的写法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DD5EF8-3C2B-499B-B108-38A41DF27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dirty="0"/>
              <a:t>1. </a:t>
            </a:r>
            <a:r>
              <a:rPr lang="zh-CN" altLang="en-US" sz="1800" dirty="0"/>
              <a:t>找到当前片段在哪条射线上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2. </a:t>
            </a:r>
            <a:r>
              <a:rPr lang="zh-CN" altLang="en-US" sz="1800" dirty="0"/>
              <a:t>根据射线计算当前片段着色器的颜色</a:t>
            </a:r>
          </a:p>
        </p:txBody>
      </p:sp>
    </p:spTree>
    <p:extLst>
      <p:ext uri="{BB962C8B-B14F-4D97-AF65-F5344CB8AC3E}">
        <p14:creationId xmlns:p14="http://schemas.microsoft.com/office/powerpoint/2010/main" val="144403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39771-990F-406A-9C47-5A4A64DB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后续升级课程内容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19035B-12E3-485A-BBE9-9B293973B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光的物理学（辐射等）</a:t>
            </a:r>
            <a:endParaRPr lang="en-US" altLang="zh-CN" dirty="0"/>
          </a:p>
          <a:p>
            <a:r>
              <a:rPr lang="en-US" altLang="zh-CN" dirty="0" err="1"/>
              <a:t>Phong</a:t>
            </a:r>
            <a:r>
              <a:rPr lang="zh-CN" altLang="en-US" dirty="0"/>
              <a:t>模型</a:t>
            </a:r>
            <a:endParaRPr lang="en-US" altLang="zh-CN" dirty="0"/>
          </a:p>
          <a:p>
            <a:r>
              <a:rPr lang="en-US" altLang="zh-CN" dirty="0"/>
              <a:t>BRDF</a:t>
            </a:r>
            <a:r>
              <a:rPr lang="zh-CN" altLang="en-US" dirty="0"/>
              <a:t>、</a:t>
            </a:r>
            <a:r>
              <a:rPr lang="en-US" altLang="zh-CN" dirty="0"/>
              <a:t>BSSRDF</a:t>
            </a:r>
            <a:r>
              <a:rPr lang="zh-CN" altLang="en-US" dirty="0"/>
              <a:t>模型</a:t>
            </a:r>
            <a:endParaRPr lang="en-US" altLang="zh-CN" dirty="0"/>
          </a:p>
          <a:p>
            <a:r>
              <a:rPr lang="zh-CN" altLang="en-US" dirty="0"/>
              <a:t>光线追踪算法实战</a:t>
            </a:r>
          </a:p>
        </p:txBody>
      </p:sp>
    </p:spTree>
    <p:extLst>
      <p:ext uri="{BB962C8B-B14F-4D97-AF65-F5344CB8AC3E}">
        <p14:creationId xmlns:p14="http://schemas.microsoft.com/office/powerpoint/2010/main" val="1115011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35BC7-94A3-49AE-BDCC-FC5793198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基础模型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43A2D0-953E-4083-802F-DA716D0E0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022471"/>
            <a:ext cx="5457609" cy="391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35600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2DCAB-AB87-4ED1-8CA9-EDCDFFB87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光源离网格无限远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49C543-FB4B-41D7-9A6A-47A74ACE4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063624"/>
            <a:ext cx="4896544" cy="381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5767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B4094-BCF3-4983-BB5A-E970AB040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如果计算反射、折射和和吸收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278692-B8C0-4EA8-906F-58B198B9C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光线折射后在</a:t>
            </a:r>
            <a:r>
              <a:rPr lang="en-US" altLang="zh-CN" dirty="0"/>
              <a:t>Mesh</a:t>
            </a:r>
            <a:r>
              <a:rPr lang="zh-CN" altLang="en-US" dirty="0"/>
              <a:t>间传递</a:t>
            </a:r>
            <a:endParaRPr lang="en-US" altLang="zh-CN" dirty="0"/>
          </a:p>
          <a:p>
            <a:r>
              <a:rPr lang="zh-CN" altLang="en-US" dirty="0"/>
              <a:t>光线追踪研究的问题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3C05355-8F99-4D08-86BB-4F553B397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1111645"/>
            <a:ext cx="3087818" cy="357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08945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5AE67-0A23-4563-8A1C-7E7CDB9DD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802803-5835-46ED-90A6-4FCDEAC03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D206E7-E659-492E-BCCA-5BF6120F9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356" y="313767"/>
            <a:ext cx="6021288" cy="451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36709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B07A1-8481-487B-8D84-971B7013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考虑漫反射和材质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EF6B7C-EC87-4423-93E3-B3A093BED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24A8F1-09C1-4C23-BCDE-071128BA6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91746"/>
            <a:ext cx="4686954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7853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讲师ppt模板2014121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12118</TotalTime>
  <Words>424</Words>
  <Application>Microsoft Office PowerPoint</Application>
  <PresentationFormat>全屏显示(16:9)</PresentationFormat>
  <Paragraphs>73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微软雅黑</vt:lpstr>
      <vt:lpstr>Arial</vt:lpstr>
      <vt:lpstr>Calibri</vt:lpstr>
      <vt:lpstr>Cambria Math</vt:lpstr>
      <vt:lpstr>Wingdings</vt:lpstr>
      <vt:lpstr>讲师ppt模板20141215</vt:lpstr>
      <vt:lpstr>光照部分导学</vt:lpstr>
      <vt:lpstr>光照现象</vt:lpstr>
      <vt:lpstr>光照部分内容介绍</vt:lpstr>
      <vt:lpstr>后续升级课程内容</vt:lpstr>
      <vt:lpstr>基础模型 </vt:lpstr>
      <vt:lpstr>光源离网格无限远</vt:lpstr>
      <vt:lpstr>如果计算反射、折射和和吸收</vt:lpstr>
      <vt:lpstr>PowerPoint 演示文稿</vt:lpstr>
      <vt:lpstr>考虑漫反射和材质</vt:lpstr>
      <vt:lpstr>BRDF,BSSRDF</vt:lpstr>
      <vt:lpstr>直线光源</vt:lpstr>
      <vt:lpstr>模型</vt:lpstr>
      <vt:lpstr>向量点乘模拟光照效果</vt:lpstr>
      <vt:lpstr>实战（模拟直线光源效果)</vt:lpstr>
      <vt:lpstr>点光源</vt:lpstr>
      <vt:lpstr>模型</vt:lpstr>
      <vt:lpstr>数学模型</vt:lpstr>
      <vt:lpstr>比较两个specular参数的模型</vt:lpstr>
      <vt:lpstr>手电筒效果</vt:lpstr>
      <vt:lpstr>模型</vt:lpstr>
      <vt:lpstr>光线追踪介绍</vt:lpstr>
      <vt:lpstr>光线追踪(Ray Tracing)</vt:lpstr>
      <vt:lpstr>射线</vt:lpstr>
      <vt:lpstr>Ray Tracing</vt:lpstr>
      <vt:lpstr>示例</vt:lpstr>
      <vt:lpstr>示例</vt:lpstr>
      <vt:lpstr>示例</vt:lpstr>
      <vt:lpstr>示例</vt:lpstr>
      <vt:lpstr>Ray Tracing示例图</vt:lpstr>
      <vt:lpstr>示例程序</vt:lpstr>
      <vt:lpstr>在片段着色器中的写法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starcraft</cp:lastModifiedBy>
  <cp:revision>174</cp:revision>
  <dcterms:created xsi:type="dcterms:W3CDTF">2016-04-25T01:54:29Z</dcterms:created>
  <dcterms:modified xsi:type="dcterms:W3CDTF">2020-06-20T12:21:52Z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