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85"/>
  </p:notesMasterIdLst>
  <p:sldIdLst>
    <p:sldId id="366" r:id="rId2"/>
    <p:sldId id="411" r:id="rId3"/>
    <p:sldId id="412" r:id="rId4"/>
    <p:sldId id="367" r:id="rId5"/>
    <p:sldId id="378" r:id="rId6"/>
    <p:sldId id="379" r:id="rId7"/>
    <p:sldId id="409" r:id="rId8"/>
    <p:sldId id="410" r:id="rId9"/>
    <p:sldId id="380" r:id="rId10"/>
    <p:sldId id="381" r:id="rId11"/>
    <p:sldId id="376" r:id="rId12"/>
    <p:sldId id="372" r:id="rId13"/>
    <p:sldId id="387" r:id="rId14"/>
    <p:sldId id="388" r:id="rId15"/>
    <p:sldId id="389" r:id="rId16"/>
    <p:sldId id="269" r:id="rId17"/>
    <p:sldId id="292" r:id="rId18"/>
    <p:sldId id="293" r:id="rId19"/>
    <p:sldId id="294" r:id="rId20"/>
    <p:sldId id="296" r:id="rId21"/>
    <p:sldId id="302" r:id="rId22"/>
    <p:sldId id="303" r:id="rId23"/>
    <p:sldId id="297" r:id="rId24"/>
    <p:sldId id="282" r:id="rId25"/>
    <p:sldId id="287" r:id="rId26"/>
    <p:sldId id="291" r:id="rId27"/>
    <p:sldId id="298" r:id="rId28"/>
    <p:sldId id="338" r:id="rId29"/>
    <p:sldId id="300" r:id="rId30"/>
    <p:sldId id="289" r:id="rId31"/>
    <p:sldId id="368" r:id="rId32"/>
    <p:sldId id="390" r:id="rId33"/>
    <p:sldId id="391" r:id="rId34"/>
    <p:sldId id="392" r:id="rId35"/>
    <p:sldId id="393" r:id="rId36"/>
    <p:sldId id="394" r:id="rId37"/>
    <p:sldId id="395" r:id="rId38"/>
    <p:sldId id="418" r:id="rId39"/>
    <p:sldId id="385" r:id="rId40"/>
    <p:sldId id="413" r:id="rId41"/>
    <p:sldId id="414" r:id="rId42"/>
    <p:sldId id="415" r:id="rId43"/>
    <p:sldId id="416" r:id="rId44"/>
    <p:sldId id="369" r:id="rId45"/>
    <p:sldId id="370" r:id="rId46"/>
    <p:sldId id="397" r:id="rId47"/>
    <p:sldId id="396" r:id="rId48"/>
    <p:sldId id="419" r:id="rId49"/>
    <p:sldId id="398" r:id="rId50"/>
    <p:sldId id="382" r:id="rId51"/>
    <p:sldId id="399" r:id="rId52"/>
    <p:sldId id="417" r:id="rId53"/>
    <p:sldId id="348" r:id="rId54"/>
    <p:sldId id="421" r:id="rId55"/>
    <p:sldId id="401" r:id="rId56"/>
    <p:sldId id="402" r:id="rId57"/>
    <p:sldId id="422" r:id="rId58"/>
    <p:sldId id="423" r:id="rId59"/>
    <p:sldId id="428" r:id="rId60"/>
    <p:sldId id="426" r:id="rId61"/>
    <p:sldId id="429" r:id="rId62"/>
    <p:sldId id="427" r:id="rId63"/>
    <p:sldId id="430" r:id="rId64"/>
    <p:sldId id="431" r:id="rId65"/>
    <p:sldId id="404" r:id="rId66"/>
    <p:sldId id="405" r:id="rId67"/>
    <p:sldId id="406" r:id="rId68"/>
    <p:sldId id="361" r:id="rId69"/>
    <p:sldId id="362" r:id="rId70"/>
    <p:sldId id="432" r:id="rId71"/>
    <p:sldId id="433" r:id="rId72"/>
    <p:sldId id="407" r:id="rId73"/>
    <p:sldId id="363" r:id="rId74"/>
    <p:sldId id="434" r:id="rId75"/>
    <p:sldId id="435" r:id="rId76"/>
    <p:sldId id="350" r:id="rId77"/>
    <p:sldId id="349" r:id="rId78"/>
    <p:sldId id="347" r:id="rId79"/>
    <p:sldId id="351" r:id="rId80"/>
    <p:sldId id="353" r:id="rId81"/>
    <p:sldId id="354" r:id="rId82"/>
    <p:sldId id="355" r:id="rId83"/>
    <p:sldId id="356" r:id="rId8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039098C7-213C-4C26-869B-D3703C28C28A}">
          <p14:sldIdLst>
            <p14:sldId id="366"/>
            <p14:sldId id="411"/>
            <p14:sldId id="412"/>
            <p14:sldId id="367"/>
            <p14:sldId id="378"/>
            <p14:sldId id="379"/>
            <p14:sldId id="409"/>
            <p14:sldId id="410"/>
            <p14:sldId id="380"/>
            <p14:sldId id="381"/>
            <p14:sldId id="376"/>
            <p14:sldId id="372"/>
            <p14:sldId id="387"/>
            <p14:sldId id="388"/>
            <p14:sldId id="389"/>
            <p14:sldId id="269"/>
          </p14:sldIdLst>
        </p14:section>
        <p14:section name="默认节" id="{DDA259DD-F6C3-0D46-BAC7-201C8B157AC3}">
          <p14:sldIdLst>
            <p14:sldId id="292"/>
            <p14:sldId id="293"/>
            <p14:sldId id="294"/>
            <p14:sldId id="296"/>
            <p14:sldId id="302"/>
            <p14:sldId id="303"/>
            <p14:sldId id="297"/>
            <p14:sldId id="282"/>
            <p14:sldId id="287"/>
            <p14:sldId id="291"/>
            <p14:sldId id="298"/>
            <p14:sldId id="338"/>
            <p14:sldId id="300"/>
            <p14:sldId id="289"/>
            <p14:sldId id="368"/>
            <p14:sldId id="390"/>
            <p14:sldId id="391"/>
            <p14:sldId id="392"/>
            <p14:sldId id="393"/>
            <p14:sldId id="394"/>
            <p14:sldId id="395"/>
            <p14:sldId id="418"/>
            <p14:sldId id="385"/>
            <p14:sldId id="413"/>
            <p14:sldId id="414"/>
            <p14:sldId id="415"/>
            <p14:sldId id="416"/>
            <p14:sldId id="369"/>
            <p14:sldId id="370"/>
            <p14:sldId id="397"/>
            <p14:sldId id="396"/>
            <p14:sldId id="419"/>
            <p14:sldId id="398"/>
            <p14:sldId id="382"/>
            <p14:sldId id="399"/>
            <p14:sldId id="417"/>
            <p14:sldId id="348"/>
            <p14:sldId id="421"/>
            <p14:sldId id="401"/>
            <p14:sldId id="402"/>
            <p14:sldId id="422"/>
            <p14:sldId id="423"/>
            <p14:sldId id="428"/>
            <p14:sldId id="426"/>
            <p14:sldId id="429"/>
            <p14:sldId id="427"/>
            <p14:sldId id="430"/>
            <p14:sldId id="431"/>
            <p14:sldId id="404"/>
            <p14:sldId id="405"/>
            <p14:sldId id="406"/>
            <p14:sldId id="361"/>
            <p14:sldId id="362"/>
            <p14:sldId id="432"/>
            <p14:sldId id="433"/>
            <p14:sldId id="407"/>
            <p14:sldId id="363"/>
            <p14:sldId id="434"/>
            <p14:sldId id="435"/>
            <p14:sldId id="350"/>
            <p14:sldId id="349"/>
            <p14:sldId id="347"/>
            <p14:sldId id="351"/>
            <p14:sldId id="353"/>
            <p14:sldId id="354"/>
            <p14:sldId id="355"/>
            <p14:sldId id="356"/>
          </p14:sldIdLst>
        </p14:section>
        <p14:section name="无标题节" id="{45168E36-A5E9-45DC-9CA9-5D1E2C219B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474747"/>
    <a:srgbClr val="C94251"/>
    <a:srgbClr val="212121"/>
    <a:srgbClr val="EB030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57679" autoAdjust="0"/>
  </p:normalViewPr>
  <p:slideViewPr>
    <p:cSldViewPr>
      <p:cViewPr varScale="1">
        <p:scale>
          <a:sx n="151" d="100"/>
          <a:sy n="151" d="100"/>
        </p:scale>
        <p:origin x="336" y="1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DC595-5E38-134D-B609-B5BB5E39EC2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21CEB5-9414-204E-BB5A-34AF437122F5}">
      <dgm:prSet phldrT="[文本]"/>
      <dgm:spPr/>
      <dgm:t>
        <a:bodyPr/>
        <a:lstStyle/>
        <a:p>
          <a:r>
            <a:rPr lang="en-US" altLang="zh-CN"/>
            <a:t>decode</a:t>
          </a:r>
          <a:endParaRPr lang="zh-CN" altLang="en-US"/>
        </a:p>
      </dgm:t>
    </dgm:pt>
    <dgm:pt modelId="{EE16877B-DCB0-9347-A554-8F10FA9B55AC}" type="par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0D5E071F-1C82-134F-AAFC-8EAEC6003D0D}" type="sibTrans" cxnId="{FFFFE601-4824-5B45-8991-628A23E1ADAE}">
      <dgm:prSet/>
      <dgm:spPr/>
      <dgm:t>
        <a:bodyPr/>
        <a:lstStyle/>
        <a:p>
          <a:endParaRPr lang="zh-CN" altLang="en-US"/>
        </a:p>
      </dgm:t>
    </dgm:pt>
    <dgm:pt modelId="{123537AC-5F6F-004F-BD1B-31164C185ED5}">
      <dgm:prSet phldrT="[文本]"/>
      <dgm:spPr/>
      <dgm:t>
        <a:bodyPr/>
        <a:lstStyle/>
        <a:p>
          <a:r>
            <a:rPr lang="en-US" altLang="zh-CN"/>
            <a:t>execute</a:t>
          </a:r>
          <a:endParaRPr lang="zh-CN" altLang="en-US"/>
        </a:p>
      </dgm:t>
    </dgm:pt>
    <dgm:pt modelId="{00C047FA-3576-604D-B0D5-7D9C03FABB25}" type="par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CECB607D-14D4-694B-9B31-76E9A5666514}" type="sibTrans" cxnId="{4D6C5993-224E-C840-9EA8-4EC6BE384D8E}">
      <dgm:prSet/>
      <dgm:spPr/>
      <dgm:t>
        <a:bodyPr/>
        <a:lstStyle/>
        <a:p>
          <a:endParaRPr lang="zh-CN" altLang="en-US"/>
        </a:p>
      </dgm:t>
    </dgm:pt>
    <dgm:pt modelId="{F20F3A00-4C84-4C49-A053-48AC535E4ED2}">
      <dgm:prSet phldrT="[文本]"/>
      <dgm:spPr/>
      <dgm:t>
        <a:bodyPr/>
        <a:lstStyle/>
        <a:p>
          <a:r>
            <a:rPr lang="en-US" altLang="zh-CN"/>
            <a:t>store</a:t>
          </a:r>
          <a:endParaRPr lang="zh-CN" altLang="en-US"/>
        </a:p>
      </dgm:t>
    </dgm:pt>
    <dgm:pt modelId="{0DF15B91-E67E-8640-B45A-D581C3018017}" type="par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2F7170C8-E02F-1B41-A035-745984C9D737}" type="sibTrans" cxnId="{8AA45414-C288-4341-9A4D-765F166383A6}">
      <dgm:prSet/>
      <dgm:spPr/>
      <dgm:t>
        <a:bodyPr/>
        <a:lstStyle/>
        <a:p>
          <a:endParaRPr lang="zh-CN" altLang="en-US"/>
        </a:p>
      </dgm:t>
    </dgm:pt>
    <dgm:pt modelId="{3F0DBB2A-B121-CD40-A6EF-78BD29AE6708}">
      <dgm:prSet phldrT="[文本]"/>
      <dgm:spPr/>
      <dgm:t>
        <a:bodyPr/>
        <a:lstStyle/>
        <a:p>
          <a:r>
            <a:rPr lang="en-US" altLang="zh-CN"/>
            <a:t>fetch</a:t>
          </a:r>
          <a:endParaRPr lang="zh-CN" altLang="en-US"/>
        </a:p>
      </dgm:t>
    </dgm:pt>
    <dgm:pt modelId="{1C50E3CC-1428-9141-93A3-E180406B8BA3}" type="par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5DC55155-9864-0145-90B0-7CFA475F59BF}" type="sibTrans" cxnId="{0FEC2E78-766E-1A4B-BF9D-4E04D6D38B4E}">
      <dgm:prSet/>
      <dgm:spPr/>
      <dgm:t>
        <a:bodyPr/>
        <a:lstStyle/>
        <a:p>
          <a:endParaRPr lang="zh-CN" altLang="en-US"/>
        </a:p>
      </dgm:t>
    </dgm:pt>
    <dgm:pt modelId="{84D20B65-7E13-304C-A68A-7BBE86C10147}" type="pres">
      <dgm:prSet presAssocID="{6A5DC595-5E38-134D-B609-B5BB5E39EC23}" presName="cycle" presStyleCnt="0">
        <dgm:presLayoutVars>
          <dgm:dir/>
          <dgm:resizeHandles val="exact"/>
        </dgm:presLayoutVars>
      </dgm:prSet>
      <dgm:spPr/>
    </dgm:pt>
    <dgm:pt modelId="{CCAEBCB5-1B29-924E-BCA8-4EF89FC9150E}" type="pres">
      <dgm:prSet presAssocID="{5421CEB5-9414-204E-BB5A-34AF437122F5}" presName="dummy" presStyleCnt="0"/>
      <dgm:spPr/>
    </dgm:pt>
    <dgm:pt modelId="{292F89C7-61A4-534D-A86C-56184760E7C1}" type="pres">
      <dgm:prSet presAssocID="{5421CEB5-9414-204E-BB5A-34AF437122F5}" presName="node" presStyleLbl="revTx" presStyleIdx="0" presStyleCnt="4">
        <dgm:presLayoutVars>
          <dgm:bulletEnabled val="1"/>
        </dgm:presLayoutVars>
      </dgm:prSet>
      <dgm:spPr/>
    </dgm:pt>
    <dgm:pt modelId="{67E9042A-1C0B-2C42-9807-9B825A0ABCF5}" type="pres">
      <dgm:prSet presAssocID="{0D5E071F-1C82-134F-AAFC-8EAEC6003D0D}" presName="sibTrans" presStyleLbl="node1" presStyleIdx="0" presStyleCnt="4"/>
      <dgm:spPr/>
    </dgm:pt>
    <dgm:pt modelId="{AF63DDA1-8A99-9E48-9E70-0367EF02050A}" type="pres">
      <dgm:prSet presAssocID="{123537AC-5F6F-004F-BD1B-31164C185ED5}" presName="dummy" presStyleCnt="0"/>
      <dgm:spPr/>
    </dgm:pt>
    <dgm:pt modelId="{F540C156-DF5C-6F43-AEFE-DF76F25EE8C4}" type="pres">
      <dgm:prSet presAssocID="{123537AC-5F6F-004F-BD1B-31164C185ED5}" presName="node" presStyleLbl="revTx" presStyleIdx="1" presStyleCnt="4">
        <dgm:presLayoutVars>
          <dgm:bulletEnabled val="1"/>
        </dgm:presLayoutVars>
      </dgm:prSet>
      <dgm:spPr/>
    </dgm:pt>
    <dgm:pt modelId="{FFF379D9-F553-D847-B3BD-8ECC483FDFF0}" type="pres">
      <dgm:prSet presAssocID="{CECB607D-14D4-694B-9B31-76E9A5666514}" presName="sibTrans" presStyleLbl="node1" presStyleIdx="1" presStyleCnt="4"/>
      <dgm:spPr/>
    </dgm:pt>
    <dgm:pt modelId="{5A62ECC7-36D2-AB42-87A6-D6578D754D4F}" type="pres">
      <dgm:prSet presAssocID="{F20F3A00-4C84-4C49-A053-48AC535E4ED2}" presName="dummy" presStyleCnt="0"/>
      <dgm:spPr/>
    </dgm:pt>
    <dgm:pt modelId="{AC58A027-6D2D-EB4C-9DB2-E2F794B13F92}" type="pres">
      <dgm:prSet presAssocID="{F20F3A00-4C84-4C49-A053-48AC535E4ED2}" presName="node" presStyleLbl="revTx" presStyleIdx="2" presStyleCnt="4">
        <dgm:presLayoutVars>
          <dgm:bulletEnabled val="1"/>
        </dgm:presLayoutVars>
      </dgm:prSet>
      <dgm:spPr/>
    </dgm:pt>
    <dgm:pt modelId="{5D71B27E-C518-9744-AF35-890D823C3562}" type="pres">
      <dgm:prSet presAssocID="{2F7170C8-E02F-1B41-A035-745984C9D737}" presName="sibTrans" presStyleLbl="node1" presStyleIdx="2" presStyleCnt="4"/>
      <dgm:spPr/>
    </dgm:pt>
    <dgm:pt modelId="{FA040F54-215D-E547-827C-8EA3F5B390DA}" type="pres">
      <dgm:prSet presAssocID="{3F0DBB2A-B121-CD40-A6EF-78BD29AE6708}" presName="dummy" presStyleCnt="0"/>
      <dgm:spPr/>
    </dgm:pt>
    <dgm:pt modelId="{C210FDBD-B5AE-B04D-AC33-BC8C52A62DEE}" type="pres">
      <dgm:prSet presAssocID="{3F0DBB2A-B121-CD40-A6EF-78BD29AE6708}" presName="node" presStyleLbl="revTx" presStyleIdx="3" presStyleCnt="4">
        <dgm:presLayoutVars>
          <dgm:bulletEnabled val="1"/>
        </dgm:presLayoutVars>
      </dgm:prSet>
      <dgm:spPr/>
    </dgm:pt>
    <dgm:pt modelId="{16C0C7BE-6388-614B-9866-1993D799E440}" type="pres">
      <dgm:prSet presAssocID="{5DC55155-9864-0145-90B0-7CFA475F59BF}" presName="sibTrans" presStyleLbl="node1" presStyleIdx="3" presStyleCnt="4"/>
      <dgm:spPr/>
    </dgm:pt>
  </dgm:ptLst>
  <dgm:cxnLst>
    <dgm:cxn modelId="{FFFFE601-4824-5B45-8991-628A23E1ADAE}" srcId="{6A5DC595-5E38-134D-B609-B5BB5E39EC23}" destId="{5421CEB5-9414-204E-BB5A-34AF437122F5}" srcOrd="0" destOrd="0" parTransId="{EE16877B-DCB0-9347-A554-8F10FA9B55AC}" sibTransId="{0D5E071F-1C82-134F-AAFC-8EAEC6003D0D}"/>
    <dgm:cxn modelId="{9B07E306-7F3D-D14B-81B4-CBBEEB8E4BCD}" type="presOf" srcId="{3F0DBB2A-B121-CD40-A6EF-78BD29AE6708}" destId="{C210FDBD-B5AE-B04D-AC33-BC8C52A62DEE}" srcOrd="0" destOrd="0" presId="urn:microsoft.com/office/officeart/2005/8/layout/cycle1"/>
    <dgm:cxn modelId="{8AA45414-C288-4341-9A4D-765F166383A6}" srcId="{6A5DC595-5E38-134D-B609-B5BB5E39EC23}" destId="{F20F3A00-4C84-4C49-A053-48AC535E4ED2}" srcOrd="2" destOrd="0" parTransId="{0DF15B91-E67E-8640-B45A-D581C3018017}" sibTransId="{2F7170C8-E02F-1B41-A035-745984C9D737}"/>
    <dgm:cxn modelId="{A12BAC2C-4D3E-A441-AC06-B279447C022C}" type="presOf" srcId="{CECB607D-14D4-694B-9B31-76E9A5666514}" destId="{FFF379D9-F553-D847-B3BD-8ECC483FDFF0}" srcOrd="0" destOrd="0" presId="urn:microsoft.com/office/officeart/2005/8/layout/cycle1"/>
    <dgm:cxn modelId="{364DD43A-2F7A-F44C-9FDE-124D053E938E}" type="presOf" srcId="{0D5E071F-1C82-134F-AAFC-8EAEC6003D0D}" destId="{67E9042A-1C0B-2C42-9807-9B825A0ABCF5}" srcOrd="0" destOrd="0" presId="urn:microsoft.com/office/officeart/2005/8/layout/cycle1"/>
    <dgm:cxn modelId="{B3BFEE60-FFBA-A64D-9E62-EE76DCE00067}" type="presOf" srcId="{5DC55155-9864-0145-90B0-7CFA475F59BF}" destId="{16C0C7BE-6388-614B-9866-1993D799E440}" srcOrd="0" destOrd="0" presId="urn:microsoft.com/office/officeart/2005/8/layout/cycle1"/>
    <dgm:cxn modelId="{A88E806D-0EB9-B043-B01F-7ACEC2765320}" type="presOf" srcId="{123537AC-5F6F-004F-BD1B-31164C185ED5}" destId="{F540C156-DF5C-6F43-AEFE-DF76F25EE8C4}" srcOrd="0" destOrd="0" presId="urn:microsoft.com/office/officeart/2005/8/layout/cycle1"/>
    <dgm:cxn modelId="{05DE8070-7AF5-D84E-932C-8F208D08F1CD}" type="presOf" srcId="{2F7170C8-E02F-1B41-A035-745984C9D737}" destId="{5D71B27E-C518-9744-AF35-890D823C3562}" srcOrd="0" destOrd="0" presId="urn:microsoft.com/office/officeart/2005/8/layout/cycle1"/>
    <dgm:cxn modelId="{F1452072-DFBC-E14B-B797-FD7877CCB99C}" type="presOf" srcId="{5421CEB5-9414-204E-BB5A-34AF437122F5}" destId="{292F89C7-61A4-534D-A86C-56184760E7C1}" srcOrd="0" destOrd="0" presId="urn:microsoft.com/office/officeart/2005/8/layout/cycle1"/>
    <dgm:cxn modelId="{0FEC2E78-766E-1A4B-BF9D-4E04D6D38B4E}" srcId="{6A5DC595-5E38-134D-B609-B5BB5E39EC23}" destId="{3F0DBB2A-B121-CD40-A6EF-78BD29AE6708}" srcOrd="3" destOrd="0" parTransId="{1C50E3CC-1428-9141-93A3-E180406B8BA3}" sibTransId="{5DC55155-9864-0145-90B0-7CFA475F59BF}"/>
    <dgm:cxn modelId="{4D6C5993-224E-C840-9EA8-4EC6BE384D8E}" srcId="{6A5DC595-5E38-134D-B609-B5BB5E39EC23}" destId="{123537AC-5F6F-004F-BD1B-31164C185ED5}" srcOrd="1" destOrd="0" parTransId="{00C047FA-3576-604D-B0D5-7D9C03FABB25}" sibTransId="{CECB607D-14D4-694B-9B31-76E9A5666514}"/>
    <dgm:cxn modelId="{2B53CC94-7670-C348-9012-4803621941B4}" type="presOf" srcId="{6A5DC595-5E38-134D-B609-B5BB5E39EC23}" destId="{84D20B65-7E13-304C-A68A-7BBE86C10147}" srcOrd="0" destOrd="0" presId="urn:microsoft.com/office/officeart/2005/8/layout/cycle1"/>
    <dgm:cxn modelId="{604774BC-F44D-3949-ACFF-563158809074}" type="presOf" srcId="{F20F3A00-4C84-4C49-A053-48AC535E4ED2}" destId="{AC58A027-6D2D-EB4C-9DB2-E2F794B13F92}" srcOrd="0" destOrd="0" presId="urn:microsoft.com/office/officeart/2005/8/layout/cycle1"/>
    <dgm:cxn modelId="{BA893F99-1DEB-374D-9CB0-B754F9785C2B}" type="presParOf" srcId="{84D20B65-7E13-304C-A68A-7BBE86C10147}" destId="{CCAEBCB5-1B29-924E-BCA8-4EF89FC9150E}" srcOrd="0" destOrd="0" presId="urn:microsoft.com/office/officeart/2005/8/layout/cycle1"/>
    <dgm:cxn modelId="{0215FD0A-310C-4B41-8FE3-0F2D097D683F}" type="presParOf" srcId="{84D20B65-7E13-304C-A68A-7BBE86C10147}" destId="{292F89C7-61A4-534D-A86C-56184760E7C1}" srcOrd="1" destOrd="0" presId="urn:microsoft.com/office/officeart/2005/8/layout/cycle1"/>
    <dgm:cxn modelId="{836BDDE8-009F-104D-9C10-A4AD6F4B54ED}" type="presParOf" srcId="{84D20B65-7E13-304C-A68A-7BBE86C10147}" destId="{67E9042A-1C0B-2C42-9807-9B825A0ABCF5}" srcOrd="2" destOrd="0" presId="urn:microsoft.com/office/officeart/2005/8/layout/cycle1"/>
    <dgm:cxn modelId="{FA1A020B-4582-4D4F-9329-025AF1EFAD73}" type="presParOf" srcId="{84D20B65-7E13-304C-A68A-7BBE86C10147}" destId="{AF63DDA1-8A99-9E48-9E70-0367EF02050A}" srcOrd="3" destOrd="0" presId="urn:microsoft.com/office/officeart/2005/8/layout/cycle1"/>
    <dgm:cxn modelId="{5C343DEF-F32D-DC4B-B343-654D6ECBF47C}" type="presParOf" srcId="{84D20B65-7E13-304C-A68A-7BBE86C10147}" destId="{F540C156-DF5C-6F43-AEFE-DF76F25EE8C4}" srcOrd="4" destOrd="0" presId="urn:microsoft.com/office/officeart/2005/8/layout/cycle1"/>
    <dgm:cxn modelId="{49870FA2-C595-E24B-BF2D-BDD4AE6A5D33}" type="presParOf" srcId="{84D20B65-7E13-304C-A68A-7BBE86C10147}" destId="{FFF379D9-F553-D847-B3BD-8ECC483FDFF0}" srcOrd="5" destOrd="0" presId="urn:microsoft.com/office/officeart/2005/8/layout/cycle1"/>
    <dgm:cxn modelId="{DE9C77AE-68DF-944C-BF07-01C41D497559}" type="presParOf" srcId="{84D20B65-7E13-304C-A68A-7BBE86C10147}" destId="{5A62ECC7-36D2-AB42-87A6-D6578D754D4F}" srcOrd="6" destOrd="0" presId="urn:microsoft.com/office/officeart/2005/8/layout/cycle1"/>
    <dgm:cxn modelId="{F2D9A6FE-555A-F641-8C6B-64B12B57DB64}" type="presParOf" srcId="{84D20B65-7E13-304C-A68A-7BBE86C10147}" destId="{AC58A027-6D2D-EB4C-9DB2-E2F794B13F92}" srcOrd="7" destOrd="0" presId="urn:microsoft.com/office/officeart/2005/8/layout/cycle1"/>
    <dgm:cxn modelId="{91ECC176-9A97-094C-9BBB-CA680B34A5D5}" type="presParOf" srcId="{84D20B65-7E13-304C-A68A-7BBE86C10147}" destId="{5D71B27E-C518-9744-AF35-890D823C3562}" srcOrd="8" destOrd="0" presId="urn:microsoft.com/office/officeart/2005/8/layout/cycle1"/>
    <dgm:cxn modelId="{F0348729-E22E-FA43-A94D-CF879823690D}" type="presParOf" srcId="{84D20B65-7E13-304C-A68A-7BBE86C10147}" destId="{FA040F54-215D-E547-827C-8EA3F5B390DA}" srcOrd="9" destOrd="0" presId="urn:microsoft.com/office/officeart/2005/8/layout/cycle1"/>
    <dgm:cxn modelId="{A414DB1F-46B8-424E-90F0-45631DE923FE}" type="presParOf" srcId="{84D20B65-7E13-304C-A68A-7BBE86C10147}" destId="{C210FDBD-B5AE-B04D-AC33-BC8C52A62DEE}" srcOrd="10" destOrd="0" presId="urn:microsoft.com/office/officeart/2005/8/layout/cycle1"/>
    <dgm:cxn modelId="{9A1A04E9-516A-4C46-A1E0-B0990D59D783}" type="presParOf" srcId="{84D20B65-7E13-304C-A68A-7BBE86C10147}" destId="{16C0C7BE-6388-614B-9866-1993D799E440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AEDCB-F00F-4D9B-B874-2BB94E50AAB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F32697-5AED-4610-B2AA-62C5F7074B77}">
      <dgm:prSet phldrT="[文本]"/>
      <dgm:spPr/>
      <dgm:t>
        <a:bodyPr/>
        <a:lstStyle/>
        <a:p>
          <a:r>
            <a:rPr lang="zh-CN" altLang="en-US" dirty="0"/>
            <a:t>执行指令</a:t>
          </a:r>
        </a:p>
      </dgm:t>
    </dgm:pt>
    <dgm:pt modelId="{0B44FB97-E5BB-4B9C-9927-135DAD2CAACD}" type="parTrans" cxnId="{2901A410-17E3-42E5-9A4B-ADD946A447C5}">
      <dgm:prSet/>
      <dgm:spPr/>
      <dgm:t>
        <a:bodyPr/>
        <a:lstStyle/>
        <a:p>
          <a:endParaRPr lang="zh-CN" altLang="en-US"/>
        </a:p>
      </dgm:t>
    </dgm:pt>
    <dgm:pt modelId="{837E6599-D438-4C73-91B5-43F9D93D11CB}" type="sibTrans" cxnId="{2901A410-17E3-42E5-9A4B-ADD946A447C5}">
      <dgm:prSet/>
      <dgm:spPr/>
      <dgm:t>
        <a:bodyPr/>
        <a:lstStyle/>
        <a:p>
          <a:endParaRPr lang="zh-CN" altLang="en-US"/>
        </a:p>
      </dgm:t>
    </dgm:pt>
    <dgm:pt modelId="{507CD00E-C0E9-4FB8-B2BE-A1C5D64F41C8}">
      <dgm:prSet phldrT="[文本]"/>
      <dgm:spPr/>
      <dgm:t>
        <a:bodyPr/>
        <a:lstStyle/>
        <a:p>
          <a:r>
            <a:rPr lang="en-US" altLang="zh-CN" dirty="0"/>
            <a:t>PC++</a:t>
          </a:r>
          <a:endParaRPr lang="zh-CN" altLang="en-US" dirty="0"/>
        </a:p>
      </dgm:t>
    </dgm:pt>
    <dgm:pt modelId="{CE4DD7C4-DC6D-4D86-981C-181F08DE7550}" type="parTrans" cxnId="{3466A61B-5651-4CB2-8D41-6AD4F1276532}">
      <dgm:prSet/>
      <dgm:spPr/>
      <dgm:t>
        <a:bodyPr/>
        <a:lstStyle/>
        <a:p>
          <a:endParaRPr lang="zh-CN" altLang="en-US"/>
        </a:p>
      </dgm:t>
    </dgm:pt>
    <dgm:pt modelId="{3A6FFD40-BA39-48F1-938F-65FFA7FFF52B}" type="sibTrans" cxnId="{3466A61B-5651-4CB2-8D41-6AD4F1276532}">
      <dgm:prSet/>
      <dgm:spPr/>
      <dgm:t>
        <a:bodyPr/>
        <a:lstStyle/>
        <a:p>
          <a:endParaRPr lang="zh-CN" altLang="en-US"/>
        </a:p>
      </dgm:t>
    </dgm:pt>
    <dgm:pt modelId="{5B176F41-32D4-49B4-8DFD-03260877F5DD}">
      <dgm:prSet phldrT="[文本]"/>
      <dgm:spPr/>
      <dgm:t>
        <a:bodyPr/>
        <a:lstStyle/>
        <a:p>
          <a:r>
            <a:rPr lang="zh-CN" altLang="en-US" dirty="0"/>
            <a:t>从</a:t>
          </a:r>
          <a:r>
            <a:rPr lang="en-US" altLang="zh-CN" dirty="0"/>
            <a:t>PC</a:t>
          </a:r>
          <a:r>
            <a:rPr lang="zh-CN" altLang="en-US" dirty="0"/>
            <a:t>位置获取指令</a:t>
          </a:r>
        </a:p>
      </dgm:t>
    </dgm:pt>
    <dgm:pt modelId="{FF98B332-288D-48FE-A7BD-9F94EAE89279}" type="parTrans" cxnId="{38EF7269-5BF2-441F-8B9F-3ED98679068A}">
      <dgm:prSet/>
      <dgm:spPr/>
      <dgm:t>
        <a:bodyPr/>
        <a:lstStyle/>
        <a:p>
          <a:endParaRPr lang="zh-CN" altLang="en-US"/>
        </a:p>
      </dgm:t>
    </dgm:pt>
    <dgm:pt modelId="{904A817D-0431-4596-BDEA-9097BA68071C}" type="sibTrans" cxnId="{38EF7269-5BF2-441F-8B9F-3ED98679068A}">
      <dgm:prSet/>
      <dgm:spPr/>
      <dgm:t>
        <a:bodyPr/>
        <a:lstStyle/>
        <a:p>
          <a:endParaRPr lang="zh-CN" altLang="en-US"/>
        </a:p>
      </dgm:t>
    </dgm:pt>
    <dgm:pt modelId="{A6D3689C-C280-4B9A-8762-92F2EAD720A1}">
      <dgm:prSet phldrT="[文本]"/>
      <dgm:spPr/>
      <dgm:t>
        <a:bodyPr/>
        <a:lstStyle/>
        <a:p>
          <a:r>
            <a:rPr lang="zh-CN" altLang="en-US" dirty="0"/>
            <a:t>分析指令</a:t>
          </a:r>
        </a:p>
      </dgm:t>
    </dgm:pt>
    <dgm:pt modelId="{069EE5ED-78B9-42F7-8E83-D0E9DC305CD4}" type="parTrans" cxnId="{BE5BD7C8-5667-4274-8F87-1A2B21FBC0C8}">
      <dgm:prSet/>
      <dgm:spPr/>
      <dgm:t>
        <a:bodyPr/>
        <a:lstStyle/>
        <a:p>
          <a:endParaRPr lang="zh-CN" altLang="en-US"/>
        </a:p>
      </dgm:t>
    </dgm:pt>
    <dgm:pt modelId="{88C50D58-6CA1-4C53-B325-6CEFC7397097}" type="sibTrans" cxnId="{BE5BD7C8-5667-4274-8F87-1A2B21FBC0C8}">
      <dgm:prSet/>
      <dgm:spPr/>
      <dgm:t>
        <a:bodyPr/>
        <a:lstStyle/>
        <a:p>
          <a:endParaRPr lang="zh-CN" altLang="en-US"/>
        </a:p>
      </dgm:t>
    </dgm:pt>
    <dgm:pt modelId="{56123FA9-150D-45CF-8884-3B7DB71C5CB7}" type="pres">
      <dgm:prSet presAssocID="{C6BAEDCB-F00F-4D9B-B874-2BB94E50AAB3}" presName="cycle" presStyleCnt="0">
        <dgm:presLayoutVars>
          <dgm:dir/>
          <dgm:resizeHandles val="exact"/>
        </dgm:presLayoutVars>
      </dgm:prSet>
      <dgm:spPr/>
    </dgm:pt>
    <dgm:pt modelId="{16087762-F310-443A-9FA7-B4E64AE7A8B1}" type="pres">
      <dgm:prSet presAssocID="{05F32697-5AED-4610-B2AA-62C5F7074B77}" presName="node" presStyleLbl="node1" presStyleIdx="0" presStyleCnt="4">
        <dgm:presLayoutVars>
          <dgm:bulletEnabled val="1"/>
        </dgm:presLayoutVars>
      </dgm:prSet>
      <dgm:spPr/>
    </dgm:pt>
    <dgm:pt modelId="{2C8C1D8F-1DF0-43F3-A4AE-F72756F1840E}" type="pres">
      <dgm:prSet presAssocID="{837E6599-D438-4C73-91B5-43F9D93D11CB}" presName="sibTrans" presStyleLbl="sibTrans2D1" presStyleIdx="0" presStyleCnt="4"/>
      <dgm:spPr/>
    </dgm:pt>
    <dgm:pt modelId="{5EC24D1E-539C-435D-AD7C-44C7DBA061D2}" type="pres">
      <dgm:prSet presAssocID="{837E6599-D438-4C73-91B5-43F9D93D11CB}" presName="connectorText" presStyleLbl="sibTrans2D1" presStyleIdx="0" presStyleCnt="4"/>
      <dgm:spPr/>
    </dgm:pt>
    <dgm:pt modelId="{1A21B244-F407-4E00-9D56-116E983C885D}" type="pres">
      <dgm:prSet presAssocID="{507CD00E-C0E9-4FB8-B2BE-A1C5D64F41C8}" presName="node" presStyleLbl="node1" presStyleIdx="1" presStyleCnt="4">
        <dgm:presLayoutVars>
          <dgm:bulletEnabled val="1"/>
        </dgm:presLayoutVars>
      </dgm:prSet>
      <dgm:spPr/>
    </dgm:pt>
    <dgm:pt modelId="{6280E0BD-B8C4-4F11-9B35-63C451EBF068}" type="pres">
      <dgm:prSet presAssocID="{3A6FFD40-BA39-48F1-938F-65FFA7FFF52B}" presName="sibTrans" presStyleLbl="sibTrans2D1" presStyleIdx="1" presStyleCnt="4"/>
      <dgm:spPr/>
    </dgm:pt>
    <dgm:pt modelId="{A0A82CEC-3004-4847-8E5F-7BAD31D55A84}" type="pres">
      <dgm:prSet presAssocID="{3A6FFD40-BA39-48F1-938F-65FFA7FFF52B}" presName="connectorText" presStyleLbl="sibTrans2D1" presStyleIdx="1" presStyleCnt="4"/>
      <dgm:spPr/>
    </dgm:pt>
    <dgm:pt modelId="{C775AA36-815C-412B-8F45-D7EE530B0D60}" type="pres">
      <dgm:prSet presAssocID="{5B176F41-32D4-49B4-8DFD-03260877F5DD}" presName="node" presStyleLbl="node1" presStyleIdx="2" presStyleCnt="4" custScaleX="165457" custScaleY="165457">
        <dgm:presLayoutVars>
          <dgm:bulletEnabled val="1"/>
        </dgm:presLayoutVars>
      </dgm:prSet>
      <dgm:spPr/>
    </dgm:pt>
    <dgm:pt modelId="{5AFF9EC1-2825-45A3-9417-5153EA971828}" type="pres">
      <dgm:prSet presAssocID="{904A817D-0431-4596-BDEA-9097BA68071C}" presName="sibTrans" presStyleLbl="sibTrans2D1" presStyleIdx="2" presStyleCnt="4"/>
      <dgm:spPr/>
    </dgm:pt>
    <dgm:pt modelId="{5778E5DD-C681-4515-91D5-35C410A94FAE}" type="pres">
      <dgm:prSet presAssocID="{904A817D-0431-4596-BDEA-9097BA68071C}" presName="connectorText" presStyleLbl="sibTrans2D1" presStyleIdx="2" presStyleCnt="4"/>
      <dgm:spPr/>
    </dgm:pt>
    <dgm:pt modelId="{B3AC7B9B-6278-4C71-ACA0-DCB21B3B7080}" type="pres">
      <dgm:prSet presAssocID="{A6D3689C-C280-4B9A-8762-92F2EAD720A1}" presName="node" presStyleLbl="node1" presStyleIdx="3" presStyleCnt="4">
        <dgm:presLayoutVars>
          <dgm:bulletEnabled val="1"/>
        </dgm:presLayoutVars>
      </dgm:prSet>
      <dgm:spPr/>
    </dgm:pt>
    <dgm:pt modelId="{AD4E7D47-3B0E-48EE-95C8-930D1B6D3B30}" type="pres">
      <dgm:prSet presAssocID="{88C50D58-6CA1-4C53-B325-6CEFC7397097}" presName="sibTrans" presStyleLbl="sibTrans2D1" presStyleIdx="3" presStyleCnt="4"/>
      <dgm:spPr/>
    </dgm:pt>
    <dgm:pt modelId="{9A1F1154-9A23-425D-AA2C-3D711AEC26F1}" type="pres">
      <dgm:prSet presAssocID="{88C50D58-6CA1-4C53-B325-6CEFC7397097}" presName="connectorText" presStyleLbl="sibTrans2D1" presStyleIdx="3" presStyleCnt="4"/>
      <dgm:spPr/>
    </dgm:pt>
  </dgm:ptLst>
  <dgm:cxnLst>
    <dgm:cxn modelId="{B4FF3E10-34EE-4693-8758-5B64D31E90CF}" type="presOf" srcId="{837E6599-D438-4C73-91B5-43F9D93D11CB}" destId="{5EC24D1E-539C-435D-AD7C-44C7DBA061D2}" srcOrd="1" destOrd="0" presId="urn:microsoft.com/office/officeart/2005/8/layout/cycle2"/>
    <dgm:cxn modelId="{2901A410-17E3-42E5-9A4B-ADD946A447C5}" srcId="{C6BAEDCB-F00F-4D9B-B874-2BB94E50AAB3}" destId="{05F32697-5AED-4610-B2AA-62C5F7074B77}" srcOrd="0" destOrd="0" parTransId="{0B44FB97-E5BB-4B9C-9927-135DAD2CAACD}" sibTransId="{837E6599-D438-4C73-91B5-43F9D93D11CB}"/>
    <dgm:cxn modelId="{DD488213-D561-4BD5-B5BD-FCC17157E46C}" type="presOf" srcId="{A6D3689C-C280-4B9A-8762-92F2EAD720A1}" destId="{B3AC7B9B-6278-4C71-ACA0-DCB21B3B7080}" srcOrd="0" destOrd="0" presId="urn:microsoft.com/office/officeart/2005/8/layout/cycle2"/>
    <dgm:cxn modelId="{3466A61B-5651-4CB2-8D41-6AD4F1276532}" srcId="{C6BAEDCB-F00F-4D9B-B874-2BB94E50AAB3}" destId="{507CD00E-C0E9-4FB8-B2BE-A1C5D64F41C8}" srcOrd="1" destOrd="0" parTransId="{CE4DD7C4-DC6D-4D86-981C-181F08DE7550}" sibTransId="{3A6FFD40-BA39-48F1-938F-65FFA7FFF52B}"/>
    <dgm:cxn modelId="{0FA44A26-EA88-490A-B2E7-537DBD2F53F3}" type="presOf" srcId="{3A6FFD40-BA39-48F1-938F-65FFA7FFF52B}" destId="{6280E0BD-B8C4-4F11-9B35-63C451EBF068}" srcOrd="0" destOrd="0" presId="urn:microsoft.com/office/officeart/2005/8/layout/cycle2"/>
    <dgm:cxn modelId="{029EDE43-2726-4D77-A92E-FFE7C566C9E4}" type="presOf" srcId="{05F32697-5AED-4610-B2AA-62C5F7074B77}" destId="{16087762-F310-443A-9FA7-B4E64AE7A8B1}" srcOrd="0" destOrd="0" presId="urn:microsoft.com/office/officeart/2005/8/layout/cycle2"/>
    <dgm:cxn modelId="{3C3A4548-32AE-492D-BE29-6592ABD9AA69}" type="presOf" srcId="{837E6599-D438-4C73-91B5-43F9D93D11CB}" destId="{2C8C1D8F-1DF0-43F3-A4AE-F72756F1840E}" srcOrd="0" destOrd="0" presId="urn:microsoft.com/office/officeart/2005/8/layout/cycle2"/>
    <dgm:cxn modelId="{38EF7269-5BF2-441F-8B9F-3ED98679068A}" srcId="{C6BAEDCB-F00F-4D9B-B874-2BB94E50AAB3}" destId="{5B176F41-32D4-49B4-8DFD-03260877F5DD}" srcOrd="2" destOrd="0" parTransId="{FF98B332-288D-48FE-A7BD-9F94EAE89279}" sibTransId="{904A817D-0431-4596-BDEA-9097BA68071C}"/>
    <dgm:cxn modelId="{18173373-1E7C-4A76-A0CA-784E4E373AEC}" type="presOf" srcId="{C6BAEDCB-F00F-4D9B-B874-2BB94E50AAB3}" destId="{56123FA9-150D-45CF-8884-3B7DB71C5CB7}" srcOrd="0" destOrd="0" presId="urn:microsoft.com/office/officeart/2005/8/layout/cycle2"/>
    <dgm:cxn modelId="{F9656274-6501-48C2-9DB6-004161149A61}" type="presOf" srcId="{3A6FFD40-BA39-48F1-938F-65FFA7FFF52B}" destId="{A0A82CEC-3004-4847-8E5F-7BAD31D55A84}" srcOrd="1" destOrd="0" presId="urn:microsoft.com/office/officeart/2005/8/layout/cycle2"/>
    <dgm:cxn modelId="{C1945F8F-70D8-4114-AAF0-F1213DA42C91}" type="presOf" srcId="{88C50D58-6CA1-4C53-B325-6CEFC7397097}" destId="{9A1F1154-9A23-425D-AA2C-3D711AEC26F1}" srcOrd="1" destOrd="0" presId="urn:microsoft.com/office/officeart/2005/8/layout/cycle2"/>
    <dgm:cxn modelId="{3CA43097-B5AD-4F89-B96A-0FF97FC5B69B}" type="presOf" srcId="{904A817D-0431-4596-BDEA-9097BA68071C}" destId="{5AFF9EC1-2825-45A3-9417-5153EA971828}" srcOrd="0" destOrd="0" presId="urn:microsoft.com/office/officeart/2005/8/layout/cycle2"/>
    <dgm:cxn modelId="{0CE0249E-BF33-4B9A-AFCB-3503C5C70248}" type="presOf" srcId="{904A817D-0431-4596-BDEA-9097BA68071C}" destId="{5778E5DD-C681-4515-91D5-35C410A94FAE}" srcOrd="1" destOrd="0" presId="urn:microsoft.com/office/officeart/2005/8/layout/cycle2"/>
    <dgm:cxn modelId="{52B2D2BB-FB83-4C4E-9C2B-BE0EB9A712E8}" type="presOf" srcId="{5B176F41-32D4-49B4-8DFD-03260877F5DD}" destId="{C775AA36-815C-412B-8F45-D7EE530B0D60}" srcOrd="0" destOrd="0" presId="urn:microsoft.com/office/officeart/2005/8/layout/cycle2"/>
    <dgm:cxn modelId="{BE5BD7C8-5667-4274-8F87-1A2B21FBC0C8}" srcId="{C6BAEDCB-F00F-4D9B-B874-2BB94E50AAB3}" destId="{A6D3689C-C280-4B9A-8762-92F2EAD720A1}" srcOrd="3" destOrd="0" parTransId="{069EE5ED-78B9-42F7-8E83-D0E9DC305CD4}" sibTransId="{88C50D58-6CA1-4C53-B325-6CEFC7397097}"/>
    <dgm:cxn modelId="{C3F5B3DF-1CE7-4344-A534-00999BE69EA7}" type="presOf" srcId="{507CD00E-C0E9-4FB8-B2BE-A1C5D64F41C8}" destId="{1A21B244-F407-4E00-9D56-116E983C885D}" srcOrd="0" destOrd="0" presId="urn:microsoft.com/office/officeart/2005/8/layout/cycle2"/>
    <dgm:cxn modelId="{4CEA1CF1-6C1A-4DF5-8893-971B44AA570B}" type="presOf" srcId="{88C50D58-6CA1-4C53-B325-6CEFC7397097}" destId="{AD4E7D47-3B0E-48EE-95C8-930D1B6D3B30}" srcOrd="0" destOrd="0" presId="urn:microsoft.com/office/officeart/2005/8/layout/cycle2"/>
    <dgm:cxn modelId="{34EC7C6D-9ED1-43FE-A742-62B65ACBEFFF}" type="presParOf" srcId="{56123FA9-150D-45CF-8884-3B7DB71C5CB7}" destId="{16087762-F310-443A-9FA7-B4E64AE7A8B1}" srcOrd="0" destOrd="0" presId="urn:microsoft.com/office/officeart/2005/8/layout/cycle2"/>
    <dgm:cxn modelId="{69DA57C7-9D06-4670-8FD4-FB49FBEE858B}" type="presParOf" srcId="{56123FA9-150D-45CF-8884-3B7DB71C5CB7}" destId="{2C8C1D8F-1DF0-43F3-A4AE-F72756F1840E}" srcOrd="1" destOrd="0" presId="urn:microsoft.com/office/officeart/2005/8/layout/cycle2"/>
    <dgm:cxn modelId="{F40C3C1B-C96D-4306-B054-BC5E3F6CF0FA}" type="presParOf" srcId="{2C8C1D8F-1DF0-43F3-A4AE-F72756F1840E}" destId="{5EC24D1E-539C-435D-AD7C-44C7DBA061D2}" srcOrd="0" destOrd="0" presId="urn:microsoft.com/office/officeart/2005/8/layout/cycle2"/>
    <dgm:cxn modelId="{896652F6-974A-46C3-AAC5-97F3517A22BE}" type="presParOf" srcId="{56123FA9-150D-45CF-8884-3B7DB71C5CB7}" destId="{1A21B244-F407-4E00-9D56-116E983C885D}" srcOrd="2" destOrd="0" presId="urn:microsoft.com/office/officeart/2005/8/layout/cycle2"/>
    <dgm:cxn modelId="{FC61A9B7-8E2C-47A5-91EC-E4E213A50D04}" type="presParOf" srcId="{56123FA9-150D-45CF-8884-3B7DB71C5CB7}" destId="{6280E0BD-B8C4-4F11-9B35-63C451EBF068}" srcOrd="3" destOrd="0" presId="urn:microsoft.com/office/officeart/2005/8/layout/cycle2"/>
    <dgm:cxn modelId="{3B24332B-AA6B-4F69-B5F7-7C2DD2865399}" type="presParOf" srcId="{6280E0BD-B8C4-4F11-9B35-63C451EBF068}" destId="{A0A82CEC-3004-4847-8E5F-7BAD31D55A84}" srcOrd="0" destOrd="0" presId="urn:microsoft.com/office/officeart/2005/8/layout/cycle2"/>
    <dgm:cxn modelId="{D8DC5B1D-C32A-420B-B3EA-C025334B8207}" type="presParOf" srcId="{56123FA9-150D-45CF-8884-3B7DB71C5CB7}" destId="{C775AA36-815C-412B-8F45-D7EE530B0D60}" srcOrd="4" destOrd="0" presId="urn:microsoft.com/office/officeart/2005/8/layout/cycle2"/>
    <dgm:cxn modelId="{848D050C-2E31-441C-9767-74EEA5D0CF47}" type="presParOf" srcId="{56123FA9-150D-45CF-8884-3B7DB71C5CB7}" destId="{5AFF9EC1-2825-45A3-9417-5153EA971828}" srcOrd="5" destOrd="0" presId="urn:microsoft.com/office/officeart/2005/8/layout/cycle2"/>
    <dgm:cxn modelId="{B1A9D6E6-8D6B-48F5-B5BC-D30337438406}" type="presParOf" srcId="{5AFF9EC1-2825-45A3-9417-5153EA971828}" destId="{5778E5DD-C681-4515-91D5-35C410A94FAE}" srcOrd="0" destOrd="0" presId="urn:microsoft.com/office/officeart/2005/8/layout/cycle2"/>
    <dgm:cxn modelId="{30AA308D-133F-42AE-8A16-99EFF642DB6E}" type="presParOf" srcId="{56123FA9-150D-45CF-8884-3B7DB71C5CB7}" destId="{B3AC7B9B-6278-4C71-ACA0-DCB21B3B7080}" srcOrd="6" destOrd="0" presId="urn:microsoft.com/office/officeart/2005/8/layout/cycle2"/>
    <dgm:cxn modelId="{24ACE87C-ADED-4D86-BD76-1CC3592BB260}" type="presParOf" srcId="{56123FA9-150D-45CF-8884-3B7DB71C5CB7}" destId="{AD4E7D47-3B0E-48EE-95C8-930D1B6D3B30}" srcOrd="7" destOrd="0" presId="urn:microsoft.com/office/officeart/2005/8/layout/cycle2"/>
    <dgm:cxn modelId="{67838FB4-AAD7-44A6-90C9-F38A77808A49}" type="presParOf" srcId="{AD4E7D47-3B0E-48EE-95C8-930D1B6D3B30}" destId="{9A1F1154-9A23-425D-AA2C-3D711AEC26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89C7-61A4-534D-A86C-56184760E7C1}">
      <dsp:nvSpPr>
        <dsp:cNvPr id="0" name=""/>
        <dsp:cNvSpPr/>
      </dsp:nvSpPr>
      <dsp:spPr>
        <a:xfrm>
          <a:off x="2839005" y="72716"/>
          <a:ext cx="1149301" cy="114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decode</a:t>
          </a:r>
          <a:endParaRPr lang="zh-CN" altLang="en-US" sz="2400" kern="1200"/>
        </a:p>
      </dsp:txBody>
      <dsp:txXfrm>
        <a:off x="2839005" y="72716"/>
        <a:ext cx="1149301" cy="1149301"/>
      </dsp:txXfrm>
    </dsp:sp>
    <dsp:sp modelId="{67E9042A-1C0B-2C42-9807-9B825A0ABCF5}">
      <dsp:nvSpPr>
        <dsp:cNvPr id="0" name=""/>
        <dsp:cNvSpPr/>
      </dsp:nvSpPr>
      <dsp:spPr>
        <a:xfrm>
          <a:off x="812078" y="-126"/>
          <a:ext cx="3249072" cy="3249072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C156-DF5C-6F43-AEFE-DF76F25EE8C4}">
      <dsp:nvSpPr>
        <dsp:cNvPr id="0" name=""/>
        <dsp:cNvSpPr/>
      </dsp:nvSpPr>
      <dsp:spPr>
        <a:xfrm>
          <a:off x="2839005" y="2026800"/>
          <a:ext cx="1149301" cy="114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execute</a:t>
          </a:r>
          <a:endParaRPr lang="zh-CN" altLang="en-US" sz="2400" kern="1200"/>
        </a:p>
      </dsp:txBody>
      <dsp:txXfrm>
        <a:off x="2839005" y="2026800"/>
        <a:ext cx="1149301" cy="1149301"/>
      </dsp:txXfrm>
    </dsp:sp>
    <dsp:sp modelId="{FFF379D9-F553-D847-B3BD-8ECC483FDFF0}">
      <dsp:nvSpPr>
        <dsp:cNvPr id="0" name=""/>
        <dsp:cNvSpPr/>
      </dsp:nvSpPr>
      <dsp:spPr>
        <a:xfrm>
          <a:off x="812078" y="-126"/>
          <a:ext cx="3249072" cy="3249072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8A027-6D2D-EB4C-9DB2-E2F794B13F92}">
      <dsp:nvSpPr>
        <dsp:cNvPr id="0" name=""/>
        <dsp:cNvSpPr/>
      </dsp:nvSpPr>
      <dsp:spPr>
        <a:xfrm>
          <a:off x="884921" y="2026800"/>
          <a:ext cx="1149301" cy="114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store</a:t>
          </a:r>
          <a:endParaRPr lang="zh-CN" altLang="en-US" sz="2400" kern="1200"/>
        </a:p>
      </dsp:txBody>
      <dsp:txXfrm>
        <a:off x="884921" y="2026800"/>
        <a:ext cx="1149301" cy="1149301"/>
      </dsp:txXfrm>
    </dsp:sp>
    <dsp:sp modelId="{5D71B27E-C518-9744-AF35-890D823C3562}">
      <dsp:nvSpPr>
        <dsp:cNvPr id="0" name=""/>
        <dsp:cNvSpPr/>
      </dsp:nvSpPr>
      <dsp:spPr>
        <a:xfrm>
          <a:off x="812078" y="-126"/>
          <a:ext cx="3249072" cy="3249072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FDBD-B5AE-B04D-AC33-BC8C52A62DEE}">
      <dsp:nvSpPr>
        <dsp:cNvPr id="0" name=""/>
        <dsp:cNvSpPr/>
      </dsp:nvSpPr>
      <dsp:spPr>
        <a:xfrm>
          <a:off x="884921" y="72716"/>
          <a:ext cx="1149301" cy="114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fetch</a:t>
          </a:r>
          <a:endParaRPr lang="zh-CN" altLang="en-US" sz="2400" kern="1200"/>
        </a:p>
      </dsp:txBody>
      <dsp:txXfrm>
        <a:off x="884921" y="72716"/>
        <a:ext cx="1149301" cy="1149301"/>
      </dsp:txXfrm>
    </dsp:sp>
    <dsp:sp modelId="{16C0C7BE-6388-614B-9866-1993D799E440}">
      <dsp:nvSpPr>
        <dsp:cNvPr id="0" name=""/>
        <dsp:cNvSpPr/>
      </dsp:nvSpPr>
      <dsp:spPr>
        <a:xfrm>
          <a:off x="812078" y="-126"/>
          <a:ext cx="3249072" cy="3249072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87762-F310-443A-9FA7-B4E64AE7A8B1}">
      <dsp:nvSpPr>
        <dsp:cNvPr id="0" name=""/>
        <dsp:cNvSpPr/>
      </dsp:nvSpPr>
      <dsp:spPr>
        <a:xfrm>
          <a:off x="1984549" y="-175291"/>
          <a:ext cx="1076658" cy="1076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执行指令</a:t>
          </a:r>
        </a:p>
      </dsp:txBody>
      <dsp:txXfrm>
        <a:off x="2142222" y="-17618"/>
        <a:ext cx="761312" cy="761312"/>
      </dsp:txXfrm>
    </dsp:sp>
    <dsp:sp modelId="{2C8C1D8F-1DF0-43F3-A4AE-F72756F1840E}">
      <dsp:nvSpPr>
        <dsp:cNvPr id="0" name=""/>
        <dsp:cNvSpPr/>
      </dsp:nvSpPr>
      <dsp:spPr>
        <a:xfrm rot="2700000">
          <a:off x="2945575" y="746977"/>
          <a:ext cx="285858" cy="363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958134" y="789331"/>
        <a:ext cx="200101" cy="218024"/>
      </dsp:txXfrm>
    </dsp:sp>
    <dsp:sp modelId="{1A21B244-F407-4E00-9D56-116E983C885D}">
      <dsp:nvSpPr>
        <dsp:cNvPr id="0" name=""/>
        <dsp:cNvSpPr/>
      </dsp:nvSpPr>
      <dsp:spPr>
        <a:xfrm>
          <a:off x="3127244" y="967402"/>
          <a:ext cx="1076658" cy="1076658"/>
        </a:xfrm>
        <a:prstGeom prst="ellipse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PC++</a:t>
          </a:r>
          <a:endParaRPr lang="zh-CN" altLang="en-US" sz="1700" kern="1200" dirty="0"/>
        </a:p>
      </dsp:txBody>
      <dsp:txXfrm>
        <a:off x="3284917" y="1125075"/>
        <a:ext cx="761312" cy="761312"/>
      </dsp:txXfrm>
    </dsp:sp>
    <dsp:sp modelId="{6280E0BD-B8C4-4F11-9B35-63C451EBF068}">
      <dsp:nvSpPr>
        <dsp:cNvPr id="0" name=""/>
        <dsp:cNvSpPr/>
      </dsp:nvSpPr>
      <dsp:spPr>
        <a:xfrm rot="8100000">
          <a:off x="3171241" y="1768826"/>
          <a:ext cx="99100" cy="363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3196617" y="1830989"/>
        <a:ext cx="69370" cy="218024"/>
      </dsp:txXfrm>
    </dsp:sp>
    <dsp:sp modelId="{C775AA36-815C-412B-8F45-D7EE530B0D60}">
      <dsp:nvSpPr>
        <dsp:cNvPr id="0" name=""/>
        <dsp:cNvSpPr/>
      </dsp:nvSpPr>
      <dsp:spPr>
        <a:xfrm>
          <a:off x="1632175" y="1757723"/>
          <a:ext cx="1781406" cy="1781406"/>
        </a:xfrm>
        <a:prstGeom prst="ellipse">
          <a:avLst/>
        </a:prstGeom>
        <a:solidFill>
          <a:schemeClr val="accent5">
            <a:hueOff val="-8653376"/>
            <a:satOff val="4617"/>
            <a:lumOff val="-20131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从</a:t>
          </a:r>
          <a:r>
            <a:rPr lang="en-US" altLang="zh-CN" sz="1700" kern="1200" dirty="0"/>
            <a:t>PC</a:t>
          </a:r>
          <a:r>
            <a:rPr lang="zh-CN" altLang="en-US" sz="1700" kern="1200" dirty="0"/>
            <a:t>位置获取指令</a:t>
          </a:r>
        </a:p>
      </dsp:txBody>
      <dsp:txXfrm>
        <a:off x="1893056" y="2018604"/>
        <a:ext cx="1259644" cy="1259644"/>
      </dsp:txXfrm>
    </dsp:sp>
    <dsp:sp modelId="{5AFF9EC1-2825-45A3-9417-5153EA971828}">
      <dsp:nvSpPr>
        <dsp:cNvPr id="0" name=""/>
        <dsp:cNvSpPr/>
      </dsp:nvSpPr>
      <dsp:spPr>
        <a:xfrm rot="13500000">
          <a:off x="1779381" y="1772793"/>
          <a:ext cx="99100" cy="363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653376"/>
            <a:satOff val="4617"/>
            <a:lumOff val="-201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1804757" y="1855978"/>
        <a:ext cx="69370" cy="218024"/>
      </dsp:txXfrm>
    </dsp:sp>
    <dsp:sp modelId="{B3AC7B9B-6278-4C71-ACA0-DCB21B3B7080}">
      <dsp:nvSpPr>
        <dsp:cNvPr id="0" name=""/>
        <dsp:cNvSpPr/>
      </dsp:nvSpPr>
      <dsp:spPr>
        <a:xfrm>
          <a:off x="841854" y="967402"/>
          <a:ext cx="1076658" cy="1076658"/>
        </a:xfrm>
        <a:prstGeom prst="ellipse">
          <a:avLst/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/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分析指令</a:t>
          </a:r>
        </a:p>
      </dsp:txBody>
      <dsp:txXfrm>
        <a:off x="999527" y="1125075"/>
        <a:ext cx="761312" cy="761312"/>
      </dsp:txXfrm>
    </dsp:sp>
    <dsp:sp modelId="{AD4E7D47-3B0E-48EE-95C8-930D1B6D3B30}">
      <dsp:nvSpPr>
        <dsp:cNvPr id="0" name=""/>
        <dsp:cNvSpPr/>
      </dsp:nvSpPr>
      <dsp:spPr>
        <a:xfrm rot="18900000">
          <a:off x="1802881" y="758419"/>
          <a:ext cx="285858" cy="363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980063"/>
            <a:satOff val="6926"/>
            <a:lumOff val="-3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15440" y="861413"/>
        <a:ext cx="200101" cy="21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760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09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37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48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61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1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pt-BR" altLang="zh-CN" dirty="0"/>
              <a:t> bne r3,r4,ELSE</a:t>
            </a:r>
            <a:br>
              <a:rPr lang="pt-BR" altLang="zh-CN" dirty="0"/>
            </a:br>
            <a:r>
              <a:rPr lang="pt-BR" altLang="zh-CN" dirty="0"/>
              <a:t>  add r3,r4,r5</a:t>
            </a:r>
            <a:br>
              <a:rPr lang="pt-BR" altLang="zh-CN" dirty="0"/>
            </a:br>
            <a:r>
              <a:rPr lang="pt-BR" altLang="zh-CN" dirty="0"/>
              <a:t>  j EXIT</a:t>
            </a:r>
            <a:br>
              <a:rPr lang="pt-BR" altLang="zh-CN" dirty="0"/>
            </a:br>
            <a:r>
              <a:rPr lang="pt-BR" altLang="zh-CN" dirty="0"/>
              <a:t>ELSE:</a:t>
            </a:r>
            <a:br>
              <a:rPr lang="pt-BR" altLang="zh-CN" dirty="0"/>
            </a:br>
            <a:r>
              <a:rPr lang="pt-BR" altLang="zh-CN" dirty="0"/>
              <a:t>  sub r3, r4, r5</a:t>
            </a:r>
            <a:br>
              <a:rPr lang="pt-BR" altLang="zh-CN" dirty="0"/>
            </a:br>
            <a:r>
              <a:rPr lang="pt-BR" altLang="zh-CN" dirty="0"/>
              <a:t>EXIT:</a:t>
            </a:r>
            <a:br>
              <a:rPr lang="pt-BR" altLang="zh-CN" dirty="0"/>
            </a:br>
            <a:br>
              <a:rPr lang="pt-BR" altLang="zh-CN" dirty="0"/>
            </a:br>
            <a:br>
              <a:rPr lang="pt-BR" altLang="zh-CN" dirty="0"/>
            </a:br>
            <a:r>
              <a:rPr lang="pt-BR" altLang="zh-CN" dirty="0"/>
              <a:t>if(i == j) {</a:t>
            </a:r>
            <a:br>
              <a:rPr lang="pt-BR" altLang="zh-CN" dirty="0"/>
            </a:br>
            <a:r>
              <a:rPr lang="pt-BR" altLang="zh-CN" dirty="0"/>
              <a:t>   f=i+j</a:t>
            </a:r>
            <a:br>
              <a:rPr lang="pt-BR" altLang="zh-CN" dirty="0"/>
            </a:br>
            <a:r>
              <a:rPr lang="pt-BR" altLang="zh-CN" dirty="0"/>
              <a:t>}else {</a:t>
            </a:r>
            <a:br>
              <a:rPr lang="pt-BR" altLang="zh-CN" dirty="0"/>
            </a:br>
            <a:r>
              <a:rPr lang="pt-BR" altLang="zh-CN" dirty="0"/>
              <a:t>   f=i-j</a:t>
            </a:r>
            <a:br>
              <a:rPr lang="pt-BR" altLang="zh-CN" dirty="0"/>
            </a:br>
            <a:r>
              <a:rPr lang="pt-BR" altLang="zh-CN" dirty="0"/>
              <a:t>}</a:t>
            </a:r>
            <a:br>
              <a:rPr lang="pt-BR" altLang="zh-CN" dirty="0"/>
            </a:br>
            <a:br>
              <a:rPr lang="pt-BR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2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03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33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55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2020/4/6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3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05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20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93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1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70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07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14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2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200000"/>
              </a:lnSpc>
              <a:buFont typeface="Wingdings" pitchFamily="2" charset="2"/>
              <a:buChar char="u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4E37-5EFA-41AB-AD82-0040B035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什么是计算机？</a:t>
            </a:r>
          </a:p>
        </p:txBody>
      </p:sp>
    </p:spTree>
    <p:extLst>
      <p:ext uri="{BB962C8B-B14F-4D97-AF65-F5344CB8AC3E}">
        <p14:creationId xmlns:p14="http://schemas.microsoft.com/office/powerpoint/2010/main" val="27542188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6628-3AE5-4B0E-A85B-5C55B366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2CC54-83B7-4E28-B41A-2B44D1BF6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从计算机中读取状态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找根线连接芯片的引脚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打印机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显示器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279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DFCCB-23C7-4FD1-88BD-AB04AAB8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机械计算机</a:t>
            </a:r>
            <a:r>
              <a:rPr lang="en-US" altLang="zh-CN" dirty="0"/>
              <a:t>——</a:t>
            </a:r>
            <a:r>
              <a:rPr lang="zh-CN" altLang="en-US" dirty="0"/>
              <a:t>差分机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444D20-AC93-4BA4-A290-40EC011F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03598"/>
            <a:ext cx="2921690" cy="321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0D8955-7BEF-425A-82DA-715669F65651}"/>
              </a:ext>
            </a:extLst>
          </p:cNvPr>
          <p:cNvSpPr txBox="1"/>
          <p:nvPr/>
        </p:nvSpPr>
        <p:spPr>
          <a:xfrm>
            <a:off x="4800606" y="249974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巴贝奇的差分机（多项式求值）。</a:t>
            </a:r>
          </a:p>
        </p:txBody>
      </p:sp>
    </p:spTree>
    <p:extLst>
      <p:ext uri="{BB962C8B-B14F-4D97-AF65-F5344CB8AC3E}">
        <p14:creationId xmlns:p14="http://schemas.microsoft.com/office/powerpoint/2010/main" val="21789274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7C719-F434-4873-9501-EE7E82E1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阿兰</a:t>
            </a:r>
            <a:r>
              <a:rPr lang="en-US" altLang="zh-CN" dirty="0"/>
              <a:t>·</a:t>
            </a:r>
            <a:r>
              <a:rPr lang="zh-CN" altLang="en-US" dirty="0"/>
              <a:t>图灵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84ABE6-DA37-4BBD-B4B7-6559BE2A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9622"/>
            <a:ext cx="1836230" cy="249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CF1826-0870-4504-9A32-EC63263C86CB}"/>
              </a:ext>
            </a:extLst>
          </p:cNvPr>
          <p:cNvSpPr txBox="1"/>
          <p:nvPr/>
        </p:nvSpPr>
        <p:spPr>
          <a:xfrm>
            <a:off x="3275856" y="1451848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1912-1954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）数学家、逻辑学家、密码分析家和理论生物学家，被誉为计算机科学和人工智能之父。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图灵测试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图灵完备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可判定性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C9C03-441C-4E2F-BBCB-00ABAF75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19" y="2571750"/>
            <a:ext cx="1577727" cy="20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768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9EF07-1B98-4731-868D-030A5A87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85BFB60-ADFE-487E-9305-B1A3C199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32" y="1203598"/>
            <a:ext cx="4653136" cy="348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1670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2717-EA63-4FE0-B363-9DBC8DC1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364967-185C-4901-9FD2-EB1DC729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75606"/>
            <a:ext cx="1862012" cy="2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665DFD-5152-4BA2-8D51-E1BE76D4EDDB}"/>
              </a:ext>
            </a:extLst>
          </p:cNvPr>
          <p:cNvSpPr txBox="1"/>
          <p:nvPr/>
        </p:nvSpPr>
        <p:spPr>
          <a:xfrm>
            <a:off x="3275856" y="1451848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匈牙利裔美国籍（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1903-1957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）数学家，现代计算机理论和博弈论的奠基者。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页报告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(EDVAC)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算子理论、测度论、量子力学相关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126700D-141A-444D-9200-C81EE3F9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7774"/>
            <a:ext cx="2451174" cy="19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42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889B3-3707-4316-96CE-F0E56143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CEDAB-A48E-48DD-A237-958083F42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5" y="1200150"/>
            <a:ext cx="6313709" cy="3394075"/>
          </a:xfrm>
        </p:spPr>
      </p:pic>
    </p:spTree>
    <p:extLst>
      <p:ext uri="{BB962C8B-B14F-4D97-AF65-F5344CB8AC3E}">
        <p14:creationId xmlns:p14="http://schemas.microsoft.com/office/powerpoint/2010/main" val="9840328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4E37-5EFA-41AB-AD82-0040B035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程序执行</a:t>
            </a:r>
            <a:r>
              <a:rPr lang="en-US" altLang="zh-CN" dirty="0"/>
              <a:t>——CPU</a:t>
            </a:r>
            <a:r>
              <a:rPr lang="zh-CN" altLang="en-US" dirty="0"/>
              <a:t>、寄存器和内存</a:t>
            </a:r>
          </a:p>
        </p:txBody>
      </p:sp>
    </p:spTree>
    <p:extLst>
      <p:ext uri="{BB962C8B-B14F-4D97-AF65-F5344CB8AC3E}">
        <p14:creationId xmlns:p14="http://schemas.microsoft.com/office/powerpoint/2010/main" val="228678462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8B02E-28C2-CD42-A448-506FCBFA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9394A"/>
                </a:solidFill>
              </a:rPr>
              <a:t>CPU+</a:t>
            </a:r>
            <a:r>
              <a:rPr kumimoji="1" lang="zh-Hans" altLang="en-US" dirty="0">
                <a:solidFill>
                  <a:srgbClr val="C9394A"/>
                </a:solidFill>
              </a:rPr>
              <a:t>内存</a:t>
            </a:r>
            <a:endParaRPr kumimoji="1" lang="zh-CN" altLang="en-US" dirty="0">
              <a:solidFill>
                <a:srgbClr val="C9394A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356D3F-411C-8543-B4D8-08A2252A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4" y="1898307"/>
            <a:ext cx="2994611" cy="17754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8B310B-9CAE-634C-B585-6AD81F00C3F1}"/>
              </a:ext>
            </a:extLst>
          </p:cNvPr>
          <p:cNvSpPr txBox="1"/>
          <p:nvPr/>
        </p:nvSpPr>
        <p:spPr>
          <a:xfrm>
            <a:off x="3221456" y="1609357"/>
            <a:ext cx="25026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短期记忆</a:t>
            </a:r>
            <a:r>
              <a:rPr kumimoji="1" lang="en-US" altLang="zh-Han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Hans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很少事情</a:t>
            </a:r>
            <a:r>
              <a:rPr kumimoji="1" lang="en-US" altLang="zh-Han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0D724-38C7-8249-B07E-C727A9D0A06B}"/>
              </a:ext>
            </a:extLst>
          </p:cNvPr>
          <p:cNvSpPr txBox="1"/>
          <p:nvPr/>
        </p:nvSpPr>
        <p:spPr>
          <a:xfrm>
            <a:off x="3861548" y="2589830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推理计算</a:t>
            </a:r>
            <a:endParaRPr kumimoji="1" lang="zh-CN" alt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35660-23C1-F84F-852F-A9E46A19958D}"/>
              </a:ext>
            </a:extLst>
          </p:cNvPr>
          <p:cNvSpPr txBox="1"/>
          <p:nvPr/>
        </p:nvSpPr>
        <p:spPr>
          <a:xfrm>
            <a:off x="3118664" y="3549180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长期记忆（很多事情</a:t>
            </a:r>
            <a:r>
              <a:rPr kumimoji="1" lang="en-US" altLang="zh-Hans" sz="21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zh-CN" altLang="en-US" sz="2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25785-4B2C-8F48-8BDD-9B518E1E4FE3}"/>
              </a:ext>
            </a:extLst>
          </p:cNvPr>
          <p:cNvSpPr txBox="1"/>
          <p:nvPr/>
        </p:nvSpPr>
        <p:spPr>
          <a:xfrm>
            <a:off x="6231281" y="1609357"/>
            <a:ext cx="20691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 b="1"/>
              <a:t>寄存器</a:t>
            </a:r>
            <a:r>
              <a:rPr kumimoji="1" lang="en-US" altLang="zh-Hans" sz="2100" b="1"/>
              <a:t>(Register)</a:t>
            </a:r>
            <a:endParaRPr kumimoji="1" lang="zh-CN" altLang="en-US" sz="2100" b="1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40A355D-D723-8C4E-B9C8-E52443538F8A}"/>
              </a:ext>
            </a:extLst>
          </p:cNvPr>
          <p:cNvCxnSpPr/>
          <p:nvPr/>
        </p:nvCxnSpPr>
        <p:spPr>
          <a:xfrm>
            <a:off x="5892466" y="1805565"/>
            <a:ext cx="23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739D651-38D6-D14E-B419-B21408674CF3}"/>
              </a:ext>
            </a:extLst>
          </p:cNvPr>
          <p:cNvCxnSpPr>
            <a:cxnSpLocks/>
          </p:cNvCxnSpPr>
          <p:nvPr/>
        </p:nvCxnSpPr>
        <p:spPr>
          <a:xfrm>
            <a:off x="5149516" y="2786038"/>
            <a:ext cx="36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2AFFA-5117-224A-BD77-99AD720E53C4}"/>
              </a:ext>
            </a:extLst>
          </p:cNvPr>
          <p:cNvSpPr txBox="1"/>
          <p:nvPr/>
        </p:nvSpPr>
        <p:spPr>
          <a:xfrm>
            <a:off x="5653875" y="2589830"/>
            <a:ext cx="24238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 b="1"/>
              <a:t>算数逻辑单元</a:t>
            </a:r>
            <a:r>
              <a:rPr kumimoji="1" lang="en-US" altLang="zh-Hans" sz="2100" b="1"/>
              <a:t>(ALU)</a:t>
            </a:r>
            <a:endParaRPr kumimoji="1" lang="zh-CN" altLang="en-US" sz="21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0DC82E-60D6-C94E-A42B-8CA7E3EC07D2}"/>
              </a:ext>
            </a:extLst>
          </p:cNvPr>
          <p:cNvSpPr txBox="1"/>
          <p:nvPr/>
        </p:nvSpPr>
        <p:spPr>
          <a:xfrm>
            <a:off x="6320820" y="3549180"/>
            <a:ext cx="22573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 b="1"/>
              <a:t>随机存储器</a:t>
            </a:r>
            <a:r>
              <a:rPr kumimoji="1" lang="en-US" altLang="zh-Hans" sz="2100" b="1"/>
              <a:t>(RAM)</a:t>
            </a:r>
            <a:endParaRPr kumimoji="1" lang="zh-CN" altLang="en-US" sz="2100" b="1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746F7A4-211A-9F40-8BAF-B7303CD22226}"/>
              </a:ext>
            </a:extLst>
          </p:cNvPr>
          <p:cNvCxnSpPr>
            <a:cxnSpLocks/>
          </p:cNvCxnSpPr>
          <p:nvPr/>
        </p:nvCxnSpPr>
        <p:spPr>
          <a:xfrm>
            <a:off x="5763126" y="3745388"/>
            <a:ext cx="363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9E46449-BAE8-6C46-AF26-58F673A14BAE}"/>
              </a:ext>
            </a:extLst>
          </p:cNvPr>
          <p:cNvSpPr txBox="1"/>
          <p:nvPr/>
        </p:nvSpPr>
        <p:spPr>
          <a:xfrm>
            <a:off x="2064961" y="4240702"/>
            <a:ext cx="34355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其他： 缓存等</a:t>
            </a:r>
            <a:r>
              <a:rPr kumimoji="1"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——L1,L2,L3…</a:t>
            </a:r>
            <a:endParaRPr kumimoji="1" lang="zh-CN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9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/>
      <p:bldP spid="15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37219-FF0B-404D-B6B6-61FDCBBD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Hans" altLang="en-US"/>
              <a:t>寄存器（短期记忆）</a:t>
            </a:r>
            <a:endParaRPr kumimoji="1"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64E2C1E-2E54-4642-A1BD-D117F65662AB}"/>
              </a:ext>
            </a:extLst>
          </p:cNvPr>
          <p:cNvSpPr/>
          <p:nvPr/>
        </p:nvSpPr>
        <p:spPr>
          <a:xfrm>
            <a:off x="2725152" y="1534027"/>
            <a:ext cx="533841" cy="314024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DA493C-0417-C548-8EA2-6E385CD6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96" y="1509921"/>
            <a:ext cx="2384509" cy="31643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3AF470-A346-FA48-8851-8FA6F4D6CBE6}"/>
              </a:ext>
            </a:extLst>
          </p:cNvPr>
          <p:cNvSpPr txBox="1"/>
          <p:nvPr/>
        </p:nvSpPr>
        <p:spPr>
          <a:xfrm>
            <a:off x="938463" y="2562726"/>
            <a:ext cx="1705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kumimoji="1" lang="en-US" altLang="zh-Han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i7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57382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5F0D-4E82-2D4C-AAAA-4EB60B8F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/>
              <a:t>ALU</a:t>
            </a:r>
            <a:r>
              <a:rPr kumimoji="1" lang="zh-Hans" altLang="en-US"/>
              <a:t>（算数逻辑单元）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455BEF-EBB9-5B44-ACE4-2BF31E5023D9}"/>
              </a:ext>
            </a:extLst>
          </p:cNvPr>
          <p:cNvSpPr txBox="1"/>
          <p:nvPr/>
        </p:nvSpPr>
        <p:spPr>
          <a:xfrm>
            <a:off x="3523284" y="442795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5000*0.2</a:t>
            </a:r>
            <a:r>
              <a:rPr kumimoji="1" lang="zh-Han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的计算过程</a:t>
            </a:r>
            <a:r>
              <a:rPr kumimoji="1" lang="en-US" altLang="zh-Han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57C26-7810-3C4A-B712-2B43B956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268016"/>
            <a:ext cx="2196704" cy="2915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6965E6-7E9B-2F4F-9359-A8B1B3723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231" y="2125266"/>
            <a:ext cx="3114974" cy="1067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AD231A-F4E5-8E49-8231-10784962BE3B}"/>
              </a:ext>
            </a:extLst>
          </p:cNvPr>
          <p:cNvSpPr txBox="1"/>
          <p:nvPr/>
        </p:nvSpPr>
        <p:spPr>
          <a:xfrm>
            <a:off x="2102125" y="123662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5000</a:t>
            </a:r>
            <a:endParaRPr kumimoji="1"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4FDA8-94D5-514D-ABD6-FECEFE9416BD}"/>
              </a:ext>
            </a:extLst>
          </p:cNvPr>
          <p:cNvSpPr txBox="1"/>
          <p:nvPr/>
        </p:nvSpPr>
        <p:spPr>
          <a:xfrm>
            <a:off x="2230165" y="158145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0.2</a:t>
            </a:r>
            <a:endParaRPr kumimoji="1" lang="zh-CN" altLang="en-US" sz="24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461E21F-C9C8-3A4F-91A0-59C01DC59C22}"/>
              </a:ext>
            </a:extLst>
          </p:cNvPr>
          <p:cNvCxnSpPr>
            <a:cxnSpLocks/>
          </p:cNvCxnSpPr>
          <p:nvPr/>
        </p:nvCxnSpPr>
        <p:spPr>
          <a:xfrm>
            <a:off x="3395244" y="1443254"/>
            <a:ext cx="2498350" cy="984103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75328FA-929F-9D47-B091-4598C29C9808}"/>
              </a:ext>
            </a:extLst>
          </p:cNvPr>
          <p:cNvCxnSpPr>
            <a:cxnSpLocks/>
          </p:cNvCxnSpPr>
          <p:nvPr/>
        </p:nvCxnSpPr>
        <p:spPr>
          <a:xfrm>
            <a:off x="3395245" y="1800745"/>
            <a:ext cx="2369762" cy="65800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BCB58E6-2250-D84D-A20C-7EE0BC5356A8}"/>
              </a:ext>
            </a:extLst>
          </p:cNvPr>
          <p:cNvCxnSpPr>
            <a:cxnSpLocks/>
          </p:cNvCxnSpPr>
          <p:nvPr/>
        </p:nvCxnSpPr>
        <p:spPr>
          <a:xfrm>
            <a:off x="3395245" y="2125267"/>
            <a:ext cx="2369762" cy="54690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B662EEF-1032-5742-8893-D18E8CDC4D82}"/>
              </a:ext>
            </a:extLst>
          </p:cNvPr>
          <p:cNvSpPr txBox="1"/>
          <p:nvPr/>
        </p:nvSpPr>
        <p:spPr>
          <a:xfrm>
            <a:off x="2102125" y="19489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1000</a:t>
            </a:r>
            <a:endParaRPr kumimoji="1"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59B8F2-2C95-6146-BB03-CE1A82B8357C}"/>
              </a:ext>
            </a:extLst>
          </p:cNvPr>
          <p:cNvSpPr txBox="1"/>
          <p:nvPr/>
        </p:nvSpPr>
        <p:spPr>
          <a:xfrm>
            <a:off x="2134331" y="422789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6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9B73-3AD3-4A4A-BB5B-5BAF6D5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计算机理论指引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66BD-FAB1-4604-AC6D-77E45CCC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什么是计算机？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图灵机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诺依曼模型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/>
              <a:t>CPU</a:t>
            </a:r>
            <a:r>
              <a:rPr lang="zh-CN" altLang="en-US" dirty="0"/>
              <a:t>如何执行指令？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指令（汇编指令）介绍</a:t>
            </a:r>
          </a:p>
        </p:txBody>
      </p:sp>
    </p:spTree>
    <p:extLst>
      <p:ext uri="{BB962C8B-B14F-4D97-AF65-F5344CB8AC3E}">
        <p14:creationId xmlns:p14="http://schemas.microsoft.com/office/powerpoint/2010/main" val="1645085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C75-CADA-5B41-B099-386E761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b="1">
                <a:solidFill>
                  <a:srgbClr val="FF0000"/>
                </a:solidFill>
              </a:rPr>
              <a:t>随机</a:t>
            </a:r>
            <a:r>
              <a:rPr kumimoji="1" lang="zh-Hans" altLang="en-US"/>
              <a:t>存储器</a:t>
            </a:r>
            <a:r>
              <a:rPr kumimoji="1" lang="en-US" altLang="zh-Hans"/>
              <a:t>(</a:t>
            </a:r>
            <a:r>
              <a:rPr kumimoji="1" lang="zh-Hans" altLang="en-US"/>
              <a:t>长期记忆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7E79A5-670A-4E42-96F7-EAAAB08F69CE}"/>
              </a:ext>
            </a:extLst>
          </p:cNvPr>
          <p:cNvSpPr txBox="1"/>
          <p:nvPr/>
        </p:nvSpPr>
        <p:spPr>
          <a:xfrm>
            <a:off x="821531" y="1434815"/>
            <a:ext cx="316468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Hans" altLang="en-US" b="1" dirty="0"/>
              <a:t>访问每一个地址的时间相同</a:t>
            </a:r>
            <a:endParaRPr kumimoji="1" lang="zh-CN" altLang="en-US" b="1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B96D62F-C617-8A4F-A0BF-BC33123F233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403872" y="921544"/>
            <a:ext cx="296466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37EAC6CB-0424-AA4E-AA2A-F22EA061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437" y="1268017"/>
            <a:ext cx="2157412" cy="3403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E968D1-B88A-7E4C-9AF4-D4F34E19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44" y="2230042"/>
            <a:ext cx="2913255" cy="21849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7914DA-96B3-C649-A700-74EFDDB7F2DF}"/>
              </a:ext>
            </a:extLst>
          </p:cNvPr>
          <p:cNvSpPr txBox="1"/>
          <p:nvPr/>
        </p:nvSpPr>
        <p:spPr>
          <a:xfrm>
            <a:off x="7359849" y="2049485"/>
            <a:ext cx="1537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b="1"/>
              <a:t>Byte</a:t>
            </a:r>
            <a:r>
              <a:rPr kumimoji="1" lang="zh-Hans" altLang="en-US" sz="1350" b="1"/>
              <a:t> 字节 （</a:t>
            </a:r>
            <a:r>
              <a:rPr kumimoji="1" lang="en-US" altLang="zh-Hans" sz="1350" b="1"/>
              <a:t>8</a:t>
            </a:r>
            <a:r>
              <a:rPr kumimoji="1" lang="zh-Hans" altLang="en-US" sz="1350" b="1"/>
              <a:t>位）</a:t>
            </a:r>
            <a:endParaRPr kumimoji="1" lang="zh-CN" altLang="en-US" sz="1350" b="1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B82FAC8-1773-EB48-930C-DABDA3139776}"/>
              </a:ext>
            </a:extLst>
          </p:cNvPr>
          <p:cNvCxnSpPr>
            <a:cxnSpLocks/>
          </p:cNvCxnSpPr>
          <p:nvPr/>
        </p:nvCxnSpPr>
        <p:spPr>
          <a:xfrm>
            <a:off x="6954442" y="2218137"/>
            <a:ext cx="40540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8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C75-CADA-5B41-B099-386E7618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b="1">
                <a:solidFill>
                  <a:srgbClr val="FF0000"/>
                </a:solidFill>
              </a:rPr>
              <a:t>随机</a:t>
            </a:r>
            <a:r>
              <a:rPr kumimoji="1" lang="zh-Hans" altLang="en-US"/>
              <a:t>存储器</a:t>
            </a:r>
            <a:r>
              <a:rPr kumimoji="1" lang="en-US" altLang="zh-Hans"/>
              <a:t>(</a:t>
            </a:r>
            <a:r>
              <a:rPr kumimoji="1" lang="zh-Hans" altLang="en-US"/>
              <a:t>长期记忆</a:t>
            </a:r>
            <a:r>
              <a:rPr kumimoji="1" lang="en-US" altLang="zh-Hans"/>
              <a:t>)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C56862-7B83-9445-9A76-1D83FFAD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32" y="1763792"/>
            <a:ext cx="4450844" cy="26403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A3A1DA-1CB3-4744-8CA2-3D0D09B5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9" y="1763792"/>
            <a:ext cx="3190876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89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5A41F-38FD-004A-9692-C29AC079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指令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297EC-057B-434F-9D49-3206CDE65C9F}"/>
              </a:ext>
            </a:extLst>
          </p:cNvPr>
          <p:cNvSpPr txBox="1"/>
          <p:nvPr/>
        </p:nvSpPr>
        <p:spPr>
          <a:xfrm>
            <a:off x="1731559" y="1868091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>
                <a:solidFill>
                  <a:srgbClr val="FF0000"/>
                </a:solidFill>
              </a:rPr>
              <a:t>001000</a:t>
            </a:r>
            <a:r>
              <a:rPr kumimoji="1" lang="en-US" altLang="zh-CN" sz="2400"/>
              <a:t> </a:t>
            </a:r>
            <a:r>
              <a:rPr kumimoji="1" lang="en-US" altLang="zh-CN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0000</a:t>
            </a:r>
            <a:r>
              <a:rPr kumimoji="1" lang="en-US" altLang="zh-CN" sz="2400"/>
              <a:t> 0000000000001111101000</a:t>
            </a:r>
            <a:endParaRPr kumimoji="1"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A9B62-84AB-8C44-886F-E08DF67D2AB9}"/>
              </a:ext>
            </a:extLst>
          </p:cNvPr>
          <p:cNvSpPr txBox="1"/>
          <p:nvPr/>
        </p:nvSpPr>
        <p:spPr>
          <a:xfrm>
            <a:off x="3025301" y="2689623"/>
            <a:ext cx="275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LOAD A, 1000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651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9DBE4-AB24-144B-99E0-E6628B2F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en-US" altLang="zh-Hans"/>
              <a:t>CPU</a:t>
            </a:r>
            <a:r>
              <a:rPr kumimoji="1" lang="zh-Hans" altLang="en-US"/>
              <a:t>指令集</a:t>
            </a:r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545022E-CC57-FB49-AB50-9F35ED52C0A9}"/>
              </a:ext>
            </a:extLst>
          </p:cNvPr>
          <p:cNvGraphicFramePr>
            <a:graphicFrameLocks noGrp="1"/>
          </p:cNvGraphicFramePr>
          <p:nvPr/>
        </p:nvGraphicFramePr>
        <p:xfrm>
          <a:off x="425053" y="1182687"/>
          <a:ext cx="8293893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4631">
                  <a:extLst>
                    <a:ext uri="{9D8B030D-6E8A-4147-A177-3AD203B41FA5}">
                      <a16:colId xmlns:a16="http://schemas.microsoft.com/office/drawing/2014/main" val="2544470566"/>
                    </a:ext>
                  </a:extLst>
                </a:gridCol>
                <a:gridCol w="2764631">
                  <a:extLst>
                    <a:ext uri="{9D8B030D-6E8A-4147-A177-3AD203B41FA5}">
                      <a16:colId xmlns:a16="http://schemas.microsoft.com/office/drawing/2014/main" val="731563463"/>
                    </a:ext>
                  </a:extLst>
                </a:gridCol>
                <a:gridCol w="2764631">
                  <a:extLst>
                    <a:ext uri="{9D8B030D-6E8A-4147-A177-3AD203B41FA5}">
                      <a16:colId xmlns:a16="http://schemas.microsoft.com/office/drawing/2014/main" val="3502668633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zh-Hans" altLang="en-US" sz="2400"/>
                        <a:t>计算</a:t>
                      </a:r>
                      <a:r>
                        <a:rPr lang="en-US" altLang="zh-Hans" sz="2400"/>
                        <a:t>(ALU-</a:t>
                      </a:r>
                      <a:r>
                        <a:rPr lang="zh-Hans" altLang="en-US" sz="2400"/>
                        <a:t>寄存器</a:t>
                      </a:r>
                      <a:r>
                        <a:rPr lang="en-US" altLang="zh-Hans" sz="2400"/>
                        <a:t>)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RAM-</a:t>
                      </a:r>
                      <a:r>
                        <a:rPr lang="zh-Hans" altLang="en-US" sz="2400"/>
                        <a:t>寄存器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Hans" altLang="en-US" sz="2400"/>
                        <a:t>控制程序流程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8346123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ADD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LOAD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BRANCH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215738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SUB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STORE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BREQ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3810732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MUL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MOV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BRNE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246302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AND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BRIO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201974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OR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032913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SIN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2487296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altLang="zh-CN" sz="2400"/>
                        <a:t>...</a:t>
                      </a:r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71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9955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9BAE1-6DB8-C64B-BD56-D13D62F4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启动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3E53C-641C-7D40-A7C9-75D49274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6844"/>
            <a:ext cx="1519238" cy="1519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A512FF-EC65-DA4A-B5CF-E4245E077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61" y="3088481"/>
            <a:ext cx="1478327" cy="1037035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F8A4BFD4-2386-2B40-9F88-340626A4A180}"/>
              </a:ext>
            </a:extLst>
          </p:cNvPr>
          <p:cNvSpPr/>
          <p:nvPr/>
        </p:nvSpPr>
        <p:spPr>
          <a:xfrm>
            <a:off x="2340770" y="2329474"/>
            <a:ext cx="520303" cy="75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86E180-D149-C04A-BEF8-761862AA6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788" y="2288381"/>
            <a:ext cx="1771650" cy="647700"/>
          </a:xfrm>
          <a:prstGeom prst="rect">
            <a:avLst/>
          </a:prstGeom>
        </p:spPr>
      </p:pic>
      <p:sp>
        <p:nvSpPr>
          <p:cNvPr id="9" name="右箭头 8">
            <a:extLst>
              <a:ext uri="{FF2B5EF4-FFF2-40B4-BE49-F238E27FC236}">
                <a16:creationId xmlns:a16="http://schemas.microsoft.com/office/drawing/2014/main" id="{A28C74F6-84AB-4A41-91C0-D593E59E33F0}"/>
              </a:ext>
            </a:extLst>
          </p:cNvPr>
          <p:cNvSpPr/>
          <p:nvPr/>
        </p:nvSpPr>
        <p:spPr>
          <a:xfrm>
            <a:off x="5010154" y="2329474"/>
            <a:ext cx="561971" cy="759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759835-2894-E146-A805-A099813A3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841" y="2021696"/>
            <a:ext cx="2819999" cy="15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ECEE-CE01-0C44-BE80-B465645E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5000 * 0.2 = ? 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D972BC-AA42-EA49-B9C6-1A6309E8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92" y="1583531"/>
            <a:ext cx="3833813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334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E795-F938-5742-8C81-B7B11427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指令空间地址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15E15-8F44-2440-B97D-443F68A84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00200"/>
            <a:ext cx="4600167" cy="2728913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771C5F-870E-4544-A80C-CA3115BE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832" y="2062759"/>
            <a:ext cx="3636169" cy="1803797"/>
          </a:xfrm>
        </p:spPr>
        <p:txBody>
          <a:bodyPr>
            <a:normAutofit fontScale="40000" lnSpcReduction="20000"/>
          </a:bodyPr>
          <a:lstStyle/>
          <a:p>
            <a:r>
              <a:rPr kumimoji="1" lang="en-US" altLang="zh-CN" b="1" dirty="0"/>
              <a:t>LOAD A, 1000  </a:t>
            </a:r>
            <a:r>
              <a:rPr kumimoji="1" lang="en-US" altLang="zh-CN" dirty="0"/>
              <a:t>#</a:t>
            </a:r>
            <a:r>
              <a:rPr kumimoji="1" lang="zh-Hans" altLang="en-US" dirty="0"/>
              <a:t> 把</a:t>
            </a:r>
            <a:r>
              <a:rPr kumimoji="1" lang="en-US" altLang="zh-Hans" dirty="0"/>
              <a:t>5000</a:t>
            </a:r>
            <a:r>
              <a:rPr kumimoji="1" lang="zh-Hans" altLang="en-US" dirty="0"/>
              <a:t>从内存地址</a:t>
            </a:r>
            <a:r>
              <a:rPr kumimoji="1" lang="en-US" altLang="zh-Hans" dirty="0"/>
              <a:t>1000</a:t>
            </a:r>
            <a:r>
              <a:rPr kumimoji="1" lang="zh-Hans" altLang="en-US" dirty="0"/>
              <a:t>中读取到</a:t>
            </a:r>
            <a:r>
              <a:rPr kumimoji="1" lang="en-US" altLang="zh-Hans" dirty="0"/>
              <a:t>CPU</a:t>
            </a:r>
            <a:r>
              <a:rPr kumimoji="1" lang="zh-Hans" altLang="en-US" dirty="0"/>
              <a:t>寄存器</a:t>
            </a:r>
            <a:r>
              <a:rPr kumimoji="1" lang="en-US" altLang="zh-Hans" dirty="0"/>
              <a:t>A</a:t>
            </a:r>
            <a:endParaRPr kumimoji="1" lang="en-US" altLang="zh-CN" dirty="0"/>
          </a:p>
          <a:p>
            <a:r>
              <a:rPr kumimoji="1" lang="en-US" altLang="zh-CN" b="1" dirty="0"/>
              <a:t>LOAD B, 1008  </a:t>
            </a:r>
            <a:r>
              <a:rPr kumimoji="1" lang="en-US" altLang="zh-CN" dirty="0"/>
              <a:t># </a:t>
            </a:r>
            <a:r>
              <a:rPr kumimoji="1" lang="zh-Hans" altLang="en-US" dirty="0"/>
              <a:t>把</a:t>
            </a:r>
            <a:r>
              <a:rPr kumimoji="1" lang="en-US" altLang="zh-Hans" dirty="0"/>
              <a:t>0.2</a:t>
            </a:r>
            <a:r>
              <a:rPr kumimoji="1" lang="zh-Hans" altLang="en-US" dirty="0"/>
              <a:t>从内存地址</a:t>
            </a:r>
            <a:r>
              <a:rPr kumimoji="1" lang="en-US" altLang="zh-CN" dirty="0"/>
              <a:t>1008</a:t>
            </a:r>
            <a:r>
              <a:rPr kumimoji="1" lang="zh-CN" altLang="en-US" dirty="0"/>
              <a:t>读取数据到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的寄存器</a:t>
            </a:r>
            <a:r>
              <a:rPr kumimoji="1" lang="en-US" altLang="zh-CN" dirty="0"/>
              <a:t>B3. </a:t>
            </a:r>
          </a:p>
          <a:p>
            <a:r>
              <a:rPr kumimoji="1" lang="en-US" altLang="zh-CN" b="1" dirty="0"/>
              <a:t>Multiply C, A, B </a:t>
            </a:r>
            <a:r>
              <a:rPr kumimoji="1" lang="en-US" altLang="zh-CN" dirty="0"/>
              <a:t># </a:t>
            </a:r>
            <a:r>
              <a:rPr kumimoji="1" lang="zh-CN" altLang="en-US" dirty="0"/>
              <a:t>将寄存器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和寄存器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的值相乘，然后存入寄存器</a:t>
            </a:r>
            <a:r>
              <a:rPr kumimoji="1" lang="en-US" altLang="zh-CN" dirty="0"/>
              <a:t>C</a:t>
            </a:r>
          </a:p>
          <a:p>
            <a:r>
              <a:rPr kumimoji="1" lang="en-US" altLang="zh-CN" b="1" dirty="0"/>
              <a:t>Store C, 1016 </a:t>
            </a:r>
            <a:r>
              <a:rPr kumimoji="1" lang="en-US" altLang="zh-CN" dirty="0"/>
              <a:t># </a:t>
            </a:r>
            <a:r>
              <a:rPr kumimoji="1" lang="zh-CN" altLang="en-US" dirty="0"/>
              <a:t>将寄存器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的值存入地址</a:t>
            </a:r>
            <a:r>
              <a:rPr kumimoji="1" lang="en-US" altLang="zh-CN" dirty="0"/>
              <a:t>1016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46041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2C523-5DAE-F94D-93B1-2B859CD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程序指针</a:t>
            </a:r>
            <a:r>
              <a:rPr kumimoji="1" lang="en-US" altLang="zh-Hans"/>
              <a:t>(PC)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7A3EE-2FB2-054A-A93D-5A842A39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63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zh-Hans" altLang="en-US" sz="2100"/>
              <a:t>一个特殊的寄存器，存储下一条要执行的程序所在的内存地址</a:t>
            </a:r>
            <a:endParaRPr kumimoji="1" lang="zh-CN" altLang="en-US" sz="21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753E2-8990-034E-AAD4-653D69119E27}"/>
              </a:ext>
            </a:extLst>
          </p:cNvPr>
          <p:cNvSpPr txBox="1"/>
          <p:nvPr/>
        </p:nvSpPr>
        <p:spPr>
          <a:xfrm>
            <a:off x="6772276" y="2556556"/>
            <a:ext cx="6107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/>
              <a:t>PC</a:t>
            </a:r>
            <a:endParaRPr kumimoji="1" lang="zh-CN" altLang="en-US" sz="24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94C8E20-E99E-9D4D-A4C2-87689E2423C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089648" y="2775847"/>
            <a:ext cx="682628" cy="1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6DD7AEA-0FC3-1342-BCA9-2501A39A828F}"/>
              </a:ext>
            </a:extLst>
          </p:cNvPr>
          <p:cNvSpPr txBox="1"/>
          <p:nvPr/>
        </p:nvSpPr>
        <p:spPr>
          <a:xfrm>
            <a:off x="6772276" y="2995137"/>
            <a:ext cx="6107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/>
              <a:t>PC</a:t>
            </a:r>
            <a:endParaRPr kumimoji="1" lang="zh-CN" altLang="en-US" sz="240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9823358-96E5-9048-89F7-597F597D9768}"/>
              </a:ext>
            </a:extLst>
          </p:cNvPr>
          <p:cNvCxnSpPr>
            <a:cxnSpLocks/>
          </p:cNvCxnSpPr>
          <p:nvPr/>
        </p:nvCxnSpPr>
        <p:spPr>
          <a:xfrm flipH="1">
            <a:off x="6089648" y="3214428"/>
            <a:ext cx="68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674E8CF-3A0A-D745-9753-BEEF52189725}"/>
              </a:ext>
            </a:extLst>
          </p:cNvPr>
          <p:cNvSpPr txBox="1"/>
          <p:nvPr/>
        </p:nvSpPr>
        <p:spPr>
          <a:xfrm>
            <a:off x="6772276" y="3446450"/>
            <a:ext cx="6107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/>
              <a:t>PC</a:t>
            </a:r>
            <a:endParaRPr kumimoji="1" lang="zh-CN" altLang="en-US" sz="240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8D737AF-116E-5C40-9D9D-AFF1C27BFAA6}"/>
              </a:ext>
            </a:extLst>
          </p:cNvPr>
          <p:cNvCxnSpPr>
            <a:cxnSpLocks/>
          </p:cNvCxnSpPr>
          <p:nvPr/>
        </p:nvCxnSpPr>
        <p:spPr>
          <a:xfrm flipH="1">
            <a:off x="6089648" y="3665741"/>
            <a:ext cx="68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9C28F2A-556E-0E43-9139-3963A8B1BCF9}"/>
              </a:ext>
            </a:extLst>
          </p:cNvPr>
          <p:cNvSpPr txBox="1"/>
          <p:nvPr/>
        </p:nvSpPr>
        <p:spPr>
          <a:xfrm>
            <a:off x="6772276" y="3938612"/>
            <a:ext cx="6107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400"/>
              <a:t>PC</a:t>
            </a:r>
            <a:endParaRPr kumimoji="1" lang="zh-CN" altLang="en-US" sz="240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54E4C2B-0934-7344-AE53-C005EE5BB2C8}"/>
              </a:ext>
            </a:extLst>
          </p:cNvPr>
          <p:cNvCxnSpPr>
            <a:cxnSpLocks/>
          </p:cNvCxnSpPr>
          <p:nvPr/>
        </p:nvCxnSpPr>
        <p:spPr>
          <a:xfrm flipH="1">
            <a:off x="6089648" y="4157903"/>
            <a:ext cx="68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DED06F07-3581-4E4A-8D60-1B6784C7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933575"/>
            <a:ext cx="5212319" cy="30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3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E643B-D42B-5E4F-A101-173A49D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Hans" altLang="en-US"/>
              <a:t>指令周期</a:t>
            </a:r>
            <a:endParaRPr kumimoji="1"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C83D27C-8BF1-824B-8BDE-671C94A7B16B}"/>
              </a:ext>
            </a:extLst>
          </p:cNvPr>
          <p:cNvGraphicFramePr/>
          <p:nvPr/>
        </p:nvGraphicFramePr>
        <p:xfrm>
          <a:off x="-152400" y="1268017"/>
          <a:ext cx="4873229" cy="3248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319E96E-85B1-8C43-9EC0-E794BFCD0C4F}"/>
              </a:ext>
            </a:extLst>
          </p:cNvPr>
          <p:cNvSpPr txBox="1"/>
          <p:nvPr/>
        </p:nvSpPr>
        <p:spPr>
          <a:xfrm>
            <a:off x="5068491" y="1832372"/>
            <a:ext cx="244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Courier" pitchFamily="2" charset="0"/>
              </a:rPr>
              <a:t>LOAD A,1000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B8A178-26AA-2D46-9DE8-F0B3C990A1C7}"/>
              </a:ext>
            </a:extLst>
          </p:cNvPr>
          <p:cNvSpPr txBox="1"/>
          <p:nvPr/>
        </p:nvSpPr>
        <p:spPr>
          <a:xfrm>
            <a:off x="5014913" y="2304395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100011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/>
                </a:solidFill>
              </a:rPr>
              <a:t>0000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2"/>
                </a:solidFill>
              </a:rPr>
              <a:t>000003e8</a:t>
            </a:r>
            <a:r>
              <a:rPr lang="en-US" altLang="zh-CN" sz="2400"/>
              <a:t> </a:t>
            </a:r>
            <a:r>
              <a:rPr kumimoji="1" lang="en-US" altLang="zh-CN" sz="2400"/>
              <a:t> </a:t>
            </a:r>
            <a:endParaRPr kumimoji="1"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605588-276B-D248-834E-2AF520A00385}"/>
              </a:ext>
            </a:extLst>
          </p:cNvPr>
          <p:cNvSpPr txBox="1"/>
          <p:nvPr/>
        </p:nvSpPr>
        <p:spPr>
          <a:xfrm>
            <a:off x="5094715" y="291161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350" b="1"/>
              <a:t>指令编码</a:t>
            </a:r>
            <a:endParaRPr kumimoji="1" lang="zh-CN" altLang="en-US" sz="135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854878-1C1E-C945-9F72-BFE8F9E9FAAA}"/>
              </a:ext>
            </a:extLst>
          </p:cNvPr>
          <p:cNvSpPr/>
          <p:nvPr/>
        </p:nvSpPr>
        <p:spPr>
          <a:xfrm>
            <a:off x="6191503" y="2911614"/>
            <a:ext cx="7040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Hans" altLang="en-US" sz="1350" b="1"/>
              <a:t>寄存器</a:t>
            </a:r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9CAB03-D627-A840-84E8-F66C9902D0B8}"/>
              </a:ext>
            </a:extLst>
          </p:cNvPr>
          <p:cNvSpPr/>
          <p:nvPr/>
        </p:nvSpPr>
        <p:spPr>
          <a:xfrm>
            <a:off x="7292680" y="2911614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Hans" altLang="en-US" sz="1350" b="1"/>
              <a:t>内存地址</a:t>
            </a:r>
            <a:endParaRPr lang="zh-CN" altLang="en-US" sz="1350"/>
          </a:p>
        </p:txBody>
      </p:sp>
      <p:sp>
        <p:nvSpPr>
          <p:cNvPr id="10" name="左中括号 9">
            <a:extLst>
              <a:ext uri="{FF2B5EF4-FFF2-40B4-BE49-F238E27FC236}">
                <a16:creationId xmlns:a16="http://schemas.microsoft.com/office/drawing/2014/main" id="{3139B868-315F-EA45-8E8B-FCFD0E0974BC}"/>
              </a:ext>
            </a:extLst>
          </p:cNvPr>
          <p:cNvSpPr/>
          <p:nvPr/>
        </p:nvSpPr>
        <p:spPr>
          <a:xfrm rot="16200000" flipV="1">
            <a:off x="5486688" y="2268963"/>
            <a:ext cx="192305" cy="1007269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7D96ECDB-C426-4C49-AA5C-EC791815796B}"/>
              </a:ext>
            </a:extLst>
          </p:cNvPr>
          <p:cNvSpPr/>
          <p:nvPr/>
        </p:nvSpPr>
        <p:spPr>
          <a:xfrm rot="16200000" flipV="1">
            <a:off x="6397909" y="2433138"/>
            <a:ext cx="232866" cy="638355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2" name="左中括号 11">
            <a:extLst>
              <a:ext uri="{FF2B5EF4-FFF2-40B4-BE49-F238E27FC236}">
                <a16:creationId xmlns:a16="http://schemas.microsoft.com/office/drawing/2014/main" id="{7B36D223-E81E-404B-8966-E905F51AB34D}"/>
              </a:ext>
            </a:extLst>
          </p:cNvPr>
          <p:cNvSpPr/>
          <p:nvPr/>
        </p:nvSpPr>
        <p:spPr>
          <a:xfrm rot="16200000" flipV="1">
            <a:off x="7496891" y="2057785"/>
            <a:ext cx="232866" cy="1389061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912077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B053-FDE4-0145-81C3-2AA339B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CPU </a:t>
            </a:r>
            <a:r>
              <a:rPr kumimoji="1" lang="zh-Hans" altLang="en-US"/>
              <a:t>周期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0AD7D-6815-CE47-80A4-9E83DBF0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9" y="2413397"/>
            <a:ext cx="1276350" cy="89535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E561857-FA77-B240-88B8-6DFEB7DA4FB6}"/>
              </a:ext>
            </a:extLst>
          </p:cNvPr>
          <p:cNvSpPr/>
          <p:nvPr/>
        </p:nvSpPr>
        <p:spPr>
          <a:xfrm>
            <a:off x="2163366" y="2733097"/>
            <a:ext cx="516731" cy="255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4999F-9049-3D4F-8386-782915E7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429" y="1656160"/>
            <a:ext cx="5133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2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9B73-3AD3-4A4A-BB5B-5BAF6D5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计算机理论指引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66BD-FAB1-4604-AC6D-77E45CCC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汇编指令如何实现复杂的功能</a:t>
            </a:r>
            <a:r>
              <a:rPr lang="en-US" altLang="zh-CN" dirty="0"/>
              <a:t>——</a:t>
            </a:r>
            <a:r>
              <a:rPr lang="zh-CN" altLang="en-US" dirty="0"/>
              <a:t>如递归函数</a:t>
            </a:r>
            <a:endParaRPr lang="en-US" altLang="zh-CN" dirty="0"/>
          </a:p>
          <a:p>
            <a:r>
              <a:rPr lang="zh-CN" altLang="en-US" dirty="0"/>
              <a:t>中断和中断向量表</a:t>
            </a:r>
          </a:p>
        </p:txBody>
      </p:sp>
    </p:spTree>
    <p:extLst>
      <p:ext uri="{BB962C8B-B14F-4D97-AF65-F5344CB8AC3E}">
        <p14:creationId xmlns:p14="http://schemas.microsoft.com/office/powerpoint/2010/main" val="428071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8BCE05-C5BC-694D-83D9-42918722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59" y="85726"/>
            <a:ext cx="6032450" cy="49077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861C78-BA10-6E46-92E2-65B3F85C101D}"/>
              </a:ext>
            </a:extLst>
          </p:cNvPr>
          <p:cNvSpPr txBox="1"/>
          <p:nvPr/>
        </p:nvSpPr>
        <p:spPr>
          <a:xfrm>
            <a:off x="2314576" y="11787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100</a:t>
            </a:r>
            <a:endParaRPr kumimoji="1" lang="zh-CN" altLang="en-US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2A226-A72B-B743-8D46-034B5FAA7B61}"/>
              </a:ext>
            </a:extLst>
          </p:cNvPr>
          <p:cNvSpPr txBox="1"/>
          <p:nvPr/>
        </p:nvSpPr>
        <p:spPr>
          <a:xfrm>
            <a:off x="3443242" y="1253279"/>
            <a:ext cx="9541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/>
              <a:t>LOAD A, 1000</a:t>
            </a:r>
            <a:endParaRPr kumimoji="1" lang="zh-CN" altLang="en-US" sz="1050" b="1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AAF15E9-3DAA-D147-859A-42AF91C85E8A}"/>
              </a:ext>
            </a:extLst>
          </p:cNvPr>
          <p:cNvCxnSpPr>
            <a:cxnSpLocks/>
          </p:cNvCxnSpPr>
          <p:nvPr/>
        </p:nvCxnSpPr>
        <p:spPr>
          <a:xfrm flipH="1">
            <a:off x="4618436" y="1082279"/>
            <a:ext cx="932815" cy="269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527B2A1-C023-9148-BF0D-3C084FA61900}"/>
              </a:ext>
            </a:extLst>
          </p:cNvPr>
          <p:cNvSpPr txBox="1"/>
          <p:nvPr/>
        </p:nvSpPr>
        <p:spPr>
          <a:xfrm>
            <a:off x="1988044" y="28253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/>
              <a:t>5</a:t>
            </a:r>
            <a:r>
              <a:rPr kumimoji="1" lang="en-US" altLang="zh-CN" b="1"/>
              <a:t>000</a:t>
            </a:r>
            <a:endParaRPr kumimoji="1" lang="zh-CN" altLang="en-US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C74443-6A69-C347-822A-BF9F7E7509F9}"/>
              </a:ext>
            </a:extLst>
          </p:cNvPr>
          <p:cNvSpPr txBox="1"/>
          <p:nvPr/>
        </p:nvSpPr>
        <p:spPr>
          <a:xfrm>
            <a:off x="3038519" y="28253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/>
              <a:t>0.2</a:t>
            </a:r>
            <a:endParaRPr kumimoji="1" lang="zh-CN" altLang="en-US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1F1C15-710C-E24A-AC13-0B0674E05682}"/>
              </a:ext>
            </a:extLst>
          </p:cNvPr>
          <p:cNvSpPr txBox="1"/>
          <p:nvPr/>
        </p:nvSpPr>
        <p:spPr>
          <a:xfrm>
            <a:off x="3849337" y="28253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b="1"/>
              <a:t>1000</a:t>
            </a:r>
            <a:endParaRPr kumimoji="1" lang="zh-CN" altLang="en-US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DB87DA-A826-BA4D-BE12-AF93E9B55013}"/>
              </a:ext>
            </a:extLst>
          </p:cNvPr>
          <p:cNvSpPr txBox="1"/>
          <p:nvPr/>
        </p:nvSpPr>
        <p:spPr>
          <a:xfrm>
            <a:off x="2305583" y="11787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104</a:t>
            </a:r>
            <a:endParaRPr kumimoji="1"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D059C7-23D9-FA4D-A996-926A2DFA241A}"/>
              </a:ext>
            </a:extLst>
          </p:cNvPr>
          <p:cNvSpPr txBox="1"/>
          <p:nvPr/>
        </p:nvSpPr>
        <p:spPr>
          <a:xfrm>
            <a:off x="3443242" y="1253278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/>
              <a:t>LOAD B,1008</a:t>
            </a:r>
            <a:endParaRPr kumimoji="1" lang="zh-CN" altLang="en-US" sz="105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07A15E-D153-3041-A694-B1CCF378EBE5}"/>
              </a:ext>
            </a:extLst>
          </p:cNvPr>
          <p:cNvSpPr txBox="1"/>
          <p:nvPr/>
        </p:nvSpPr>
        <p:spPr>
          <a:xfrm>
            <a:off x="2301865" y="11694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108</a:t>
            </a:r>
            <a:endParaRPr kumimoji="1" lang="zh-CN" altLang="en-US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B7C67-3D12-F74E-A6C9-3AD1E139534A}"/>
              </a:ext>
            </a:extLst>
          </p:cNvPr>
          <p:cNvSpPr txBox="1"/>
          <p:nvPr/>
        </p:nvSpPr>
        <p:spPr>
          <a:xfrm>
            <a:off x="3453795" y="1253277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/>
              <a:t>Multiply C,A,B</a:t>
            </a:r>
            <a:endParaRPr kumimoji="1" lang="zh-CN" altLang="en-US" sz="1050" b="1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72AB61A-D098-F646-9EC5-E41BD90B3570}"/>
              </a:ext>
            </a:extLst>
          </p:cNvPr>
          <p:cNvCxnSpPr>
            <a:cxnSpLocks/>
          </p:cNvCxnSpPr>
          <p:nvPr/>
        </p:nvCxnSpPr>
        <p:spPr>
          <a:xfrm flipH="1">
            <a:off x="4533304" y="1355303"/>
            <a:ext cx="1331679" cy="55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6D0C172-1ADA-0F4D-BACE-CE403CFE2A40}"/>
              </a:ext>
            </a:extLst>
          </p:cNvPr>
          <p:cNvCxnSpPr>
            <a:cxnSpLocks/>
          </p:cNvCxnSpPr>
          <p:nvPr/>
        </p:nvCxnSpPr>
        <p:spPr>
          <a:xfrm flipH="1" flipV="1">
            <a:off x="4487714" y="1463798"/>
            <a:ext cx="1390590" cy="261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0506F75-7613-0649-B0C3-11BF7D8CE8AE}"/>
              </a:ext>
            </a:extLst>
          </p:cNvPr>
          <p:cNvSpPr txBox="1"/>
          <p:nvPr/>
        </p:nvSpPr>
        <p:spPr>
          <a:xfrm>
            <a:off x="2314609" y="116944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112</a:t>
            </a:r>
            <a:endParaRPr kumimoji="1" lang="zh-CN" altLang="en-US" b="1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C116D9A-C877-3742-BBE3-017289A10ACA}"/>
              </a:ext>
            </a:extLst>
          </p:cNvPr>
          <p:cNvCxnSpPr>
            <a:cxnSpLocks/>
          </p:cNvCxnSpPr>
          <p:nvPr/>
        </p:nvCxnSpPr>
        <p:spPr>
          <a:xfrm flipH="1" flipV="1">
            <a:off x="4602015" y="1578098"/>
            <a:ext cx="1409947" cy="5664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B1243E4-17EE-B746-8C90-87F77A1E0475}"/>
              </a:ext>
            </a:extLst>
          </p:cNvPr>
          <p:cNvSpPr txBox="1"/>
          <p:nvPr/>
        </p:nvSpPr>
        <p:spPr>
          <a:xfrm>
            <a:off x="3443242" y="1253276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b="1"/>
              <a:t>Store C,1016</a:t>
            </a:r>
            <a:endParaRPr kumimoji="1" lang="zh-CN" altLang="en-US" sz="1050" b="1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6CC3B6-49C7-E941-B4F1-2C9AC35607DC}"/>
              </a:ext>
            </a:extLst>
          </p:cNvPr>
          <p:cNvSpPr txBox="1"/>
          <p:nvPr/>
        </p:nvSpPr>
        <p:spPr>
          <a:xfrm>
            <a:off x="6011962" y="4361260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350"/>
              <a:t>1000</a:t>
            </a:r>
            <a:endParaRPr kumimoji="1" lang="zh-CN" altLang="en-US" sz="135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F3960F4-DAB4-1F47-B5FB-3AF101429352}"/>
              </a:ext>
            </a:extLst>
          </p:cNvPr>
          <p:cNvCxnSpPr>
            <a:cxnSpLocks/>
          </p:cNvCxnSpPr>
          <p:nvPr/>
        </p:nvCxnSpPr>
        <p:spPr>
          <a:xfrm>
            <a:off x="4487714" y="3171600"/>
            <a:ext cx="1222914" cy="1293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39A6A23-99AA-FF40-9EE4-AFAC23CB67C7}"/>
              </a:ext>
            </a:extLst>
          </p:cNvPr>
          <p:cNvSpPr txBox="1"/>
          <p:nvPr/>
        </p:nvSpPr>
        <p:spPr>
          <a:xfrm>
            <a:off x="292455" y="4517941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latin typeface="Courier" pitchFamily="2" charset="0"/>
              </a:rPr>
              <a:t>执行</a:t>
            </a:r>
            <a:r>
              <a:rPr kumimoji="1" lang="en-US" altLang="zh-Hans" sz="2400">
                <a:latin typeface="Courier" pitchFamily="2" charset="0"/>
              </a:rPr>
              <a:t>LOAD,A,1000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AC2333-286A-7246-98B1-15B6F10889AF}"/>
              </a:ext>
            </a:extLst>
          </p:cNvPr>
          <p:cNvSpPr txBox="1"/>
          <p:nvPr/>
        </p:nvSpPr>
        <p:spPr>
          <a:xfrm>
            <a:off x="292455" y="4511201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latin typeface="Courier" pitchFamily="2" charset="0"/>
              </a:rPr>
              <a:t>执行</a:t>
            </a:r>
            <a:r>
              <a:rPr kumimoji="1" lang="en-US" altLang="zh-Hans" sz="2400">
                <a:latin typeface="Courier" pitchFamily="2" charset="0"/>
              </a:rPr>
              <a:t>LOAD B,1008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8438A1-D791-0D40-80C0-735A89C2EB0D}"/>
              </a:ext>
            </a:extLst>
          </p:cNvPr>
          <p:cNvSpPr txBox="1"/>
          <p:nvPr/>
        </p:nvSpPr>
        <p:spPr>
          <a:xfrm>
            <a:off x="292455" y="451120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latin typeface="Courier" pitchFamily="2" charset="0"/>
              </a:rPr>
              <a:t>执行</a:t>
            </a:r>
            <a:r>
              <a:rPr kumimoji="1" lang="en-US" altLang="zh-Hans" sz="2400">
                <a:latin typeface="Courier" pitchFamily="2" charset="0"/>
              </a:rPr>
              <a:t>Multiply C,A,B</a:t>
            </a:r>
            <a:endParaRPr kumimoji="1" lang="zh-CN" altLang="en-US" sz="2400">
              <a:latin typeface="Courier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30391E-567D-3E41-8909-1292A0E32327}"/>
              </a:ext>
            </a:extLst>
          </p:cNvPr>
          <p:cNvSpPr txBox="1"/>
          <p:nvPr/>
        </p:nvSpPr>
        <p:spPr>
          <a:xfrm>
            <a:off x="292456" y="4512842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>
                <a:latin typeface="Courier" pitchFamily="2" charset="0"/>
              </a:rPr>
              <a:t>执行</a:t>
            </a:r>
            <a:r>
              <a:rPr kumimoji="1" lang="en-US" altLang="zh-Hans" sz="2400">
                <a:latin typeface="Courier" pitchFamily="2" charset="0"/>
              </a:rPr>
              <a:t>Store C,1016</a:t>
            </a:r>
            <a:endParaRPr kumimoji="1" lang="zh-CN" altLang="en-US" sz="240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8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3" grpId="0"/>
      <p:bldP spid="26" grpId="0"/>
      <p:bldP spid="28" grpId="0"/>
      <p:bldP spid="33" grpId="0"/>
      <p:bldP spid="33" grpId="1"/>
      <p:bldP spid="34" grpId="0"/>
      <p:bldP spid="34" grpId="1"/>
      <p:bldP spid="35" grpId="0"/>
      <p:bldP spid="35" grpId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4E37-5EFA-41AB-AD82-0040B035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指令入门</a:t>
            </a:r>
            <a:r>
              <a:rPr lang="en-US" altLang="zh-CN" dirty="0"/>
              <a:t>——Opcode</a:t>
            </a:r>
            <a:r>
              <a:rPr lang="zh-CN" altLang="en-US" dirty="0"/>
              <a:t>、寻址模式和浮点数</a:t>
            </a:r>
          </a:p>
        </p:txBody>
      </p:sp>
    </p:spTree>
    <p:extLst>
      <p:ext uri="{BB962C8B-B14F-4D97-AF65-F5344CB8AC3E}">
        <p14:creationId xmlns:p14="http://schemas.microsoft.com/office/powerpoint/2010/main" val="31497463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D56FB-9A6B-4E0E-9073-86A715C5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计算机指令（汇编指令入门）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9B69-25D2-4F12-93C9-14041DA8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计算机通过指令指挥计算机工作。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被时钟驱动，不断的读取</a:t>
            </a:r>
            <a:r>
              <a:rPr lang="en-US" altLang="zh-CN" dirty="0"/>
              <a:t>PC</a:t>
            </a:r>
            <a:r>
              <a:rPr lang="zh-CN" altLang="en-US" dirty="0"/>
              <a:t>指针指向的指令，并增加</a:t>
            </a:r>
            <a:r>
              <a:rPr lang="en-US" altLang="zh-CN" dirty="0"/>
              <a:t>PC</a:t>
            </a:r>
            <a:r>
              <a:rPr lang="zh-CN" altLang="en-US" dirty="0"/>
              <a:t>指针，从内存中读取指令并执行。（</a:t>
            </a:r>
            <a:r>
              <a:rPr lang="zh-CN" altLang="en-US" dirty="0">
                <a:solidFill>
                  <a:srgbClr val="C9394A"/>
                </a:solidFill>
              </a:rPr>
              <a:t>如此周而复始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不同的</a:t>
            </a:r>
            <a:r>
              <a:rPr lang="en-US" altLang="zh-CN" dirty="0"/>
              <a:t>CPU</a:t>
            </a:r>
            <a:r>
              <a:rPr lang="zh-CN" altLang="en-US" dirty="0"/>
              <a:t>架构使用不同指令。目前使用最广泛的是</a:t>
            </a:r>
            <a:r>
              <a:rPr lang="en-US" altLang="zh-CN" dirty="0"/>
              <a:t>RISC(Reduced instruction set computer</a:t>
            </a:r>
            <a:r>
              <a:rPr lang="zh-CN" altLang="en-US" dirty="0"/>
              <a:t>，精简指令集）</a:t>
            </a:r>
          </a:p>
        </p:txBody>
      </p:sp>
    </p:spTree>
    <p:extLst>
      <p:ext uri="{BB962C8B-B14F-4D97-AF65-F5344CB8AC3E}">
        <p14:creationId xmlns:p14="http://schemas.microsoft.com/office/powerpoint/2010/main" val="1651309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4EF7A-DC69-4FA9-9B5B-EBC72623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机器循环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3FD6FFA-2F0E-4AE7-BA7E-7B453D262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070209"/>
              </p:ext>
            </p:extLst>
          </p:nvPr>
        </p:nvGraphicFramePr>
        <p:xfrm>
          <a:off x="2049121" y="1275606"/>
          <a:ext cx="5045757" cy="336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5793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FA3B-0B9C-458A-BB2D-2C1AD9F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MIPS-32</a:t>
            </a:r>
            <a:r>
              <a:rPr lang="zh-CN" altLang="en-US" dirty="0"/>
              <a:t>指令示例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CAC12-1230-4907-B7B3-A029AE31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12" y="1779662"/>
            <a:ext cx="7283152" cy="1155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0000 10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00 0000 0000 0000 0000 1000 0010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6F368-0856-4DFE-BA7B-F63D6576AA3B}"/>
              </a:ext>
            </a:extLst>
          </p:cNvPr>
          <p:cNvCxnSpPr>
            <a:cxnSpLocks/>
          </p:cNvCxnSpPr>
          <p:nvPr/>
        </p:nvCxnSpPr>
        <p:spPr>
          <a:xfrm flipV="1">
            <a:off x="571164" y="2497399"/>
            <a:ext cx="1008112" cy="579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4C21C7-C3B0-4630-B0D4-418EA4D83410}"/>
              </a:ext>
            </a:extLst>
          </p:cNvPr>
          <p:cNvCxnSpPr>
            <a:cxnSpLocks/>
          </p:cNvCxnSpPr>
          <p:nvPr/>
        </p:nvCxnSpPr>
        <p:spPr>
          <a:xfrm>
            <a:off x="1579276" y="2497399"/>
            <a:ext cx="4608512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D3DA751-D5B6-47E1-B7E0-0C8F3B77377D}"/>
              </a:ext>
            </a:extLst>
          </p:cNvPr>
          <p:cNvSpPr txBox="1"/>
          <p:nvPr/>
        </p:nvSpPr>
        <p:spPr>
          <a:xfrm>
            <a:off x="411416" y="254168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opcode=2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CA0E5-575E-4BA5-ADD4-507D81DC662E}"/>
              </a:ext>
            </a:extLst>
          </p:cNvPr>
          <p:cNvSpPr txBox="1"/>
          <p:nvPr/>
        </p:nvSpPr>
        <p:spPr>
          <a:xfrm>
            <a:off x="2132924" y="2529511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= 0b10000100</a:t>
            </a:r>
            <a:r>
              <a:rPr lang="en-US" altLang="zh-CN" dirty="0">
                <a:solidFill>
                  <a:srgbClr val="C942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35EE56-9E66-4FAC-A264-27866F84DC7D}"/>
              </a:ext>
            </a:extLst>
          </p:cNvPr>
          <p:cNvSpPr txBox="1"/>
          <p:nvPr/>
        </p:nvSpPr>
        <p:spPr>
          <a:xfrm>
            <a:off x="624337" y="305937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指针跳转到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520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46528359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FA3B-0B9C-458A-BB2D-2C1AD9F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MIPS-32</a:t>
            </a:r>
            <a:r>
              <a:rPr lang="zh-CN" altLang="en-US" dirty="0"/>
              <a:t>指令示例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CAC12-1230-4907-B7B3-A029AE31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12" y="1779662"/>
            <a:ext cx="7283152" cy="1155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0000 00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00 001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0 0010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0011 0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000 00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10 0000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6F368-0856-4DFE-BA7B-F63D6576AA3B}"/>
              </a:ext>
            </a:extLst>
          </p:cNvPr>
          <p:cNvCxnSpPr>
            <a:cxnSpLocks/>
          </p:cNvCxnSpPr>
          <p:nvPr/>
        </p:nvCxnSpPr>
        <p:spPr>
          <a:xfrm flipV="1">
            <a:off x="571164" y="2497399"/>
            <a:ext cx="1008112" cy="579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4C21C7-C3B0-4630-B0D4-418EA4D83410}"/>
              </a:ext>
            </a:extLst>
          </p:cNvPr>
          <p:cNvCxnSpPr>
            <a:cxnSpLocks/>
          </p:cNvCxnSpPr>
          <p:nvPr/>
        </p:nvCxnSpPr>
        <p:spPr>
          <a:xfrm>
            <a:off x="1579276" y="2497399"/>
            <a:ext cx="832484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D3DA751-D5B6-47E1-B7E0-0C8F3B77377D}"/>
              </a:ext>
            </a:extLst>
          </p:cNvPr>
          <p:cNvSpPr txBox="1"/>
          <p:nvPr/>
        </p:nvSpPr>
        <p:spPr>
          <a:xfrm>
            <a:off x="411416" y="254168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opcode=0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CA0E5-575E-4BA5-ADD4-507D81DC662E}"/>
              </a:ext>
            </a:extLst>
          </p:cNvPr>
          <p:cNvSpPr txBox="1"/>
          <p:nvPr/>
        </p:nvSpPr>
        <p:spPr>
          <a:xfrm>
            <a:off x="1723687" y="1690229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35EE56-9E66-4FAC-A264-27866F84DC7D}"/>
              </a:ext>
            </a:extLst>
          </p:cNvPr>
          <p:cNvSpPr txBox="1"/>
          <p:nvPr/>
        </p:nvSpPr>
        <p:spPr>
          <a:xfrm>
            <a:off x="584185" y="3229607"/>
            <a:ext cx="5979522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opcode=0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=0x20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决定这是要给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将寄存器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和寄存器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的值加起来存到寄存器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F6BBC3-5730-4757-94DE-875DE6790508}"/>
              </a:ext>
            </a:extLst>
          </p:cNvPr>
          <p:cNvCxnSpPr>
            <a:cxnSpLocks/>
          </p:cNvCxnSpPr>
          <p:nvPr/>
        </p:nvCxnSpPr>
        <p:spPr>
          <a:xfrm>
            <a:off x="2485169" y="2497399"/>
            <a:ext cx="86409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75BA3B-4BC0-4A96-98AB-F3A0AF47A435}"/>
              </a:ext>
            </a:extLst>
          </p:cNvPr>
          <p:cNvSpPr txBox="1"/>
          <p:nvPr/>
        </p:nvSpPr>
        <p:spPr>
          <a:xfrm>
            <a:off x="2661192" y="1690229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rt=2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6E6642-BE8A-4D5E-935C-23A57C2D9852}"/>
              </a:ext>
            </a:extLst>
          </p:cNvPr>
          <p:cNvCxnSpPr>
            <a:cxnSpLocks/>
          </p:cNvCxnSpPr>
          <p:nvPr/>
        </p:nvCxnSpPr>
        <p:spPr>
          <a:xfrm>
            <a:off x="3378775" y="2497399"/>
            <a:ext cx="864797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B0BB867-6F8A-4A67-99EF-097646A5E5F7}"/>
              </a:ext>
            </a:extLst>
          </p:cNvPr>
          <p:cNvSpPr txBox="1"/>
          <p:nvPr/>
        </p:nvSpPr>
        <p:spPr>
          <a:xfrm>
            <a:off x="3525856" y="1699818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2924D3-42C5-46C2-BB2F-327CB2E5B393}"/>
              </a:ext>
            </a:extLst>
          </p:cNvPr>
          <p:cNvCxnSpPr>
            <a:cxnSpLocks/>
          </p:cNvCxnSpPr>
          <p:nvPr/>
        </p:nvCxnSpPr>
        <p:spPr>
          <a:xfrm>
            <a:off x="4254552" y="2499742"/>
            <a:ext cx="864797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E13AD-9CF6-4A7B-A003-B8A5A209674F}"/>
              </a:ext>
            </a:extLst>
          </p:cNvPr>
          <p:cNvSpPr txBox="1"/>
          <p:nvPr/>
        </p:nvSpPr>
        <p:spPr>
          <a:xfrm>
            <a:off x="4243572" y="2554676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shift=0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DCA0EA-C7DB-4A54-97B5-BDBFB9E2F3D2}"/>
              </a:ext>
            </a:extLst>
          </p:cNvPr>
          <p:cNvSpPr txBox="1"/>
          <p:nvPr/>
        </p:nvSpPr>
        <p:spPr>
          <a:xfrm>
            <a:off x="4990013" y="166463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=0x20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E61E76-13A5-401D-8EF4-2002FAC1FB23}"/>
              </a:ext>
            </a:extLst>
          </p:cNvPr>
          <p:cNvCxnSpPr>
            <a:cxnSpLocks/>
          </p:cNvCxnSpPr>
          <p:nvPr/>
        </p:nvCxnSpPr>
        <p:spPr>
          <a:xfrm>
            <a:off x="5119349" y="2497399"/>
            <a:ext cx="1108835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4163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FA3B-0B9C-458A-BB2D-2C1AD9FE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MIPS-32</a:t>
            </a:r>
            <a:r>
              <a:rPr lang="zh-CN" altLang="en-US" dirty="0"/>
              <a:t>指令示例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CAC12-1230-4907-B7B3-A029AE31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12" y="1779662"/>
            <a:ext cx="7283152" cy="11555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1000 11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00 011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0 0101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0000 0000 0010 0100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826F368-0856-4DFE-BA7B-F63D6576AA3B}"/>
              </a:ext>
            </a:extLst>
          </p:cNvPr>
          <p:cNvCxnSpPr>
            <a:cxnSpLocks/>
          </p:cNvCxnSpPr>
          <p:nvPr/>
        </p:nvCxnSpPr>
        <p:spPr>
          <a:xfrm flipV="1">
            <a:off x="571164" y="2497399"/>
            <a:ext cx="1008112" cy="579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4C21C7-C3B0-4630-B0D4-418EA4D83410}"/>
              </a:ext>
            </a:extLst>
          </p:cNvPr>
          <p:cNvCxnSpPr>
            <a:cxnSpLocks/>
          </p:cNvCxnSpPr>
          <p:nvPr/>
        </p:nvCxnSpPr>
        <p:spPr>
          <a:xfrm>
            <a:off x="1579276" y="2497399"/>
            <a:ext cx="832484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D3DA751-D5B6-47E1-B7E0-0C8F3B77377D}"/>
              </a:ext>
            </a:extLst>
          </p:cNvPr>
          <p:cNvSpPr txBox="1"/>
          <p:nvPr/>
        </p:nvSpPr>
        <p:spPr>
          <a:xfrm>
            <a:off x="411416" y="2541687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opcode=25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2CA0E5-575E-4BA5-ADD4-507D81DC662E}"/>
              </a:ext>
            </a:extLst>
          </p:cNvPr>
          <p:cNvSpPr txBox="1"/>
          <p:nvPr/>
        </p:nvSpPr>
        <p:spPr>
          <a:xfrm>
            <a:off x="1723687" y="1690229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35EE56-9E66-4FAC-A264-27866F84DC7D}"/>
              </a:ext>
            </a:extLst>
          </p:cNvPr>
          <p:cNvSpPr txBox="1"/>
          <p:nvPr/>
        </p:nvSpPr>
        <p:spPr>
          <a:xfrm>
            <a:off x="584185" y="3229607"/>
            <a:ext cx="8045600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将寄存器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中的值拿出来和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合并（相加）得到最终读取的地址</a:t>
            </a:r>
            <a:endParaRPr lang="en-US" altLang="zh-CN" sz="20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读取最终地址的值，存入寄存器</a:t>
            </a:r>
            <a:r>
              <a:rPr lang="en-US" altLang="zh-CN" sz="20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F6BBC3-5730-4757-94DE-875DE6790508}"/>
              </a:ext>
            </a:extLst>
          </p:cNvPr>
          <p:cNvCxnSpPr>
            <a:cxnSpLocks/>
          </p:cNvCxnSpPr>
          <p:nvPr/>
        </p:nvCxnSpPr>
        <p:spPr>
          <a:xfrm>
            <a:off x="2485169" y="2497399"/>
            <a:ext cx="864096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875BA3B-4BC0-4A96-98AB-F3A0AF47A435}"/>
              </a:ext>
            </a:extLst>
          </p:cNvPr>
          <p:cNvSpPr txBox="1"/>
          <p:nvPr/>
        </p:nvSpPr>
        <p:spPr>
          <a:xfrm>
            <a:off x="2661192" y="1690229"/>
            <a:ext cx="68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rt=5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6E6642-BE8A-4D5E-935C-23A57C2D9852}"/>
              </a:ext>
            </a:extLst>
          </p:cNvPr>
          <p:cNvCxnSpPr>
            <a:cxnSpLocks/>
          </p:cNvCxnSpPr>
          <p:nvPr/>
        </p:nvCxnSpPr>
        <p:spPr>
          <a:xfrm>
            <a:off x="3378775" y="2497399"/>
            <a:ext cx="2777401" cy="0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8AE13AD-9CF6-4A7B-A003-B8A5A209674F}"/>
              </a:ext>
            </a:extLst>
          </p:cNvPr>
          <p:cNvSpPr txBox="1"/>
          <p:nvPr/>
        </p:nvSpPr>
        <p:spPr>
          <a:xfrm>
            <a:off x="3403088" y="2571750"/>
            <a:ext cx="291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offset=0b100100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=144</a:t>
            </a:r>
            <a:endParaRPr lang="zh-CN" altLang="en-US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4079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C2ECE-4C47-417D-81AC-E9E0C85B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7E1DC-397B-4F2C-A22F-AAA4D01B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 err="1"/>
              <a:t>risc</a:t>
            </a:r>
            <a:r>
              <a:rPr lang="zh-CN" altLang="en-US" dirty="0"/>
              <a:t>指令集中，</a:t>
            </a:r>
            <a:r>
              <a:rPr lang="en-US" altLang="zh-CN" dirty="0"/>
              <a:t>opcode</a:t>
            </a:r>
            <a:r>
              <a:rPr lang="zh-CN" altLang="en-US" dirty="0"/>
              <a:t>是</a:t>
            </a:r>
            <a:r>
              <a:rPr lang="en-US" altLang="zh-CN" dirty="0"/>
              <a:t>6</a:t>
            </a:r>
            <a:r>
              <a:rPr lang="zh-CN" altLang="en-US" dirty="0"/>
              <a:t>位数字，这太过于抽象，不好记忆，因此我们通常采用助记符来记忆他们。例如：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0b000000(add)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0b000008(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0b100000(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lb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0b100011(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62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34E37-5EFA-41AB-AD82-0040B035F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指令入门</a:t>
            </a:r>
            <a:r>
              <a:rPr lang="en-US" altLang="zh-CN" dirty="0"/>
              <a:t>02——</a:t>
            </a:r>
            <a:r>
              <a:rPr lang="zh-CN" altLang="en-US" dirty="0"/>
              <a:t>寻址模式和浮点数</a:t>
            </a:r>
          </a:p>
        </p:txBody>
      </p:sp>
    </p:spTree>
    <p:extLst>
      <p:ext uri="{BB962C8B-B14F-4D97-AF65-F5344CB8AC3E}">
        <p14:creationId xmlns:p14="http://schemas.microsoft.com/office/powerpoint/2010/main" val="60285568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AAEB-ADA7-4B18-AA0C-E0A7FBBF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</a:t>
            </a:r>
            <a:r>
              <a:rPr lang="en-US" altLang="zh-CN" dirty="0"/>
              <a:t>(Addressing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42201-6191-4CB1-B812-A7D49D3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指令集的一部分，决定指令有几个操作符，地址如何计算。</a:t>
            </a:r>
            <a:endParaRPr lang="en-US" altLang="zh-CN" dirty="0"/>
          </a:p>
          <a:p>
            <a:r>
              <a:rPr lang="zh-CN" altLang="en-US" dirty="0">
                <a:solidFill>
                  <a:srgbClr val="C9394A"/>
                </a:solidFill>
              </a:rPr>
              <a:t>不要记有哪些寻址模式，这个不重要，寻址模式不同指令集不同；大家通过学习寻址模式看到的其实是如何利用好二进制指令。</a:t>
            </a:r>
            <a:endParaRPr lang="en-US" altLang="zh-CN" dirty="0">
              <a:solidFill>
                <a:srgbClr val="C9394A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4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9C6B-1177-4D88-A2C7-85AB6C08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思考：构成计算机需要哪些要素？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52FB1-3CFB-4293-8DA0-AFE96A53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时钟作为一种标准输入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另一种最好可以读取人类的想法</a:t>
            </a:r>
            <a:endParaRPr lang="en-US" altLang="zh-CN" dirty="0"/>
          </a:p>
          <a:p>
            <a:r>
              <a:rPr lang="zh-CN" altLang="en-US" dirty="0"/>
              <a:t>状态转换函数</a:t>
            </a:r>
            <a:r>
              <a:rPr lang="en-US" altLang="zh-CN" dirty="0"/>
              <a:t>F</a:t>
            </a:r>
            <a:r>
              <a:rPr lang="zh-CN" altLang="en-US" dirty="0"/>
              <a:t>（将输入和当前状态转换为下一个状态）</a:t>
            </a:r>
            <a:endParaRPr lang="en-US" altLang="zh-CN" dirty="0"/>
          </a:p>
          <a:p>
            <a:r>
              <a:rPr lang="zh-CN" altLang="en-US" dirty="0"/>
              <a:t>输出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881D1-0B55-492A-97F7-22A8CBC4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8995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45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C970-7AA2-4C51-89FB-3EC646B5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寄存器寻址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B40DE-36DC-4C95-9AAA-8D514B5B0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操作符是寄存器，利用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位寻址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寄存器</a:t>
                </a:r>
                <a:endParaRPr lang="en-US" altLang="zh-CN" dirty="0"/>
              </a:p>
              <a:p>
                <a:r>
                  <a:rPr lang="zh-CN" altLang="en-US" dirty="0"/>
                  <a:t>例子：</a:t>
                </a:r>
                <a:r>
                  <a:rPr lang="en-US" altLang="zh-CN" dirty="0"/>
                  <a:t>add $r10, $r1, $r2 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B40DE-36DC-4C95-9AAA-8D514B5B0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22A004F-7E13-46F2-9937-05CD0394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31790"/>
            <a:ext cx="7699325" cy="5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514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7403-0A3B-4529-B589-42FE31A9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立即寻址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6365F-24D4-4EEC-ACF2-603B70D44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操作符中有值</a:t>
                </a:r>
                <a:endParaRPr lang="en-US" altLang="zh-CN" dirty="0"/>
              </a:p>
              <a:p>
                <a:r>
                  <a:rPr lang="zh-CN" altLang="en-US" dirty="0"/>
                  <a:t>例如 </a:t>
                </a:r>
                <a:r>
                  <a:rPr lang="en-US" altLang="zh-CN" dirty="0" err="1"/>
                  <a:t>addi</a:t>
                </a:r>
                <a:r>
                  <a:rPr lang="en-US" altLang="zh-CN" dirty="0"/>
                  <a:t> $r1,$zero, 1000</a:t>
                </a:r>
              </a:p>
              <a:p>
                <a:r>
                  <a:rPr lang="zh-CN" altLang="en-US" dirty="0"/>
                  <a:t>数字大小有限制，如是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6365F-24D4-4EEC-ACF2-603B70D44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13277F-FA72-4A70-ADE8-88A380B7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9862"/>
            <a:ext cx="7716838" cy="5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6038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4A002-986F-4AD4-B26C-2EF95648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偏移量寻址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CFB81-3EC8-470F-B68E-F43036A5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根据基地址和偏移量进行寻址，最终的地址是在基地址和偏移量上计算</a:t>
            </a:r>
            <a:endParaRPr lang="en-US" altLang="zh-CN" dirty="0"/>
          </a:p>
          <a:p>
            <a:r>
              <a:rPr lang="zh-CN" altLang="en-US" dirty="0"/>
              <a:t>例如： </a:t>
            </a:r>
            <a:r>
              <a:rPr lang="en-US" altLang="zh-CN" dirty="0" err="1"/>
              <a:t>lw</a:t>
            </a:r>
            <a:r>
              <a:rPr lang="en-US" altLang="zh-CN" dirty="0"/>
              <a:t> $r0, 8($</a:t>
            </a:r>
            <a:r>
              <a:rPr lang="en-US" altLang="zh-CN" dirty="0" err="1"/>
              <a:t>sp</a:t>
            </a:r>
            <a:r>
              <a:rPr lang="en-US" altLang="zh-CN" dirty="0"/>
              <a:t>)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5FFAC0-DACE-4FE7-AA45-FDA3EC76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51870"/>
            <a:ext cx="7119938" cy="46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093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6C535-8F9C-43FD-B957-F690561E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相对寻址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FDF6-3E86-4834-B566-F52030D5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下一个</a:t>
            </a:r>
            <a:r>
              <a:rPr lang="en-US" altLang="zh-CN" dirty="0"/>
              <a:t>PC</a:t>
            </a:r>
            <a:r>
              <a:rPr lang="zh-CN" altLang="en-US" dirty="0"/>
              <a:t>指针的位置依赖当前位置到</a:t>
            </a:r>
            <a:r>
              <a:rPr lang="en-US" altLang="zh-CN" dirty="0"/>
              <a:t>Label</a:t>
            </a:r>
            <a:r>
              <a:rPr lang="zh-CN" altLang="en-US" dirty="0"/>
              <a:t>的距离（当前代码行和</a:t>
            </a:r>
            <a:r>
              <a:rPr lang="en-US" altLang="zh-CN" dirty="0"/>
              <a:t>Label</a:t>
            </a:r>
            <a:r>
              <a:rPr lang="zh-CN" altLang="en-US" dirty="0"/>
              <a:t>所在的代码行之差）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 err="1"/>
              <a:t>beq</a:t>
            </a:r>
            <a:r>
              <a:rPr lang="en-US" altLang="zh-CN" dirty="0"/>
              <a:t> $r3, $r9, LABEL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959A60-0E73-48E5-8E21-E5D55C83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91994"/>
            <a:ext cx="7632848" cy="5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61619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6A492-0733-4BDD-B862-1F5038AC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内存读写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47263-B307-4980-9181-BD93A982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load/store</a:t>
            </a:r>
            <a:r>
              <a:rPr lang="zh-CN" altLang="en-US" dirty="0"/>
              <a:t>指令用来从内存中读</a:t>
            </a:r>
            <a:r>
              <a:rPr lang="en-US" altLang="zh-CN" dirty="0"/>
              <a:t>/</a:t>
            </a:r>
            <a:r>
              <a:rPr lang="zh-CN" altLang="en-US" dirty="0"/>
              <a:t>写入内存。通常会有多个版本的实现，助记符是：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lw,lb,lh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store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sw,sb,sh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6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B6E87-66E5-4358-9228-073E0E95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87E72-4F9D-49E1-BA42-DF09965C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加减乘除等</a:t>
            </a:r>
            <a:endParaRPr lang="en-US" altLang="zh-CN" dirty="0"/>
          </a:p>
          <a:p>
            <a:pPr lvl="1"/>
            <a:r>
              <a:rPr lang="zh-CN" altLang="en-US" dirty="0"/>
              <a:t>立即寻址 </a:t>
            </a:r>
            <a:r>
              <a:rPr lang="en-US" altLang="zh-CN" dirty="0" err="1"/>
              <a:t>addi</a:t>
            </a:r>
            <a:r>
              <a:rPr lang="en-US" altLang="zh-CN" dirty="0"/>
              <a:t>, </a:t>
            </a:r>
            <a:r>
              <a:rPr lang="en-US" altLang="zh-CN" dirty="0" err="1"/>
              <a:t>subi</a:t>
            </a:r>
            <a:r>
              <a:rPr lang="en-US" altLang="zh-CN" dirty="0"/>
              <a:t>, </a:t>
            </a:r>
            <a:r>
              <a:rPr lang="en-US" altLang="zh-CN" dirty="0" err="1"/>
              <a:t>divi</a:t>
            </a:r>
            <a:r>
              <a:rPr lang="en-US" altLang="zh-CN" dirty="0"/>
              <a:t>, multi</a:t>
            </a:r>
            <a:r>
              <a:rPr lang="zh-CN" altLang="en-US" dirty="0"/>
              <a:t>等</a:t>
            </a:r>
            <a:r>
              <a:rPr lang="en-US" altLang="zh-CN" dirty="0"/>
              <a:t>……</a:t>
            </a:r>
          </a:p>
          <a:p>
            <a:pPr lvl="2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$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4</a:t>
            </a:r>
          </a:p>
          <a:p>
            <a:pPr lvl="1"/>
            <a:r>
              <a:rPr lang="zh-CN" altLang="en-US" dirty="0"/>
              <a:t>寄存器寻址：</a:t>
            </a:r>
            <a:r>
              <a:rPr lang="en-US" altLang="zh-CN" dirty="0" err="1"/>
              <a:t>add,sub,div,mult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$d, $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$rt</a:t>
            </a:r>
          </a:p>
          <a:p>
            <a:pPr lvl="1"/>
            <a:r>
              <a:rPr lang="zh-CN" altLang="en-US" dirty="0"/>
              <a:t>也提供其他寻址方式（</a:t>
            </a:r>
            <a:r>
              <a:rPr lang="zh-CN" altLang="en-US" dirty="0">
                <a:solidFill>
                  <a:srgbClr val="C94251"/>
                </a:solidFill>
              </a:rPr>
              <a:t>不一一介绍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位运算</a:t>
            </a:r>
            <a:r>
              <a:rPr lang="en-US" altLang="zh-CN" dirty="0"/>
              <a:t>and/or/</a:t>
            </a:r>
            <a:r>
              <a:rPr lang="en-US" altLang="zh-CN" dirty="0" err="1"/>
              <a:t>xor</a:t>
            </a:r>
            <a:r>
              <a:rPr lang="zh-CN" altLang="en-US" dirty="0"/>
              <a:t>等（</a:t>
            </a:r>
            <a:r>
              <a:rPr lang="zh-CN" altLang="en-US" dirty="0">
                <a:solidFill>
                  <a:srgbClr val="C94251"/>
                </a:solidFill>
              </a:rPr>
              <a:t>略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4484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08224-4383-4709-9AD1-81B67CD6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浮点小数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2D959B-86EF-42F1-B185-1F1EE8940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十进制里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 二进制里</a:t>
                </a:r>
                <a:r>
                  <a:rPr lang="en-US" altLang="zh-CN" dirty="0"/>
                  <a:t>0.1</a:t>
                </a:r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0.01</a:t>
                </a:r>
                <a:r>
                  <a:rPr lang="zh-CN" altLang="en-US" dirty="0"/>
                  <a:t>代表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0.375</a:t>
                </a:r>
                <a:r>
                  <a:rPr lang="zh-CN" altLang="en-US" dirty="0"/>
                  <a:t>在二进制中的表示为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𝟎𝟏𝟏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2D959B-86EF-42F1-B185-1F1EE8940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6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D3D27-E37D-4B14-8A8E-59A4E0B0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双精度</a:t>
            </a:r>
            <a:r>
              <a:rPr lang="en-US" altLang="zh-CN" dirty="0"/>
              <a:t>-</a:t>
            </a:r>
            <a:r>
              <a:rPr lang="zh-CN" altLang="en-US" dirty="0"/>
              <a:t>浮点数的表示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E497950-DAB6-481E-8904-A7295196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95" y="1230316"/>
            <a:ext cx="5040566" cy="101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68E44B-A3EB-4D2E-8E66-090FC64D2176}"/>
                  </a:ext>
                </a:extLst>
              </p:cNvPr>
              <p:cNvSpPr txBox="1"/>
              <p:nvPr/>
            </p:nvSpPr>
            <p:spPr>
              <a:xfrm>
                <a:off x="2676259" y="2493618"/>
                <a:ext cx="4034438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68E44B-A3EB-4D2E-8E66-090FC64D2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59" y="2493618"/>
                <a:ext cx="4034438" cy="410112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2C7828-619B-4117-845A-3585A1E6FA51}"/>
                  </a:ext>
                </a:extLst>
              </p:cNvPr>
              <p:cNvSpPr txBox="1"/>
              <p:nvPr/>
            </p:nvSpPr>
            <p:spPr>
              <a:xfrm>
                <a:off x="971600" y="3435846"/>
                <a:ext cx="2510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×1.1=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1.1=1.5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2C7828-619B-4117-845A-3585A1E6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435846"/>
                <a:ext cx="25105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19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797BE-F7E4-4678-94A7-10693116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双精度浮点示例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8892E-6E6B-4F76-B904-FF977DA6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476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400" dirty="0">
                    <a:solidFill>
                      <a:srgbClr val="C9394A"/>
                    </a:solidFill>
                  </a:rPr>
                  <a:t>sign</a:t>
                </a:r>
                <a:r>
                  <a:rPr lang="en-US" altLang="zh-CN" sz="1400" dirty="0"/>
                  <a:t>=0</a:t>
                </a:r>
              </a:p>
              <a:p>
                <a:pPr marL="0" indent="0">
                  <a:buNone/>
                </a:pPr>
                <a:r>
                  <a:rPr lang="en-US" altLang="zh-CN" sz="1400" dirty="0">
                    <a:solidFill>
                      <a:srgbClr val="C9394A"/>
                    </a:solidFill>
                  </a:rPr>
                  <a:t>exp</a:t>
                </a:r>
                <a:r>
                  <a:rPr lang="en-US" altLang="zh-CN" sz="1400" dirty="0"/>
                  <a:t>= 0b1111111110 = 1022</a:t>
                </a:r>
              </a:p>
              <a:p>
                <a:pPr marL="0" indent="0">
                  <a:buNone/>
                </a:pPr>
                <a:r>
                  <a:rPr lang="en-US" altLang="zh-CN" sz="1400" dirty="0">
                    <a:solidFill>
                      <a:srgbClr val="C9394A"/>
                    </a:solidFill>
                  </a:rPr>
                  <a:t>fraction</a:t>
                </a:r>
                <a:r>
                  <a:rPr lang="en-US" altLang="zh-CN" sz="1400" dirty="0"/>
                  <a:t>=0b0101010101010101010100111111111001010101010101010101=0.33…</a:t>
                </a:r>
              </a:p>
              <a:p>
                <a:pPr marL="0" indent="0">
                  <a:buNone/>
                </a:pPr>
                <a:r>
                  <a:rPr lang="zh-CN" altLang="en-US" sz="1400" dirty="0">
                    <a:solidFill>
                      <a:srgbClr val="C9394A"/>
                    </a:solidFill>
                  </a:rPr>
                  <a:t>值</a:t>
                </a:r>
                <a:r>
                  <a:rPr lang="en-US" altLang="zh-CN" sz="1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1400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….</m:t>
                        </m:r>
                      </m:e>
                    </m:d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𝟏𝟎𝟐𝟐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𝟏𝟎𝟐𝟑</m:t>
                        </m:r>
                      </m:sup>
                    </m:sSup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𝟔𝟔𝟔𝟔𝟔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E8892E-6E6B-4F76-B904-FF977DA6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47664"/>
              </a:xfrm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050132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EEC13-602A-4332-9E7C-A54638AE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双精度浮点数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D789D0-37D3-4C0F-B7BB-7C65382E081E}"/>
                  </a:ext>
                </a:extLst>
              </p:cNvPr>
              <p:cNvSpPr txBox="1"/>
              <p:nvPr/>
            </p:nvSpPr>
            <p:spPr>
              <a:xfrm>
                <a:off x="683568" y="1275606"/>
                <a:ext cx="4034438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D789D0-37D3-4C0F-B7BB-7C65382E0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5606"/>
                <a:ext cx="4034438" cy="410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0E87A8-958E-48C6-95E4-F3D63D8A8797}"/>
                  </a:ext>
                </a:extLst>
              </p:cNvPr>
              <p:cNvSpPr txBox="1"/>
              <p:nvPr/>
            </p:nvSpPr>
            <p:spPr>
              <a:xfrm>
                <a:off x="683568" y="1995686"/>
                <a:ext cx="20835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0E87A8-958E-48C6-95E4-F3D63D8A8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95686"/>
                <a:ext cx="208351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6C6625-BC36-4E75-B59A-732873DE411B}"/>
                  </a:ext>
                </a:extLst>
              </p:cNvPr>
              <p:cNvSpPr txBox="1"/>
              <p:nvPr/>
            </p:nvSpPr>
            <p:spPr>
              <a:xfrm>
                <a:off x="693495" y="2571750"/>
                <a:ext cx="20835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6C6625-BC36-4E75-B59A-732873DE4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5" y="2571750"/>
                <a:ext cx="20835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4F4638-8C6B-4A45-813D-F8718F77515C}"/>
                  </a:ext>
                </a:extLst>
              </p:cNvPr>
              <p:cNvSpPr txBox="1"/>
              <p:nvPr/>
            </p:nvSpPr>
            <p:spPr>
              <a:xfrm>
                <a:off x="693495" y="3147814"/>
                <a:ext cx="2273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1+0.1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4F4638-8C6B-4A45-813D-F8718F77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5" y="3147814"/>
                <a:ext cx="22735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95438F-234A-4C3F-920B-63B325EB1B61}"/>
                  </a:ext>
                </a:extLst>
              </p:cNvPr>
              <p:cNvSpPr txBox="1"/>
              <p:nvPr/>
            </p:nvSpPr>
            <p:spPr>
              <a:xfrm>
                <a:off x="693495" y="3725034"/>
                <a:ext cx="20780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95438F-234A-4C3F-920B-63B325E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95" y="3725034"/>
                <a:ext cx="20780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4FF5B1-87AF-4B08-95A0-73264BE12899}"/>
                  </a:ext>
                </a:extLst>
              </p:cNvPr>
              <p:cNvSpPr txBox="1"/>
              <p:nvPr/>
            </p:nvSpPr>
            <p:spPr>
              <a:xfrm>
                <a:off x="699009" y="4302254"/>
                <a:ext cx="24217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1+0.01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4FF5B1-87AF-4B08-95A0-73264BE12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9" y="4302254"/>
                <a:ext cx="242175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55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B2C61-E710-487F-9277-83FE220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思考：如何描述状态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3F56C-4B1B-4B0F-A3B1-143BAD30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数字就可以</a:t>
            </a:r>
            <a:r>
              <a:rPr lang="en-US" altLang="zh-CN" dirty="0"/>
              <a:t>——</a:t>
            </a:r>
            <a:r>
              <a:rPr lang="zh-CN" altLang="en-US" dirty="0"/>
              <a:t>一切皆可以用数字表示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ASCII</a:t>
            </a: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动物植物分类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商品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/>
              <a:t>一个数字不够（需要数组）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383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8C15-DBB4-40B2-BE7D-77D2B0B3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8C06C-5F46-471A-B61E-1577CB80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比较运算比较两个值的大小，例如：</a:t>
            </a:r>
            <a:endParaRPr lang="en-US" altLang="zh-CN" dirty="0"/>
          </a:p>
          <a:p>
            <a:pPr lvl="1"/>
            <a:r>
              <a:rPr lang="en-US" altLang="zh-CN" dirty="0" err="1"/>
              <a:t>slt</a:t>
            </a:r>
            <a:r>
              <a:rPr lang="en-US" altLang="zh-CN" dirty="0"/>
              <a:t>(set if less than)</a:t>
            </a:r>
          </a:p>
          <a:p>
            <a:pPr lvl="2"/>
            <a:r>
              <a:rPr lang="en-US" altLang="zh-CN" dirty="0" err="1"/>
              <a:t>slt</a:t>
            </a:r>
            <a:r>
              <a:rPr lang="en-US" altLang="zh-CN" dirty="0"/>
              <a:t> $d, $</a:t>
            </a:r>
            <a:r>
              <a:rPr lang="en-US" altLang="zh-CN" dirty="0" err="1"/>
              <a:t>rs</a:t>
            </a:r>
            <a:r>
              <a:rPr lang="en-US" altLang="zh-CN" dirty="0"/>
              <a:t>, $rt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d = 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&lt;rt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d=0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rt &gt;= rt</a:t>
            </a:r>
          </a:p>
          <a:p>
            <a:pPr lvl="2"/>
            <a:r>
              <a:rPr lang="en-US" altLang="zh-CN" dirty="0" err="1"/>
              <a:t>slti</a:t>
            </a:r>
            <a:r>
              <a:rPr lang="zh-CN" altLang="en-US" dirty="0"/>
              <a:t> </a:t>
            </a:r>
            <a:r>
              <a:rPr lang="en-US" altLang="zh-CN" dirty="0"/>
              <a:t>$d,</a:t>
            </a:r>
            <a:r>
              <a:rPr lang="zh-CN" altLang="en-US" dirty="0"/>
              <a:t> </a:t>
            </a:r>
            <a:r>
              <a:rPr lang="en-US" altLang="zh-CN" dirty="0"/>
              <a:t>$</a:t>
            </a:r>
            <a:r>
              <a:rPr lang="en-US" altLang="zh-CN" dirty="0" err="1"/>
              <a:t>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比较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rgbClr val="C94251"/>
                </a:solidFill>
              </a:rPr>
              <a:t>问题：字符串比较、对象比较和布尔型比较呢？</a:t>
            </a:r>
            <a:endParaRPr lang="en-US" altLang="zh-CN" dirty="0">
              <a:solidFill>
                <a:srgbClr val="C942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8C15-DBB4-40B2-BE7D-77D2B0B3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8C06C-5F46-471A-B61E-1577CB80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相对寻址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 LABEL </a:t>
            </a:r>
          </a:p>
          <a:p>
            <a:r>
              <a:rPr lang="zh-CN" altLang="en-US" dirty="0"/>
              <a:t>寄存器间接寻址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$a0</a:t>
            </a:r>
          </a:p>
          <a:p>
            <a:r>
              <a:rPr lang="zh-CN" altLang="en-US" dirty="0"/>
              <a:t>多合一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LABEL </a:t>
            </a:r>
          </a:p>
          <a:p>
            <a:pPr lvl="2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将当前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PC+4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$ra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寄存器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LABEL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088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AAF57-5681-4F1B-8C76-20E90226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96627-77C7-47CE-AD5D-B49D9B90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opcode</a:t>
            </a:r>
            <a:r>
              <a:rPr lang="zh-CN" altLang="en-US" dirty="0"/>
              <a:t>代表指令的类型；</a:t>
            </a:r>
            <a:r>
              <a:rPr lang="en-US" altLang="zh-CN" dirty="0"/>
              <a:t>opcode</a:t>
            </a:r>
            <a:r>
              <a:rPr lang="zh-CN" altLang="en-US" dirty="0"/>
              <a:t>也决定寻址模式</a:t>
            </a:r>
            <a:endParaRPr lang="en-US" altLang="zh-CN" dirty="0"/>
          </a:p>
          <a:p>
            <a:r>
              <a:rPr lang="zh-CN" altLang="en-US" dirty="0"/>
              <a:t>直接寻址、间接寻址、偏移量寻址不要死记硬背，要理解。</a:t>
            </a:r>
            <a:endParaRPr lang="en-US" altLang="zh-CN" dirty="0"/>
          </a:p>
          <a:p>
            <a:r>
              <a:rPr lang="zh-CN" altLang="en-US" dirty="0"/>
              <a:t>浮点数在计算机中是以整数形式存在的。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69480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我的第一个汇编程序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写一个求阶乘的递归函数</a:t>
            </a:r>
          </a:p>
        </p:txBody>
      </p:sp>
    </p:spTree>
    <p:extLst>
      <p:ext uri="{BB962C8B-B14F-4D97-AF65-F5344CB8AC3E}">
        <p14:creationId xmlns:p14="http://schemas.microsoft.com/office/powerpoint/2010/main" val="507672608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C0F1-9A11-4487-AD28-D1F2087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求阶乘的递归函数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BBB6A4-467C-439E-8480-5123B396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63638"/>
            <a:ext cx="610637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17240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8868E-0D80-43CC-B4F5-BE04AAAA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0ED66F-722E-4354-8CA3-173633B8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80840"/>
            <a:ext cx="2638793" cy="23148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EF4682-5B8F-4457-896E-FBF7D4B5A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342708"/>
            <a:ext cx="393437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1237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F790-115F-4CF4-8E7E-1A1BB29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for loop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7F1FF-EFF1-4CF3-9CB8-DE1DA8B3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8" y="1563638"/>
            <a:ext cx="3024336" cy="11219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A40863-D571-420D-854D-89E06260B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61" y="1563638"/>
            <a:ext cx="4333312" cy="26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4614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C0F1-9A11-4487-AD28-D1F2087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实现函数体？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BBB6A4-467C-439E-8480-5123B396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63638"/>
            <a:ext cx="6106377" cy="25911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9D5AFC-C3ED-4964-8D06-6C604A38F132}"/>
              </a:ext>
            </a:extLst>
          </p:cNvPr>
          <p:cNvSpPr txBox="1"/>
          <p:nvPr/>
        </p:nvSpPr>
        <p:spPr>
          <a:xfrm>
            <a:off x="6156176" y="1378972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函数体：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DEC7DD9-6B03-45C9-AE81-8D545D68FE83}"/>
              </a:ext>
            </a:extLst>
          </p:cNvPr>
          <p:cNvSpPr/>
          <p:nvPr/>
        </p:nvSpPr>
        <p:spPr>
          <a:xfrm rot="21261472">
            <a:off x="4645097" y="1630983"/>
            <a:ext cx="1374411" cy="8988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7C20A61-9FA3-4ECF-BA70-C18901DCC0AF}"/>
              </a:ext>
            </a:extLst>
          </p:cNvPr>
          <p:cNvSpPr/>
          <p:nvPr/>
        </p:nvSpPr>
        <p:spPr>
          <a:xfrm rot="365817">
            <a:off x="3692499" y="3804131"/>
            <a:ext cx="2563284" cy="11745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07668-E43A-4734-BFB4-B63933278B79}"/>
              </a:ext>
            </a:extLst>
          </p:cNvPr>
          <p:cNvSpPr txBox="1"/>
          <p:nvPr/>
        </p:nvSpPr>
        <p:spPr>
          <a:xfrm>
            <a:off x="5796136" y="4154800"/>
            <a:ext cx="23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函数调用：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jal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LABEL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97389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C0F1-9A11-4487-AD28-D1F2087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实现函数传参（栈）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F0B0BC-D23D-42C3-8D8F-7AF3178B370C}"/>
              </a:ext>
            </a:extLst>
          </p:cNvPr>
          <p:cNvSpPr txBox="1"/>
          <p:nvPr/>
        </p:nvSpPr>
        <p:spPr>
          <a:xfrm>
            <a:off x="1547664" y="197767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fact(5)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4E1DD73-CE76-456D-AE9B-B6846E5B13D8}"/>
              </a:ext>
            </a:extLst>
          </p:cNvPr>
          <p:cNvSpPr/>
          <p:nvPr/>
        </p:nvSpPr>
        <p:spPr>
          <a:xfrm>
            <a:off x="3164322" y="2105719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7F1C77-8E55-4587-85E3-E263652A844C}"/>
              </a:ext>
            </a:extLst>
          </p:cNvPr>
          <p:cNvSpPr txBox="1"/>
          <p:nvPr/>
        </p:nvSpPr>
        <p:spPr>
          <a:xfrm>
            <a:off x="4067944" y="1491630"/>
            <a:ext cx="4248472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addiu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$s0, $0, 5 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存入参数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s0</a:t>
            </a: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sw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$s0, 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s0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写入</a:t>
            </a:r>
            <a:r>
              <a:rPr lang="en-US" altLang="zh-CN" sz="2000" dirty="0" err="1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sp</a:t>
            </a:r>
            <a:endParaRPr lang="en-US" altLang="zh-CN" sz="20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addi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, 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, -4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栈指针指向下一个</a:t>
            </a:r>
            <a:endParaRPr lang="en-US" altLang="zh-CN" sz="20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jal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FACT               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跳转</a:t>
            </a:r>
            <a:endParaRPr lang="en-US" altLang="zh-CN" sz="20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635500-88C6-40E2-B969-8E45B1ECB207}"/>
              </a:ext>
            </a:extLst>
          </p:cNvPr>
          <p:cNvSpPr txBox="1"/>
          <p:nvPr/>
        </p:nvSpPr>
        <p:spPr>
          <a:xfrm>
            <a:off x="1547664" y="321982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E55A3C-02CE-4AA9-B331-CABDC51118D5}"/>
              </a:ext>
            </a:extLst>
          </p:cNvPr>
          <p:cNvSpPr txBox="1"/>
          <p:nvPr/>
        </p:nvSpPr>
        <p:spPr>
          <a:xfrm>
            <a:off x="4067944" y="3291830"/>
            <a:ext cx="424847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lw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$s0, 4($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)    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读取参数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C765058-0FDA-4444-B5E9-4405C7744E94}"/>
              </a:ext>
            </a:extLst>
          </p:cNvPr>
          <p:cNvSpPr/>
          <p:nvPr/>
        </p:nvSpPr>
        <p:spPr>
          <a:xfrm>
            <a:off x="3164322" y="3419877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DC944-18E3-4FA0-8B1B-4B25B33B8E34}"/>
              </a:ext>
            </a:extLst>
          </p:cNvPr>
          <p:cNvSpPr txBox="1"/>
          <p:nvPr/>
        </p:nvSpPr>
        <p:spPr>
          <a:xfrm>
            <a:off x="1463258" y="4061862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将函数调用传参理解成调用前压栈，调用后出栈的简单程序</a:t>
            </a:r>
          </a:p>
        </p:txBody>
      </p:sp>
    </p:spTree>
    <p:extLst>
      <p:ext uri="{BB962C8B-B14F-4D97-AF65-F5344CB8AC3E}">
        <p14:creationId xmlns:p14="http://schemas.microsoft.com/office/powerpoint/2010/main" val="122529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9" grpId="0" animBg="1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F688-9468-4077-A908-3DE2FBB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压栈的逻辑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309586E-98CF-44EF-A5DF-BDF6329B3F6B}"/>
              </a:ext>
            </a:extLst>
          </p:cNvPr>
          <p:cNvSpPr/>
          <p:nvPr/>
        </p:nvSpPr>
        <p:spPr>
          <a:xfrm>
            <a:off x="4448545" y="3147814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8CBD7B-C253-4A76-B27F-FC6C302B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5" y="1779662"/>
            <a:ext cx="3508110" cy="24571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CD72A1-DC9A-4A12-BB6F-F85FC4EA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96" y="1826188"/>
            <a:ext cx="3375259" cy="236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9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64557-5A72-476A-AEF0-E6304F7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思考：状态转换函数是什么？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BBB50-8A09-4121-AD4A-9B622E26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一个表格就可以，将接收到的输入</a:t>
            </a:r>
            <a:r>
              <a:rPr lang="en-US" altLang="zh-CN" dirty="0"/>
              <a:t>I</a:t>
            </a:r>
            <a:r>
              <a:rPr lang="zh-CN" altLang="en-US" dirty="0"/>
              <a:t>变成新的状态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C70F74F-F107-4D54-8F7B-EF497C801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8408"/>
              </p:ext>
            </p:extLst>
          </p:nvPr>
        </p:nvGraphicFramePr>
        <p:xfrm>
          <a:off x="2735796" y="2283718"/>
          <a:ext cx="3672408" cy="216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29144389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8645676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79109791"/>
                    </a:ext>
                  </a:extLst>
                </a:gridCol>
              </a:tblGrid>
              <a:tr h="7221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62732"/>
                  </a:ext>
                </a:extLst>
              </a:tr>
              <a:tr h="722164">
                <a:tc>
                  <a:txBody>
                    <a:bodyPr/>
                    <a:lstStyle/>
                    <a:p>
                      <a:r>
                        <a:rPr lang="zh-CN" altLang="en-US" dirty="0"/>
                        <a:t>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57796"/>
                  </a:ext>
                </a:extLst>
              </a:tr>
              <a:tr h="722164">
                <a:tc>
                  <a:txBody>
                    <a:bodyPr/>
                    <a:lstStyle/>
                    <a:p>
                      <a:r>
                        <a:rPr lang="zh-CN" altLang="en-US" dirty="0"/>
                        <a:t>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4836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2C57CA-8CA1-432B-AA01-7BB73BBA8D6F}"/>
              </a:ext>
            </a:extLst>
          </p:cNvPr>
          <p:cNvCxnSpPr/>
          <p:nvPr/>
        </p:nvCxnSpPr>
        <p:spPr>
          <a:xfrm>
            <a:off x="2771800" y="2283718"/>
            <a:ext cx="115212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7145C67-82F9-41EE-AF48-7E3848B1B1BB}"/>
              </a:ext>
            </a:extLst>
          </p:cNvPr>
          <p:cNvSpPr txBox="1"/>
          <p:nvPr/>
        </p:nvSpPr>
        <p:spPr>
          <a:xfrm>
            <a:off x="2760836" y="2578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6E6516-40FB-42CC-9587-0851CBCC7BF7}"/>
              </a:ext>
            </a:extLst>
          </p:cNvPr>
          <p:cNvSpPr txBox="1"/>
          <p:nvPr/>
        </p:nvSpPr>
        <p:spPr>
          <a:xfrm>
            <a:off x="3277597" y="2325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1062399020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C0F1-9A11-4487-AD28-D1F2087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实现函数返回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635500-88C6-40E2-B969-8E45B1ECB207}"/>
              </a:ext>
            </a:extLst>
          </p:cNvPr>
          <p:cNvSpPr txBox="1"/>
          <p:nvPr/>
        </p:nvSpPr>
        <p:spPr>
          <a:xfrm>
            <a:off x="827584" y="192432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在函数体最前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E55A3C-02CE-4AA9-B331-CABDC51118D5}"/>
              </a:ext>
            </a:extLst>
          </p:cNvPr>
          <p:cNvSpPr txBox="1"/>
          <p:nvPr/>
        </p:nvSpPr>
        <p:spPr>
          <a:xfrm>
            <a:off x="3995936" y="1462664"/>
            <a:ext cx="4608512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sw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$ra, 0$(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)         </a:t>
            </a:r>
            <a:r>
              <a:rPr lang="en-US" altLang="zh-CN" sz="14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将函数调用位置压栈</a:t>
            </a:r>
            <a:endParaRPr lang="en-US" altLang="zh-CN" sz="14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addiu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, 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, -4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栈指针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--</a:t>
            </a: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lw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$t1, 4($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)         </a:t>
            </a:r>
            <a:r>
              <a:rPr lang="en-US" altLang="zh-CN" sz="16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读取函数调用位置到</a:t>
            </a:r>
            <a:r>
              <a:rPr lang="en-US" altLang="zh-CN" sz="16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t1</a:t>
            </a:r>
          </a:p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lw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$s0, 8($</a:t>
            </a:r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sp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)        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读取参数</a:t>
            </a:r>
            <a:endParaRPr lang="en-US" altLang="zh-CN" sz="20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04B910-3969-4D4B-BA19-C57DB82A6C11}"/>
              </a:ext>
            </a:extLst>
          </p:cNvPr>
          <p:cNvSpPr txBox="1"/>
          <p:nvPr/>
        </p:nvSpPr>
        <p:spPr>
          <a:xfrm>
            <a:off x="1619672" y="314781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58E635-F13A-4887-A17C-5797DC219EC1}"/>
              </a:ext>
            </a:extLst>
          </p:cNvPr>
          <p:cNvSpPr txBox="1"/>
          <p:nvPr/>
        </p:nvSpPr>
        <p:spPr>
          <a:xfrm>
            <a:off x="3995936" y="3147814"/>
            <a:ext cx="460851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ubuntu"/>
                <a:ea typeface="微软雅黑" panose="020B0503020204020204" pitchFamily="34" charset="-122"/>
              </a:rPr>
              <a:t>jr</a:t>
            </a:r>
            <a:r>
              <a:rPr lang="en-US" altLang="zh-CN" sz="2000" dirty="0">
                <a:latin typeface="ubuntu"/>
                <a:ea typeface="微软雅黑" panose="020B0503020204020204" pitchFamily="34" charset="-122"/>
              </a:rPr>
              <a:t> $t1 </a:t>
            </a:r>
            <a:r>
              <a:rPr lang="en-US" altLang="zh-CN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 #</a:t>
            </a:r>
            <a:r>
              <a:rPr lang="zh-CN" altLang="en-US" sz="2000" dirty="0">
                <a:solidFill>
                  <a:srgbClr val="FFFF00"/>
                </a:solidFill>
                <a:latin typeface="ubuntu"/>
                <a:ea typeface="微软雅黑" panose="020B0503020204020204" pitchFamily="34" charset="-122"/>
              </a:rPr>
              <a:t>跳转回调用位置</a:t>
            </a:r>
            <a:endParaRPr lang="en-US" altLang="zh-CN" sz="2000" dirty="0">
              <a:solidFill>
                <a:srgbClr val="FFFF00"/>
              </a:solidFill>
              <a:latin typeface="ubuntu"/>
              <a:ea typeface="微软雅黑" panose="020B0503020204020204" pitchFamily="34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2BCBE0C-79B9-4655-BE6A-8859F77DA0FC}"/>
              </a:ext>
            </a:extLst>
          </p:cNvPr>
          <p:cNvSpPr/>
          <p:nvPr/>
        </p:nvSpPr>
        <p:spPr>
          <a:xfrm>
            <a:off x="3203848" y="205237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9682C3-0D88-4A49-A366-4E25B5B966C1}"/>
              </a:ext>
            </a:extLst>
          </p:cNvPr>
          <p:cNvSpPr/>
          <p:nvPr/>
        </p:nvSpPr>
        <p:spPr>
          <a:xfrm>
            <a:off x="3203848" y="3275861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8950B3-E9AD-4BE5-95F7-1F7744F8571F}"/>
              </a:ext>
            </a:extLst>
          </p:cNvPr>
          <p:cNvSpPr txBox="1"/>
          <p:nvPr/>
        </p:nvSpPr>
        <p:spPr>
          <a:xfrm>
            <a:off x="1693648" y="4022087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思考：在函数体最前实现是因为？为何是栈指针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2720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9" grpId="0"/>
      <p:bldP spid="14" grpId="0" animBg="1"/>
      <p:bldP spid="7" grpId="0" animBg="1"/>
      <p:bldP spid="8" grpId="0" animBg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D6D7-E0D3-4078-835E-FD65DE6B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栈：图解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1D342-C69C-4D47-B8E2-6731ED459BE2}"/>
              </a:ext>
            </a:extLst>
          </p:cNvPr>
          <p:cNvSpPr txBox="1"/>
          <p:nvPr/>
        </p:nvSpPr>
        <p:spPr>
          <a:xfrm>
            <a:off x="5332882" y="2401445"/>
            <a:ext cx="3342582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取参数是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$r0 8($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取调用位置是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$t1 4($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74ED02-510C-4CC9-A811-60A483D6F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63624"/>
            <a:ext cx="4258908" cy="34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13260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EC0F1-9A11-4487-AD28-D1F2087D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:</a:t>
            </a:r>
            <a:r>
              <a:rPr lang="zh-CN" altLang="en-US" dirty="0"/>
              <a:t>如何实现返回值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FA3BB6-8714-4332-921A-AFCAB339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654" y="1419622"/>
            <a:ext cx="3388692" cy="32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83047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5A878-65C6-4476-8E38-2F7D54F1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D4CB5-FE89-402E-8E8A-EAA77EA1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7574"/>
            <a:ext cx="1312900" cy="3854450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19381E73-0D0D-4BF7-92AC-4CB0D7C96474}"/>
              </a:ext>
            </a:extLst>
          </p:cNvPr>
          <p:cNvSpPr/>
          <p:nvPr/>
        </p:nvSpPr>
        <p:spPr>
          <a:xfrm>
            <a:off x="3203848" y="987574"/>
            <a:ext cx="432048" cy="122413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E8DC0DC-A734-4173-8845-A9D8E74DE93A}"/>
              </a:ext>
            </a:extLst>
          </p:cNvPr>
          <p:cNvSpPr/>
          <p:nvPr/>
        </p:nvSpPr>
        <p:spPr>
          <a:xfrm>
            <a:off x="3203848" y="2288060"/>
            <a:ext cx="432048" cy="122413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0C74EEC-54B7-4AB5-9CB1-9C75A837C424}"/>
              </a:ext>
            </a:extLst>
          </p:cNvPr>
          <p:cNvSpPr/>
          <p:nvPr/>
        </p:nvSpPr>
        <p:spPr>
          <a:xfrm>
            <a:off x="3203848" y="3588546"/>
            <a:ext cx="432048" cy="122413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A3149D-45E1-480B-B335-AFA184E56CF6}"/>
              </a:ext>
            </a:extLst>
          </p:cNvPr>
          <p:cNvSpPr txBox="1"/>
          <p:nvPr/>
        </p:nvSpPr>
        <p:spPr>
          <a:xfrm>
            <a:off x="4067944" y="1399587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426BB-802D-471C-A963-1BC7B3A5C3C0}"/>
              </a:ext>
            </a:extLst>
          </p:cNvPr>
          <p:cNvSpPr txBox="1"/>
          <p:nvPr/>
        </p:nvSpPr>
        <p:spPr>
          <a:xfrm>
            <a:off x="4427984" y="2700073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27AEB6-697F-4D33-B84B-59D8F94534FD}"/>
              </a:ext>
            </a:extLst>
          </p:cNvPr>
          <p:cNvSpPr txBox="1"/>
          <p:nvPr/>
        </p:nvSpPr>
        <p:spPr>
          <a:xfrm>
            <a:off x="4788024" y="4000559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577226972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5A878-65C6-4476-8E38-2F7D54F1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ED4CB5-FE89-402E-8E8A-EAA77EA1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7574"/>
            <a:ext cx="1312900" cy="3854450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19381E73-0D0D-4BF7-92AC-4CB0D7C96474}"/>
              </a:ext>
            </a:extLst>
          </p:cNvPr>
          <p:cNvSpPr/>
          <p:nvPr/>
        </p:nvSpPr>
        <p:spPr>
          <a:xfrm>
            <a:off x="3203848" y="987574"/>
            <a:ext cx="432048" cy="43204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E8DC0DC-A734-4173-8845-A9D8E74DE93A}"/>
              </a:ext>
            </a:extLst>
          </p:cNvPr>
          <p:cNvSpPr/>
          <p:nvPr/>
        </p:nvSpPr>
        <p:spPr>
          <a:xfrm>
            <a:off x="3203848" y="1475938"/>
            <a:ext cx="432048" cy="122413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0C74EEC-54B7-4AB5-9CB1-9C75A837C424}"/>
              </a:ext>
            </a:extLst>
          </p:cNvPr>
          <p:cNvSpPr/>
          <p:nvPr/>
        </p:nvSpPr>
        <p:spPr>
          <a:xfrm>
            <a:off x="3212226" y="2723102"/>
            <a:ext cx="432048" cy="122413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A3149D-45E1-480B-B335-AFA184E56CF6}"/>
              </a:ext>
            </a:extLst>
          </p:cNvPr>
          <p:cNvSpPr txBox="1"/>
          <p:nvPr/>
        </p:nvSpPr>
        <p:spPr>
          <a:xfrm>
            <a:off x="4003750" y="98757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最外层调用者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426BB-802D-471C-A963-1BC7B3A5C3C0}"/>
              </a:ext>
            </a:extLst>
          </p:cNvPr>
          <p:cNvSpPr txBox="1"/>
          <p:nvPr/>
        </p:nvSpPr>
        <p:spPr>
          <a:xfrm>
            <a:off x="4355976" y="1887951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27AEB6-697F-4D33-B84B-59D8F94534FD}"/>
              </a:ext>
            </a:extLst>
          </p:cNvPr>
          <p:cNvSpPr txBox="1"/>
          <p:nvPr/>
        </p:nvSpPr>
        <p:spPr>
          <a:xfrm>
            <a:off x="4819839" y="3135115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BC29E193-628F-42DD-A8ED-0D38260F13EF}"/>
              </a:ext>
            </a:extLst>
          </p:cNvPr>
          <p:cNvSpPr/>
          <p:nvPr/>
        </p:nvSpPr>
        <p:spPr>
          <a:xfrm>
            <a:off x="3226594" y="4003554"/>
            <a:ext cx="432048" cy="80044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D8FDFA-3104-40AF-8428-A557D15F14FC}"/>
              </a:ext>
            </a:extLst>
          </p:cNvPr>
          <p:cNvSpPr txBox="1"/>
          <p:nvPr/>
        </p:nvSpPr>
        <p:spPr>
          <a:xfrm>
            <a:off x="5263436" y="4182224"/>
            <a:ext cx="1814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913390181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70E52-583A-4684-962E-CF1BD5CC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实现（</a:t>
            </a:r>
            <a:r>
              <a:rPr lang="en-US" altLang="zh-CN" dirty="0"/>
              <a:t>Coding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B3E63-1CEC-44CA-A6E8-077E85238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9" y="2139702"/>
            <a:ext cx="2309242" cy="23092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62154E-8BDE-4B07-A230-73FE0A54DC7F}"/>
              </a:ext>
            </a:extLst>
          </p:cNvPr>
          <p:cNvSpPr txBox="1"/>
          <p:nvPr/>
        </p:nvSpPr>
        <p:spPr>
          <a:xfrm>
            <a:off x="1907704" y="1491630"/>
            <a:ext cx="5486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百度可以搜到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126972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23410-96E3-4277-8FA1-8C37EC80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中断和中断向量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D781-DAD7-49B0-A2EC-9FDE7605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704744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D864A-139D-458B-BB52-5BFC11B0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比喻：中断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8617-70AD-41F2-8B1F-DDECDFD0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突然来了个电话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走在路上，突然下雨了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战场上突然发生了日蚀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82972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DDFF1-04BF-4F63-A8DB-40368604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什么是中断（</a:t>
            </a:r>
            <a:r>
              <a:rPr lang="en-US" altLang="zh-CN" dirty="0"/>
              <a:t>Interrupt)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48EAF-E5E1-4C3D-B6F1-AED44AAA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当外界发生变化时，通过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/>
              <a:t>通知</a:t>
            </a:r>
            <a:r>
              <a:rPr lang="en-US" altLang="zh-CN" dirty="0"/>
              <a:t>CPU</a:t>
            </a:r>
            <a:r>
              <a:rPr lang="zh-CN" altLang="en-US" dirty="0"/>
              <a:t>应该去注意某个信号（事件）。这个时候，</a:t>
            </a:r>
            <a:r>
              <a:rPr lang="en-US" altLang="zh-CN" dirty="0"/>
              <a:t>CPU</a:t>
            </a:r>
            <a:r>
              <a:rPr lang="zh-CN" altLang="en-US" dirty="0"/>
              <a:t>当前执行的程序会被</a:t>
            </a:r>
            <a:r>
              <a:rPr lang="zh-CN" altLang="en-US" dirty="0">
                <a:solidFill>
                  <a:srgbClr val="C00000"/>
                </a:solidFill>
              </a:rPr>
              <a:t>中断</a:t>
            </a:r>
            <a:r>
              <a:rPr lang="zh-CN" altLang="en-US" dirty="0"/>
              <a:t>，当前的执行状态会被保存，中断响应程序会被执行。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754632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A28C-E6B6-43F4-9C5D-39294419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中断响应过程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8E8F8-ACBC-404A-9EF5-61A38A72BA11}"/>
              </a:ext>
            </a:extLst>
          </p:cNvPr>
          <p:cNvSpPr txBox="1"/>
          <p:nvPr/>
        </p:nvSpPr>
        <p:spPr>
          <a:xfrm>
            <a:off x="4969633" y="1275606"/>
            <a:ext cx="3717167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加载时）写入中断向量表</a:t>
            </a:r>
            <a:endParaRPr lang="en-US" altLang="zh-CN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产生中断请求，发送给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查询中断向量表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(Interrupt Vector Table)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确定中断向量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(Interrupt Vector)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根据中断向量定位中断响应程序</a:t>
            </a:r>
            <a:endParaRPr lang="en-US" altLang="zh-CN" dirty="0">
              <a:solidFill>
                <a:srgbClr val="4747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接管中断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606EE6-AA1E-4B96-9B60-CB1F2A7F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3678"/>
            <a:ext cx="4178674" cy="23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DEE24-2ADC-4CAD-A493-872431D2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当然</a:t>
            </a:r>
            <a:r>
              <a:rPr lang="en-US" altLang="zh-CN" dirty="0"/>
              <a:t>——</a:t>
            </a:r>
            <a:r>
              <a:rPr lang="zh-CN" altLang="en-US" dirty="0"/>
              <a:t>计算机里只有数字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C0D226-9995-43D7-AE69-8BF10144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6942"/>
              </p:ext>
            </p:extLst>
          </p:nvPr>
        </p:nvGraphicFramePr>
        <p:xfrm>
          <a:off x="2735796" y="2283718"/>
          <a:ext cx="3672408" cy="2166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29144389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8645676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79109791"/>
                    </a:ext>
                  </a:extLst>
                </a:gridCol>
              </a:tblGrid>
              <a:tr h="7221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62732"/>
                  </a:ext>
                </a:extLst>
              </a:tr>
              <a:tr h="722164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57796"/>
                  </a:ext>
                </a:extLst>
              </a:tr>
              <a:tr h="72216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4836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D387C9-FBC0-4B68-8725-C3233D4A129A}"/>
              </a:ext>
            </a:extLst>
          </p:cNvPr>
          <p:cNvCxnSpPr/>
          <p:nvPr/>
        </p:nvCxnSpPr>
        <p:spPr>
          <a:xfrm>
            <a:off x="2771800" y="2283718"/>
            <a:ext cx="115212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F9406F9-DCC7-4C4F-ACAC-FEF43D57C9EA}"/>
              </a:ext>
            </a:extLst>
          </p:cNvPr>
          <p:cNvSpPr txBox="1"/>
          <p:nvPr/>
        </p:nvSpPr>
        <p:spPr>
          <a:xfrm>
            <a:off x="2760836" y="2578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371B93-C114-49C7-906C-EE68ADD42406}"/>
              </a:ext>
            </a:extLst>
          </p:cNvPr>
          <p:cNvSpPr txBox="1"/>
          <p:nvPr/>
        </p:nvSpPr>
        <p:spPr>
          <a:xfrm>
            <a:off x="3277597" y="2325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DD2FD4-20E9-4766-87B3-C9A98BE3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zh-CN" altLang="en-US" dirty="0"/>
              <a:t>重新思考上面的表格</a:t>
            </a:r>
          </a:p>
        </p:txBody>
      </p:sp>
    </p:spTree>
    <p:extLst>
      <p:ext uri="{BB962C8B-B14F-4D97-AF65-F5344CB8AC3E}">
        <p14:creationId xmlns:p14="http://schemas.microsoft.com/office/powerpoint/2010/main" val="849482091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1A8E-3424-456F-B400-496E901A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中断请求（</a:t>
            </a:r>
            <a:r>
              <a:rPr lang="en-US" altLang="zh-CN" dirty="0"/>
              <a:t>Interrupt Request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ACD32-FB46-4233-A203-FB6D6003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硬件设备发给主板（打印机、键盘、鼠标等）</a:t>
            </a:r>
            <a:endParaRPr lang="en-US" altLang="zh-CN" dirty="0"/>
          </a:p>
          <a:p>
            <a:r>
              <a:rPr lang="zh-CN" altLang="en-US" dirty="0"/>
              <a:t>硬件中断：</a:t>
            </a:r>
            <a:r>
              <a:rPr lang="en-US" altLang="zh-CN" dirty="0"/>
              <a:t>CPU</a:t>
            </a:r>
            <a:r>
              <a:rPr lang="zh-CN" altLang="en-US" dirty="0"/>
              <a:t>异常（</a:t>
            </a:r>
            <a:r>
              <a:rPr lang="zh-CN" altLang="en-US" dirty="0">
                <a:solidFill>
                  <a:srgbClr val="C9394A"/>
                </a:solidFill>
              </a:rPr>
              <a:t>除以</a:t>
            </a:r>
            <a:r>
              <a:rPr lang="en-US" altLang="zh-CN" dirty="0">
                <a:solidFill>
                  <a:srgbClr val="C9394A"/>
                </a:solidFill>
              </a:rPr>
              <a:t>0</a:t>
            </a:r>
            <a:r>
              <a:rPr lang="zh-CN" altLang="en-US" dirty="0"/>
              <a:t>），时钟信号等</a:t>
            </a:r>
            <a:endParaRPr lang="en-US" altLang="zh-CN" dirty="0"/>
          </a:p>
          <a:p>
            <a:r>
              <a:rPr lang="zh-CN" altLang="en-US" dirty="0"/>
              <a:t>软件中断：发出（</a:t>
            </a:r>
            <a:r>
              <a:rPr lang="zh-CN" altLang="en-US" dirty="0">
                <a:solidFill>
                  <a:srgbClr val="C9394A"/>
                </a:solidFill>
              </a:rPr>
              <a:t>异常、切换到内核态等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45706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C376-283C-44E6-BE30-E06B4328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中断向量表</a:t>
            </a:r>
            <a:r>
              <a:rPr lang="en-US" altLang="zh-CN" dirty="0"/>
              <a:t>(Interrupt Vector Table)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EAFFD-1272-49AA-B6AB-818B4696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（一般在内存中）一块区域，存储了中断类型和中断响应程序的对应关系。每一行叫做一个中断向量。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E5AED24-CFA9-4B9B-B63A-004FBF3C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13927"/>
              </p:ext>
            </p:extLst>
          </p:nvPr>
        </p:nvGraphicFramePr>
        <p:xfrm>
          <a:off x="1547664" y="2580010"/>
          <a:ext cx="6192687" cy="2225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64229">
                  <a:extLst>
                    <a:ext uri="{9D8B030D-6E8A-4147-A177-3AD203B41FA5}">
                      <a16:colId xmlns:a16="http://schemas.microsoft.com/office/drawing/2014/main" val="20962435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147340465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75006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中断类型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ISR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5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6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键盘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0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08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439203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98AD9-1E8B-446E-8A41-743FB528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如果没有中断</a:t>
            </a:r>
            <a:r>
              <a:rPr lang="en-US" altLang="zh-CN" dirty="0"/>
              <a:t>(polling)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D3D9F-C7ED-4195-A2EB-8B81A5C9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628" y="1419622"/>
            <a:ext cx="3610744" cy="29540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/>
              <a:t>！</a:t>
            </a:r>
            <a:r>
              <a:rPr lang="en-US" altLang="zh-CN" dirty="0" err="1"/>
              <a:t>printer.ready</a:t>
            </a:r>
            <a:r>
              <a:rPr lang="en-US" altLang="zh-CN" dirty="0"/>
              <a:t>() ) {</a:t>
            </a:r>
          </a:p>
          <a:p>
            <a:pPr marL="0" indent="0">
              <a:buNone/>
            </a:pPr>
            <a:r>
              <a:rPr lang="en-US" altLang="zh-CN" dirty="0"/>
              <a:t>    sleep(10ms)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doPrint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822301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35188-1FDC-4834-9098-9F1BDC8C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48ED2-4582-4C75-AF93-0E498B33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提高工作效率（</a:t>
            </a:r>
            <a:r>
              <a:rPr lang="zh-CN" altLang="en-US" dirty="0">
                <a:solidFill>
                  <a:srgbClr val="C9394A"/>
                </a:solidFill>
              </a:rPr>
              <a:t>回忆</a:t>
            </a:r>
            <a:r>
              <a:rPr lang="en-US" altLang="zh-CN" dirty="0">
                <a:solidFill>
                  <a:srgbClr val="C9394A"/>
                </a:solidFill>
              </a:rPr>
              <a:t>polling</a:t>
            </a:r>
            <a:r>
              <a:rPr lang="zh-CN" altLang="en-US" dirty="0">
                <a:solidFill>
                  <a:srgbClr val="C9394A"/>
                </a:solidFill>
              </a:rPr>
              <a:t>的问题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故障恢复（</a:t>
            </a:r>
            <a:r>
              <a:rPr lang="zh-CN" altLang="en-US" dirty="0">
                <a:solidFill>
                  <a:srgbClr val="C9394A"/>
                </a:solidFill>
              </a:rPr>
              <a:t>异常处理、紧急事件等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简化编程模型（</a:t>
            </a:r>
            <a:r>
              <a:rPr lang="en-US" altLang="zh-CN" dirty="0">
                <a:solidFill>
                  <a:srgbClr val="C9394A"/>
                </a:solidFill>
              </a:rPr>
              <a:t>try/cache</a:t>
            </a:r>
            <a:r>
              <a:rPr lang="zh-CN" altLang="en-US" dirty="0">
                <a:solidFill>
                  <a:srgbClr val="C9394A"/>
                </a:solidFill>
              </a:rPr>
              <a:t>， 计时器等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8716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15C2E-CDD0-4598-BA11-B3C0541B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CE649-A773-49BE-9461-0EC20AE0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位机器上的中断响应路径（</a:t>
            </a:r>
            <a:r>
              <a:rPr lang="en-US" altLang="zh-CN" dirty="0"/>
              <a:t>ISR</a:t>
            </a:r>
            <a:r>
              <a:rPr lang="zh-CN" altLang="en-US" dirty="0"/>
              <a:t>）只有</a:t>
            </a:r>
            <a:r>
              <a:rPr lang="en-US" altLang="zh-CN" dirty="0"/>
              <a:t>4</a:t>
            </a:r>
            <a:r>
              <a:rPr lang="zh-CN" altLang="en-US" dirty="0"/>
              <a:t>个字节，怎么实现复杂的程序？</a:t>
            </a:r>
            <a:endParaRPr lang="en-US" altLang="zh-CN" dirty="0"/>
          </a:p>
          <a:p>
            <a:r>
              <a:rPr lang="zh-CN" altLang="en-US" dirty="0"/>
              <a:t>按键程序中断响应路径到操作系统再到应用， 但是到底哪些键被按了怎么知道？</a:t>
            </a:r>
            <a:endParaRPr lang="en-US" altLang="zh-CN" dirty="0"/>
          </a:p>
          <a:p>
            <a:r>
              <a:rPr lang="zh-CN" altLang="en-US" dirty="0"/>
              <a:t>中断响应后，如何恢复到中断执行前的状态？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867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15C2E-CDD0-4598-BA11-B3C0541B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CE649-A773-49BE-9461-0EC20AE0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既然出错了？为什么不出错了直接跳转到错误处理位置？</a:t>
            </a:r>
          </a:p>
        </p:txBody>
      </p:sp>
    </p:spTree>
    <p:extLst>
      <p:ext uri="{BB962C8B-B14F-4D97-AF65-F5344CB8AC3E}">
        <p14:creationId xmlns:p14="http://schemas.microsoft.com/office/powerpoint/2010/main" val="1650014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5EA0-8C03-4804-8395-FFBF4D77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堆和栈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AD5A3-B91D-4D65-8EAC-1649572A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从命名上看，栈（</a:t>
            </a:r>
            <a:r>
              <a:rPr lang="en-US" altLang="zh-CN" dirty="0"/>
              <a:t>Stack</a:t>
            </a:r>
            <a:r>
              <a:rPr lang="zh-CN" altLang="en-US" dirty="0"/>
              <a:t>）代表有序的数据，堆代表无序的数据。 </a:t>
            </a:r>
            <a:endParaRPr lang="en-US" altLang="zh-CN" dirty="0"/>
          </a:p>
          <a:p>
            <a:r>
              <a:rPr lang="zh-CN" altLang="en-US" dirty="0"/>
              <a:t>栈由操作系统分配回收，一般存储已知大小的变量、函数指针等；堆一般由程序员分配回收，用于存储自定义数据结构。</a:t>
            </a:r>
          </a:p>
        </p:txBody>
      </p:sp>
    </p:spTree>
    <p:extLst>
      <p:ext uri="{BB962C8B-B14F-4D97-AF65-F5344CB8AC3E}">
        <p14:creationId xmlns:p14="http://schemas.microsoft.com/office/powerpoint/2010/main" val="1422196558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E5B8E-8B4C-4C51-B1DC-9CEF0140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FD8AB1-5E4B-4B7C-8833-8222980A7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7614"/>
            <a:ext cx="1357959" cy="32013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EB998F-5235-4A40-9FA6-ADADFBF4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11883"/>
            <a:ext cx="3967907" cy="34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51504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将未分配空间划分成一个个区块，然后用链表连接。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34495-7FC6-488D-91D3-6B59C46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36" y="2211710"/>
            <a:ext cx="6695728" cy="21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00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利用分配指针连续分配空间。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B6ED1D-6C3F-4C1F-910D-FB931574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7694"/>
            <a:ext cx="7452320" cy="24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21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A49C4-5EC7-4A75-AB5E-12AFB2BB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状态转换表太大怎么办？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EC909-1276-4113-90AF-01254AC7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思考：鼠标在</a:t>
            </a:r>
            <a:r>
              <a:rPr lang="en-US" altLang="zh-CN" dirty="0"/>
              <a:t>1024</a:t>
            </a:r>
            <a:r>
              <a:rPr lang="zh-CN" altLang="en-US" dirty="0"/>
              <a:t>*</a:t>
            </a:r>
            <a:r>
              <a:rPr lang="en-US" altLang="zh-CN" dirty="0"/>
              <a:t>768</a:t>
            </a:r>
            <a:r>
              <a:rPr lang="zh-CN" altLang="en-US" dirty="0"/>
              <a:t>的屏幕上有</a:t>
            </a:r>
            <a:r>
              <a:rPr lang="en-US" altLang="zh-CN" dirty="0"/>
              <a:t>786432</a:t>
            </a:r>
            <a:r>
              <a:rPr lang="zh-CN" altLang="en-US" dirty="0"/>
              <a:t>种位置；因此对应了</a:t>
            </a:r>
            <a:r>
              <a:rPr lang="en-US" altLang="zh-CN" dirty="0"/>
              <a:t>786432</a:t>
            </a:r>
            <a:r>
              <a:rPr lang="zh-CN" altLang="en-US" dirty="0"/>
              <a:t>种状态。如果用表格来描述需要很大的一个空间。如何优化？</a:t>
            </a:r>
            <a:endParaRPr lang="en-US" altLang="zh-CN" dirty="0"/>
          </a:p>
          <a:p>
            <a:r>
              <a:rPr lang="zh-CN" altLang="en-US" dirty="0"/>
              <a:t>方案：用程序描述状态转换表。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每次鼠标位置更新，都调用一段程序去计算需要显示的位置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程序需要预先在机器中安装好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需要有执行程序的工具（一个计算器）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程序是什么？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请听下回分解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31286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程序声明一个块需要回收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E2B68-F4C1-4AB9-927E-124EB4C6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28" y="2348529"/>
            <a:ext cx="6839744" cy="22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86320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并不是马上执行，而是利用回收指针管理待回收空间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4A81E-B482-4C3B-ABE8-B314C518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174636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0249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更多待回收空间利用双向链表的性质在回收指针前插入节点。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52AC9A-A55F-4895-89E5-68FA59C23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9742"/>
            <a:ext cx="6948264" cy="23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434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93D3-B261-4094-A59D-FF906DA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07543-184D-4FFE-B6BC-A8008E9C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将分配指针指向之前回收指针的位置，然后维护链表的关系相当于将内存空间回收， 而不产生真正内存擦除的操作。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9868C-2FFD-4CBD-8B7B-7E96B115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20274"/>
            <a:ext cx="5328592" cy="187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58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93CA-4FEC-4C66-940B-C5F3B1E3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C4619A6-B97F-4F1F-8E5C-70371635414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时间是最重要的输入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晶振（</a:t>
            </a:r>
            <a:r>
              <a:rPr lang="zh-CN" altLang="en-US" dirty="0">
                <a:solidFill>
                  <a:srgbClr val="C9394A"/>
                </a:solidFill>
              </a:rPr>
              <a:t>不是输入设备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  <a:p>
            <a:r>
              <a:rPr lang="zh-CN" altLang="en-US" dirty="0"/>
              <a:t>可以通过设备读取外界信息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鼠标、键盘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头盔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脑电波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800BAFA-9A95-4256-ADF6-5566A264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39698"/>
            <a:ext cx="2680345" cy="178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466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7512</TotalTime>
  <Words>2412</Words>
  <Application>Microsoft Office PowerPoint</Application>
  <PresentationFormat>全屏显示(16:9)</PresentationFormat>
  <Paragraphs>406</Paragraphs>
  <Slides>83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1" baseType="lpstr">
      <vt:lpstr>Courier</vt:lpstr>
      <vt:lpstr>ubuntu</vt:lpstr>
      <vt:lpstr>微软雅黑</vt:lpstr>
      <vt:lpstr>Arial</vt:lpstr>
      <vt:lpstr>Calibri</vt:lpstr>
      <vt:lpstr>Cambria Math</vt:lpstr>
      <vt:lpstr>Wingdings</vt:lpstr>
      <vt:lpstr>讲师ppt模板20141215</vt:lpstr>
      <vt:lpstr>什么是计算机？</vt:lpstr>
      <vt:lpstr>计算机理论指引</vt:lpstr>
      <vt:lpstr>计算机理论指引</vt:lpstr>
      <vt:lpstr>思考：构成计算机需要哪些要素？</vt:lpstr>
      <vt:lpstr>思考：如何描述状态</vt:lpstr>
      <vt:lpstr>思考：状态转换函数是什么？</vt:lpstr>
      <vt:lpstr>当然——计算机里只有数字</vt:lpstr>
      <vt:lpstr>状态转换表太大怎么办？</vt:lpstr>
      <vt:lpstr>输入</vt:lpstr>
      <vt:lpstr>输出</vt:lpstr>
      <vt:lpstr>机械计算机——差分机</vt:lpstr>
      <vt:lpstr>阿兰·图灵</vt:lpstr>
      <vt:lpstr>图灵机</vt:lpstr>
      <vt:lpstr>冯·诺依曼</vt:lpstr>
      <vt:lpstr>冯·诺依曼模型</vt:lpstr>
      <vt:lpstr>程序执行——CPU、寄存器和内存</vt:lpstr>
      <vt:lpstr>CPU+内存</vt:lpstr>
      <vt:lpstr>寄存器（短期记忆）</vt:lpstr>
      <vt:lpstr>ALU（算数逻辑单元）</vt:lpstr>
      <vt:lpstr>随机存储器(长期记忆)</vt:lpstr>
      <vt:lpstr>随机存储器(长期记忆)</vt:lpstr>
      <vt:lpstr>指令</vt:lpstr>
      <vt:lpstr>CPU指令集</vt:lpstr>
      <vt:lpstr>启动</vt:lpstr>
      <vt:lpstr>5000 * 0.2 = ? </vt:lpstr>
      <vt:lpstr>指令空间地址</vt:lpstr>
      <vt:lpstr>程序指针(PC)</vt:lpstr>
      <vt:lpstr>指令周期</vt:lpstr>
      <vt:lpstr>CPU 周期</vt:lpstr>
      <vt:lpstr>PowerPoint 演示文稿</vt:lpstr>
      <vt:lpstr>指令入门——Opcode、寻址模式和浮点数</vt:lpstr>
      <vt:lpstr>计算机指令（汇编指令入门）</vt:lpstr>
      <vt:lpstr>机器循环</vt:lpstr>
      <vt:lpstr>MIPS-32指令示例</vt:lpstr>
      <vt:lpstr>MIPS-32指令示例</vt:lpstr>
      <vt:lpstr>MIPS-32指令示例</vt:lpstr>
      <vt:lpstr>助记符</vt:lpstr>
      <vt:lpstr>指令入门02——寻址模式和浮点数</vt:lpstr>
      <vt:lpstr>寻址模式(Addressing Model)</vt:lpstr>
      <vt:lpstr>寄存器寻址</vt:lpstr>
      <vt:lpstr>立即寻址</vt:lpstr>
      <vt:lpstr>偏移量寻址</vt:lpstr>
      <vt:lpstr>PC相对寻址</vt:lpstr>
      <vt:lpstr>内存读写</vt:lpstr>
      <vt:lpstr>数学运算</vt:lpstr>
      <vt:lpstr>浮点小数</vt:lpstr>
      <vt:lpstr>双精度-浮点数的表示</vt:lpstr>
      <vt:lpstr>双精度浮点示例</vt:lpstr>
      <vt:lpstr>双精度浮点数</vt:lpstr>
      <vt:lpstr>比较运算</vt:lpstr>
      <vt:lpstr>条件跳转</vt:lpstr>
      <vt:lpstr>总结</vt:lpstr>
      <vt:lpstr>我的第一个汇编程序</vt:lpstr>
      <vt:lpstr>目标:求阶乘的递归函数</vt:lpstr>
      <vt:lpstr>思考：If-else</vt:lpstr>
      <vt:lpstr>思考：for loop</vt:lpstr>
      <vt:lpstr>思考:实现函数体？</vt:lpstr>
      <vt:lpstr>思考:实现函数传参（栈）</vt:lpstr>
      <vt:lpstr>压栈的逻辑</vt:lpstr>
      <vt:lpstr>思考:实现函数返回</vt:lpstr>
      <vt:lpstr>栈：图解</vt:lpstr>
      <vt:lpstr>思考:如何实现返回值</vt:lpstr>
      <vt:lpstr>递归</vt:lpstr>
      <vt:lpstr>控制关系</vt:lpstr>
      <vt:lpstr>实现（Coding）</vt:lpstr>
      <vt:lpstr>中断和中断向量</vt:lpstr>
      <vt:lpstr>比喻：中断</vt:lpstr>
      <vt:lpstr>什么是中断（Interrupt)？</vt:lpstr>
      <vt:lpstr>中断响应过程</vt:lpstr>
      <vt:lpstr>中断请求（Interrupt Request）</vt:lpstr>
      <vt:lpstr>中断向量表(Interrupt Vector Table)</vt:lpstr>
      <vt:lpstr>如果没有中断(polling)</vt:lpstr>
      <vt:lpstr>中断的意义</vt:lpstr>
      <vt:lpstr>Q&amp;A</vt:lpstr>
      <vt:lpstr>Q&amp;A</vt:lpstr>
      <vt:lpstr>堆和栈</vt:lpstr>
      <vt:lpstr>栈</vt:lpstr>
      <vt:lpstr>堆的分配算法</vt:lpstr>
      <vt:lpstr>堆的分配算法</vt:lpstr>
      <vt:lpstr>堆的分配算法</vt:lpstr>
      <vt:lpstr>堆的分配算法</vt:lpstr>
      <vt:lpstr>堆的分配算法</vt:lpstr>
      <vt:lpstr>堆的分配算法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ramroll</cp:lastModifiedBy>
  <cp:revision>328</cp:revision>
  <dcterms:created xsi:type="dcterms:W3CDTF">2016-04-25T01:54:29Z</dcterms:created>
  <dcterms:modified xsi:type="dcterms:W3CDTF">2020-04-06T04:24:54Z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