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1" r:id="rId1"/>
  </p:sldMasterIdLst>
  <p:notesMasterIdLst>
    <p:notesMasterId r:id="rId39"/>
  </p:notesMasterIdLst>
  <p:sldIdLst>
    <p:sldId id="289" r:id="rId2"/>
    <p:sldId id="279" r:id="rId3"/>
    <p:sldId id="296" r:id="rId4"/>
    <p:sldId id="280" r:id="rId5"/>
    <p:sldId id="290" r:id="rId6"/>
    <p:sldId id="294" r:id="rId7"/>
    <p:sldId id="298" r:id="rId8"/>
    <p:sldId id="256" r:id="rId9"/>
    <p:sldId id="266" r:id="rId10"/>
    <p:sldId id="271" r:id="rId11"/>
    <p:sldId id="267" r:id="rId12"/>
    <p:sldId id="269" r:id="rId13"/>
    <p:sldId id="268" r:id="rId14"/>
    <p:sldId id="272" r:id="rId15"/>
    <p:sldId id="297" r:id="rId16"/>
    <p:sldId id="274" r:id="rId17"/>
    <p:sldId id="257" r:id="rId18"/>
    <p:sldId id="258" r:id="rId19"/>
    <p:sldId id="260" r:id="rId20"/>
    <p:sldId id="259" r:id="rId21"/>
    <p:sldId id="261" r:id="rId22"/>
    <p:sldId id="262" r:id="rId23"/>
    <p:sldId id="263" r:id="rId24"/>
    <p:sldId id="264" r:id="rId25"/>
    <p:sldId id="276" r:id="rId26"/>
    <p:sldId id="277" r:id="rId27"/>
    <p:sldId id="278" r:id="rId28"/>
    <p:sldId id="281" r:id="rId29"/>
    <p:sldId id="282" r:id="rId30"/>
    <p:sldId id="286" r:id="rId31"/>
    <p:sldId id="283" r:id="rId32"/>
    <p:sldId id="284" r:id="rId33"/>
    <p:sldId id="287" r:id="rId34"/>
    <p:sldId id="288" r:id="rId35"/>
    <p:sldId id="275" r:id="rId36"/>
    <p:sldId id="295" r:id="rId37"/>
    <p:sldId id="292" r:id="rId38"/>
  </p:sldIdLst>
  <p:sldSz cx="9144000" cy="5143500" type="screen16x9"/>
  <p:notesSz cx="6858000" cy="9144000"/>
  <p:kinsoku lang="zh-CN" invalStChars="!%),.:;?]}¨·ˇˉ་―‖’”…‰∶、。〃々〉》」』】〕〗！＂＇％），．：；？］｀｜｝～￠" invalEndChars="([{·‘“〈《「『【〔〖（．［｛￡￥"/>
  <p:defaultTextStyle>
    <a:defPPr>
      <a:defRPr lang="zh-CN"/>
    </a:defPPr>
    <a:lvl1pPr algn="l" defTabSz="914400" eaLnBrk="0" fontAlgn="base" hangingPunct="0">
      <a:spcBef>
        <a:spcPts val="0"/>
      </a:spcBef>
      <a:spcAft>
        <a:spcPts val="0"/>
      </a:spcAft>
      <a:buNone/>
      <a:defRPr sz="1800" kern="1200">
        <a:solidFill>
          <a:schemeClr val="tx1"/>
        </a:solidFill>
        <a:latin typeface="Calibri" pitchFamily="34" charset="0"/>
        <a:ea typeface="宋体" pitchFamily="2" charset="-122"/>
        <a:cs typeface="Times New Roman" charset="0"/>
      </a:defRPr>
    </a:lvl1pPr>
    <a:lvl2pPr marL="457200" indent="0" algn="l" defTabSz="914400" eaLnBrk="0" fontAlgn="base" hangingPunct="0">
      <a:spcBef>
        <a:spcPts val="0"/>
      </a:spcBef>
      <a:spcAft>
        <a:spcPts val="0"/>
      </a:spcAft>
      <a:buNone/>
      <a:defRPr sz="1800" kern="1200">
        <a:solidFill>
          <a:schemeClr val="tx1"/>
        </a:solidFill>
        <a:latin typeface="Calibri" pitchFamily="34" charset="0"/>
        <a:ea typeface="宋体" pitchFamily="2" charset="-122"/>
        <a:cs typeface="Times New Roman" charset="0"/>
      </a:defRPr>
    </a:lvl2pPr>
    <a:lvl3pPr marL="914400" indent="0" algn="l" defTabSz="914400" eaLnBrk="0" fontAlgn="base" hangingPunct="0">
      <a:spcBef>
        <a:spcPts val="0"/>
      </a:spcBef>
      <a:spcAft>
        <a:spcPts val="0"/>
      </a:spcAft>
      <a:buNone/>
      <a:defRPr sz="1800" kern="1200">
        <a:solidFill>
          <a:schemeClr val="tx1"/>
        </a:solidFill>
        <a:latin typeface="Calibri" pitchFamily="34" charset="0"/>
        <a:ea typeface="宋体" pitchFamily="2" charset="-122"/>
        <a:cs typeface="Times New Roman" charset="0"/>
      </a:defRPr>
    </a:lvl3pPr>
    <a:lvl4pPr marL="1371600" indent="0" algn="l" defTabSz="914400" eaLnBrk="0" fontAlgn="base" hangingPunct="0">
      <a:spcBef>
        <a:spcPts val="0"/>
      </a:spcBef>
      <a:spcAft>
        <a:spcPts val="0"/>
      </a:spcAft>
      <a:buNone/>
      <a:defRPr sz="1800" kern="1200">
        <a:solidFill>
          <a:schemeClr val="tx1"/>
        </a:solidFill>
        <a:latin typeface="Calibri" pitchFamily="34" charset="0"/>
        <a:ea typeface="宋体" pitchFamily="2" charset="-122"/>
        <a:cs typeface="Times New Roman" charset="0"/>
      </a:defRPr>
    </a:lvl4pPr>
    <a:lvl5pPr marL="1828800" indent="0" algn="l" defTabSz="914400" eaLnBrk="0" fontAlgn="base" hangingPunct="0">
      <a:spcBef>
        <a:spcPts val="0"/>
      </a:spcBef>
      <a:spcAft>
        <a:spcPts val="0"/>
      </a:spcAft>
      <a:buNone/>
      <a:defRPr sz="1800" kern="1200">
        <a:solidFill>
          <a:schemeClr val="tx1"/>
        </a:solidFill>
        <a:latin typeface="Calibri" pitchFamily="34" charset="0"/>
        <a:ea typeface="宋体" pitchFamily="2" charset="-122"/>
        <a:cs typeface="Times New Roman" charset="0"/>
      </a:defRPr>
    </a:lvl5pPr>
    <a:lvl6pPr marL="2286000" indent="0" algn="l" defTabSz="914400" eaLnBrk="1" fontAlgn="auto" latinLnBrk="0" hangingPunct="1">
      <a:buNone/>
      <a:defRPr sz="1800" kern="1200">
        <a:solidFill>
          <a:schemeClr val="tx1"/>
        </a:solidFill>
        <a:latin typeface="Calibri" pitchFamily="34" charset="0"/>
        <a:ea typeface="宋体" pitchFamily="2" charset="-122"/>
        <a:cs typeface="Times New Roman" charset="0"/>
      </a:defRPr>
    </a:lvl6pPr>
    <a:lvl7pPr marL="2743200" indent="0" algn="l" defTabSz="914400" eaLnBrk="1" fontAlgn="auto" latinLnBrk="0" hangingPunct="1">
      <a:buNone/>
      <a:defRPr sz="1800" kern="1200">
        <a:solidFill>
          <a:schemeClr val="tx1"/>
        </a:solidFill>
        <a:latin typeface="Calibri" pitchFamily="34" charset="0"/>
        <a:ea typeface="宋体" pitchFamily="2" charset="-122"/>
        <a:cs typeface="Times New Roman" charset="0"/>
      </a:defRPr>
    </a:lvl7pPr>
    <a:lvl8pPr marL="3200400" indent="0" algn="l" defTabSz="914400" eaLnBrk="1" fontAlgn="auto" latinLnBrk="0" hangingPunct="1">
      <a:buNone/>
      <a:defRPr sz="1800" kern="1200">
        <a:solidFill>
          <a:schemeClr val="tx1"/>
        </a:solidFill>
        <a:latin typeface="Calibri" pitchFamily="34" charset="0"/>
        <a:ea typeface="宋体" pitchFamily="2" charset="-122"/>
        <a:cs typeface="Times New Roman" charset="0"/>
      </a:defRPr>
    </a:lvl8pPr>
    <a:lvl9pPr marL="3200400" indent="0" algn="l" defTabSz="914400" eaLnBrk="1" fontAlgn="auto" latinLnBrk="0" hangingPunct="1">
      <a:buNone/>
      <a:defRPr sz="1800" kern="1200">
        <a:solidFill>
          <a:schemeClr val="tx1"/>
        </a:solidFill>
        <a:latin typeface="Calibri" pitchFamily="34" charset="0"/>
        <a:ea typeface="宋体" pitchFamily="2" charset="-122"/>
        <a:cs typeface="Times New Roman" charset="0"/>
      </a:defRPr>
    </a:lvl9pPr>
  </p:defaultTextStyle>
  <p:extLst>
    <p:ext uri="{EFAFB233-063F-42B5-8137-9DF3F51BA10A}">
      <p15:sldGuideLst xmlns:p15="http://schemas.microsoft.com/office/powerpoint/2012/main">
        <p15:guide id="1" orient="horz" pos="667" userDrawn="1">
          <p15:clr>
            <a:srgbClr val="A4A3A4"/>
          </p15:clr>
        </p15:guide>
        <p15:guide id="2" pos="2880">
          <p15:clr>
            <a:srgbClr val="A4A3A4"/>
          </p15:clr>
        </p15:guide>
        <p15:guide id="3" orient="horz" pos="162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394A"/>
    <a:srgbClr val="C94251"/>
    <a:srgbClr val="474747"/>
    <a:srgbClr val="212121"/>
    <a:srgbClr val="EB030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202B0CA-FC54-4496-8BCA-5EF66A818D29}" styleName="深色样式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47" autoAdjust="0"/>
    <p:restoredTop sz="95311" autoAdjust="0"/>
  </p:normalViewPr>
  <p:slideViewPr>
    <p:cSldViewPr>
      <p:cViewPr varScale="1">
        <p:scale>
          <a:sx n="144" d="100"/>
          <a:sy n="144" d="100"/>
        </p:scale>
        <p:origin x="492" y="114"/>
      </p:cViewPr>
      <p:guideLst>
        <p:guide orient="horz" pos="667"/>
        <p:guide pos="2880"/>
        <p:guide orient="horz" pos="16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7632EB-D3CB-4419-A68E-312DA7EDC329}" type="doc">
      <dgm:prSet loTypeId="urn:microsoft.com/office/officeart/2009/layout/ReverseList" loCatId="relationship" qsTypeId="urn:microsoft.com/office/officeart/2005/8/quickstyle/3d9" qsCatId="3D" csTypeId="urn:microsoft.com/office/officeart/2005/8/colors/accent6_2" csCatId="accent6" phldr="1"/>
      <dgm:spPr/>
      <dgm:t>
        <a:bodyPr/>
        <a:lstStyle/>
        <a:p>
          <a:endParaRPr lang="zh-CN" altLang="en-US"/>
        </a:p>
      </dgm:t>
    </dgm:pt>
    <dgm:pt modelId="{0991026A-7D51-4A9E-95EB-830603757B8A}">
      <dgm:prSet phldrT="[文本]"/>
      <dgm:spPr>
        <a:solidFill>
          <a:srgbClr val="FFC000"/>
        </a:solidFill>
      </dgm:spPr>
      <dgm:t>
        <a:bodyPr/>
        <a:lstStyle/>
        <a:p>
          <a:r>
            <a:rPr lang="zh-CN" altLang="en-US" dirty="0"/>
            <a:t>人</a:t>
          </a:r>
        </a:p>
      </dgm:t>
    </dgm:pt>
    <dgm:pt modelId="{6EA06B1D-5236-4B2E-8D96-2C887FA54250}" type="parTrans" cxnId="{B17ED3A1-4A78-4026-968C-AECEDD239844}">
      <dgm:prSet/>
      <dgm:spPr/>
      <dgm:t>
        <a:bodyPr/>
        <a:lstStyle/>
        <a:p>
          <a:endParaRPr lang="zh-CN" altLang="en-US"/>
        </a:p>
      </dgm:t>
    </dgm:pt>
    <dgm:pt modelId="{1835DB7B-2719-4DEE-AC9D-B4380A896935}" type="sibTrans" cxnId="{B17ED3A1-4A78-4026-968C-AECEDD239844}">
      <dgm:prSet/>
      <dgm:spPr/>
      <dgm:t>
        <a:bodyPr/>
        <a:lstStyle/>
        <a:p>
          <a:endParaRPr lang="zh-CN" altLang="en-US"/>
        </a:p>
      </dgm:t>
    </dgm:pt>
    <dgm:pt modelId="{CC46FC9A-F50D-47C0-9517-B9EB84CAA65F}">
      <dgm:prSet phldrT="[文本]"/>
      <dgm:spPr>
        <a:solidFill>
          <a:srgbClr val="92D050"/>
        </a:solidFill>
      </dgm:spPr>
      <dgm:t>
        <a:bodyPr/>
        <a:lstStyle/>
        <a:p>
          <a:r>
            <a:rPr lang="zh-CN" altLang="en-US" dirty="0"/>
            <a:t>机器</a:t>
          </a:r>
        </a:p>
      </dgm:t>
    </dgm:pt>
    <dgm:pt modelId="{CEEC63D3-D6C0-41FE-88DD-DE4FB82839F0}" type="parTrans" cxnId="{2016585D-F75F-43B3-8C0E-012C9C2423C4}">
      <dgm:prSet/>
      <dgm:spPr/>
      <dgm:t>
        <a:bodyPr/>
        <a:lstStyle/>
        <a:p>
          <a:endParaRPr lang="zh-CN" altLang="en-US"/>
        </a:p>
      </dgm:t>
    </dgm:pt>
    <dgm:pt modelId="{A6E2277A-182C-4BBB-8732-6087BAC6D0A0}" type="sibTrans" cxnId="{2016585D-F75F-43B3-8C0E-012C9C2423C4}">
      <dgm:prSet/>
      <dgm:spPr/>
      <dgm:t>
        <a:bodyPr/>
        <a:lstStyle/>
        <a:p>
          <a:endParaRPr lang="zh-CN" altLang="en-US"/>
        </a:p>
      </dgm:t>
    </dgm:pt>
    <dgm:pt modelId="{49D1D7A6-03C1-4C95-A609-CF6E8FA66F54}" type="pres">
      <dgm:prSet presAssocID="{977632EB-D3CB-4419-A68E-312DA7EDC329}" presName="Name0" presStyleCnt="0">
        <dgm:presLayoutVars>
          <dgm:chMax val="2"/>
          <dgm:chPref val="2"/>
          <dgm:animLvl val="lvl"/>
        </dgm:presLayoutVars>
      </dgm:prSet>
      <dgm:spPr/>
    </dgm:pt>
    <dgm:pt modelId="{CD7F8887-7266-42D2-BF39-F95A3B2C8813}" type="pres">
      <dgm:prSet presAssocID="{977632EB-D3CB-4419-A68E-312DA7EDC329}" presName="LeftText" presStyleLbl="revTx" presStyleIdx="0" presStyleCnt="0">
        <dgm:presLayoutVars>
          <dgm:bulletEnabled val="1"/>
        </dgm:presLayoutVars>
      </dgm:prSet>
      <dgm:spPr/>
    </dgm:pt>
    <dgm:pt modelId="{95F5F682-C66B-4822-B60C-6934CCBD6F7D}" type="pres">
      <dgm:prSet presAssocID="{977632EB-D3CB-4419-A68E-312DA7EDC329}" presName="LeftNode" presStyleLbl="bgImgPlace1" presStyleIdx="0" presStyleCnt="2">
        <dgm:presLayoutVars>
          <dgm:chMax val="2"/>
          <dgm:chPref val="2"/>
        </dgm:presLayoutVars>
      </dgm:prSet>
      <dgm:spPr/>
    </dgm:pt>
    <dgm:pt modelId="{88A41C8D-0453-4ABE-8359-0649B6D0FD0B}" type="pres">
      <dgm:prSet presAssocID="{977632EB-D3CB-4419-A68E-312DA7EDC329}" presName="RightText" presStyleLbl="revTx" presStyleIdx="0" presStyleCnt="0">
        <dgm:presLayoutVars>
          <dgm:bulletEnabled val="1"/>
        </dgm:presLayoutVars>
      </dgm:prSet>
      <dgm:spPr/>
    </dgm:pt>
    <dgm:pt modelId="{6746E61A-B166-4D13-A107-F67BE8202B34}" type="pres">
      <dgm:prSet presAssocID="{977632EB-D3CB-4419-A68E-312DA7EDC329}" presName="RightNode" presStyleLbl="bgImgPlace1" presStyleIdx="1" presStyleCnt="2">
        <dgm:presLayoutVars>
          <dgm:chMax val="0"/>
          <dgm:chPref val="0"/>
        </dgm:presLayoutVars>
      </dgm:prSet>
      <dgm:spPr/>
    </dgm:pt>
    <dgm:pt modelId="{62C5D56F-EAE2-4419-B36F-7263C5E7D77E}" type="pres">
      <dgm:prSet presAssocID="{977632EB-D3CB-4419-A68E-312DA7EDC329}" presName="TopArrow" presStyleLbl="node1" presStyleIdx="0" presStyleCnt="2"/>
      <dgm:spPr>
        <a:solidFill>
          <a:srgbClr val="92D050"/>
        </a:solidFill>
      </dgm:spPr>
    </dgm:pt>
    <dgm:pt modelId="{F2ADDC3F-BFC9-4832-8D15-4472FC5149A8}" type="pres">
      <dgm:prSet presAssocID="{977632EB-D3CB-4419-A68E-312DA7EDC329}" presName="BottomArrow" presStyleLbl="node1" presStyleIdx="1" presStyleCnt="2"/>
      <dgm:spPr>
        <a:solidFill>
          <a:srgbClr val="00B0F0"/>
        </a:solidFill>
      </dgm:spPr>
    </dgm:pt>
  </dgm:ptLst>
  <dgm:cxnLst>
    <dgm:cxn modelId="{ACEA8A23-5E39-4054-80EB-3B903688A3F8}" type="presOf" srcId="{CC46FC9A-F50D-47C0-9517-B9EB84CAA65F}" destId="{6746E61A-B166-4D13-A107-F67BE8202B34}" srcOrd="1" destOrd="0" presId="urn:microsoft.com/office/officeart/2009/layout/ReverseList"/>
    <dgm:cxn modelId="{98DCF326-8A0B-4807-93D7-08615F764CE0}" type="presOf" srcId="{0991026A-7D51-4A9E-95EB-830603757B8A}" destId="{95F5F682-C66B-4822-B60C-6934CCBD6F7D}" srcOrd="1" destOrd="0" presId="urn:microsoft.com/office/officeart/2009/layout/ReverseList"/>
    <dgm:cxn modelId="{2016585D-F75F-43B3-8C0E-012C9C2423C4}" srcId="{977632EB-D3CB-4419-A68E-312DA7EDC329}" destId="{CC46FC9A-F50D-47C0-9517-B9EB84CAA65F}" srcOrd="1" destOrd="0" parTransId="{CEEC63D3-D6C0-41FE-88DD-DE4FB82839F0}" sibTransId="{A6E2277A-182C-4BBB-8732-6087BAC6D0A0}"/>
    <dgm:cxn modelId="{ECB8774D-2776-48ED-AD48-CEFD60ACEA7B}" type="presOf" srcId="{0991026A-7D51-4A9E-95EB-830603757B8A}" destId="{CD7F8887-7266-42D2-BF39-F95A3B2C8813}" srcOrd="0" destOrd="0" presId="urn:microsoft.com/office/officeart/2009/layout/ReverseList"/>
    <dgm:cxn modelId="{2598794F-CC96-4687-8418-2E8356578977}" type="presOf" srcId="{977632EB-D3CB-4419-A68E-312DA7EDC329}" destId="{49D1D7A6-03C1-4C95-A609-CF6E8FA66F54}" srcOrd="0" destOrd="0" presId="urn:microsoft.com/office/officeart/2009/layout/ReverseList"/>
    <dgm:cxn modelId="{C93E7554-687C-4858-9FEB-E8A267FBF776}" type="presOf" srcId="{CC46FC9A-F50D-47C0-9517-B9EB84CAA65F}" destId="{88A41C8D-0453-4ABE-8359-0649B6D0FD0B}" srcOrd="0" destOrd="0" presId="urn:microsoft.com/office/officeart/2009/layout/ReverseList"/>
    <dgm:cxn modelId="{B17ED3A1-4A78-4026-968C-AECEDD239844}" srcId="{977632EB-D3CB-4419-A68E-312DA7EDC329}" destId="{0991026A-7D51-4A9E-95EB-830603757B8A}" srcOrd="0" destOrd="0" parTransId="{6EA06B1D-5236-4B2E-8D96-2C887FA54250}" sibTransId="{1835DB7B-2719-4DEE-AC9D-B4380A896935}"/>
    <dgm:cxn modelId="{8D63A972-CD78-4C35-97ED-395499219E4E}" type="presParOf" srcId="{49D1D7A6-03C1-4C95-A609-CF6E8FA66F54}" destId="{CD7F8887-7266-42D2-BF39-F95A3B2C8813}" srcOrd="0" destOrd="0" presId="urn:microsoft.com/office/officeart/2009/layout/ReverseList"/>
    <dgm:cxn modelId="{A10FB5FB-8233-47DE-BDEA-5496E03BA63F}" type="presParOf" srcId="{49D1D7A6-03C1-4C95-A609-CF6E8FA66F54}" destId="{95F5F682-C66B-4822-B60C-6934CCBD6F7D}" srcOrd="1" destOrd="0" presId="urn:microsoft.com/office/officeart/2009/layout/ReverseList"/>
    <dgm:cxn modelId="{5FBF6493-B843-453E-B3E3-AE68D6E18680}" type="presParOf" srcId="{49D1D7A6-03C1-4C95-A609-CF6E8FA66F54}" destId="{88A41C8D-0453-4ABE-8359-0649B6D0FD0B}" srcOrd="2" destOrd="0" presId="urn:microsoft.com/office/officeart/2009/layout/ReverseList"/>
    <dgm:cxn modelId="{816CBBD8-1C17-4921-A1E0-D2FA5D99E363}" type="presParOf" srcId="{49D1D7A6-03C1-4C95-A609-CF6E8FA66F54}" destId="{6746E61A-B166-4D13-A107-F67BE8202B34}" srcOrd="3" destOrd="0" presId="urn:microsoft.com/office/officeart/2009/layout/ReverseList"/>
    <dgm:cxn modelId="{DDAB2950-7B5D-4BB1-9292-F260D838DB7D}" type="presParOf" srcId="{49D1D7A6-03C1-4C95-A609-CF6E8FA66F54}" destId="{62C5D56F-EAE2-4419-B36F-7263C5E7D77E}" srcOrd="4" destOrd="0" presId="urn:microsoft.com/office/officeart/2009/layout/ReverseList"/>
    <dgm:cxn modelId="{1F585D92-531C-47D5-83EA-32197C6614DD}" type="presParOf" srcId="{49D1D7A6-03C1-4C95-A609-CF6E8FA66F54}" destId="{F2ADDC3F-BFC9-4832-8D15-4472FC5149A8}" srcOrd="5" destOrd="0" presId="urn:microsoft.com/office/officeart/2009/layout/Revers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F5F682-C66B-4822-B60C-6934CCBD6F7D}">
      <dsp:nvSpPr>
        <dsp:cNvPr id="0" name=""/>
        <dsp:cNvSpPr/>
      </dsp:nvSpPr>
      <dsp:spPr>
        <a:xfrm rot="16200000">
          <a:off x="598165" y="813696"/>
          <a:ext cx="1723018" cy="1052946"/>
        </a:xfrm>
        <a:prstGeom prst="round2SameRect">
          <a:avLst>
            <a:gd name="adj1" fmla="val 16670"/>
            <a:gd name="adj2" fmla="val 0"/>
          </a:avLst>
        </a:prstGeom>
        <a:solidFill>
          <a:srgbClr val="FFC000"/>
        </a:solidFill>
        <a:ln>
          <a:noFill/>
        </a:ln>
        <a:effectLst/>
        <a:sp3d z="-227350" prstMaterial="matte"/>
      </dsp:spPr>
      <dsp:style>
        <a:lnRef idx="0">
          <a:scrgbClr r="0" g="0" b="0"/>
        </a:lnRef>
        <a:fillRef idx="1">
          <a:scrgbClr r="0" g="0" b="0"/>
        </a:fillRef>
        <a:effectRef idx="0">
          <a:scrgbClr r="0" g="0" b="0"/>
        </a:effectRef>
        <a:fontRef idx="minor"/>
      </dsp:style>
      <dsp:txBody>
        <a:bodyPr spcFirstLastPara="0" vert="horz" wrap="square" lIns="114300" tIns="190500" rIns="171450" bIns="190500" numCol="1" spcCol="1270" anchor="t" anchorCtr="0">
          <a:noAutofit/>
          <a:sp3d extrusionH="28000" prstMaterial="matte"/>
        </a:bodyPr>
        <a:lstStyle/>
        <a:p>
          <a:pPr marL="0" lvl="0" indent="0" algn="l" defTabSz="1333500">
            <a:lnSpc>
              <a:spcPct val="90000"/>
            </a:lnSpc>
            <a:spcBef>
              <a:spcPct val="0"/>
            </a:spcBef>
            <a:spcAft>
              <a:spcPct val="35000"/>
            </a:spcAft>
            <a:buNone/>
          </a:pPr>
          <a:r>
            <a:rPr lang="zh-CN" altLang="en-US" sz="3000" kern="1200" dirty="0"/>
            <a:t>人</a:t>
          </a:r>
        </a:p>
      </dsp:txBody>
      <dsp:txXfrm rot="5400000">
        <a:off x="984611" y="530070"/>
        <a:ext cx="1001536" cy="1620198"/>
      </dsp:txXfrm>
    </dsp:sp>
    <dsp:sp modelId="{6746E61A-B166-4D13-A107-F67BE8202B34}">
      <dsp:nvSpPr>
        <dsp:cNvPr id="0" name=""/>
        <dsp:cNvSpPr/>
      </dsp:nvSpPr>
      <dsp:spPr>
        <a:xfrm rot="5400000">
          <a:off x="1698924" y="813696"/>
          <a:ext cx="1723018" cy="1052946"/>
        </a:xfrm>
        <a:prstGeom prst="round2SameRect">
          <a:avLst>
            <a:gd name="adj1" fmla="val 16670"/>
            <a:gd name="adj2" fmla="val 0"/>
          </a:avLst>
        </a:prstGeom>
        <a:solidFill>
          <a:srgbClr val="92D050"/>
        </a:solidFill>
        <a:ln>
          <a:noFill/>
        </a:ln>
        <a:effectLst/>
        <a:sp3d z="-227350" prstMaterial="matte"/>
      </dsp:spPr>
      <dsp:style>
        <a:lnRef idx="0">
          <a:scrgbClr r="0" g="0" b="0"/>
        </a:lnRef>
        <a:fillRef idx="1">
          <a:scrgbClr r="0" g="0" b="0"/>
        </a:fillRef>
        <a:effectRef idx="0">
          <a:scrgbClr r="0" g="0" b="0"/>
        </a:effectRef>
        <a:fontRef idx="minor"/>
      </dsp:style>
      <dsp:txBody>
        <a:bodyPr spcFirstLastPara="0" vert="horz" wrap="square" lIns="171450" tIns="190500" rIns="114300" bIns="190500" numCol="1" spcCol="1270" anchor="t" anchorCtr="0">
          <a:noAutofit/>
          <a:sp3d extrusionH="28000" prstMaterial="matte"/>
        </a:bodyPr>
        <a:lstStyle/>
        <a:p>
          <a:pPr marL="0" lvl="0" indent="0" algn="l" defTabSz="1333500">
            <a:lnSpc>
              <a:spcPct val="90000"/>
            </a:lnSpc>
            <a:spcBef>
              <a:spcPct val="0"/>
            </a:spcBef>
            <a:spcAft>
              <a:spcPct val="35000"/>
            </a:spcAft>
            <a:buNone/>
          </a:pPr>
          <a:r>
            <a:rPr lang="zh-CN" altLang="en-US" sz="3000" kern="1200" dirty="0"/>
            <a:t>机器</a:t>
          </a:r>
        </a:p>
      </dsp:txBody>
      <dsp:txXfrm rot="-5400000">
        <a:off x="2033960" y="530070"/>
        <a:ext cx="1001536" cy="1620198"/>
      </dsp:txXfrm>
    </dsp:sp>
    <dsp:sp modelId="{62C5D56F-EAE2-4419-B36F-7263C5E7D77E}">
      <dsp:nvSpPr>
        <dsp:cNvPr id="0" name=""/>
        <dsp:cNvSpPr/>
      </dsp:nvSpPr>
      <dsp:spPr>
        <a:xfrm>
          <a:off x="1459566" y="0"/>
          <a:ext cx="1100759" cy="1100705"/>
        </a:xfrm>
        <a:prstGeom prst="circularArrow">
          <a:avLst>
            <a:gd name="adj1" fmla="val 12500"/>
            <a:gd name="adj2" fmla="val 1142322"/>
            <a:gd name="adj3" fmla="val 20457678"/>
            <a:gd name="adj4" fmla="val 10800000"/>
            <a:gd name="adj5" fmla="val 12500"/>
          </a:avLst>
        </a:prstGeom>
        <a:solidFill>
          <a:srgbClr val="92D050"/>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sp>
    <dsp:sp modelId="{F2ADDC3F-BFC9-4832-8D15-4472FC5149A8}">
      <dsp:nvSpPr>
        <dsp:cNvPr id="0" name=""/>
        <dsp:cNvSpPr/>
      </dsp:nvSpPr>
      <dsp:spPr>
        <a:xfrm rot="10800000">
          <a:off x="1459566" y="1579366"/>
          <a:ext cx="1100759" cy="1100705"/>
        </a:xfrm>
        <a:prstGeom prst="circularArrow">
          <a:avLst>
            <a:gd name="adj1" fmla="val 12500"/>
            <a:gd name="adj2" fmla="val 1142322"/>
            <a:gd name="adj3" fmla="val 20457678"/>
            <a:gd name="adj4" fmla="val 10800000"/>
            <a:gd name="adj5" fmla="val 12500"/>
          </a:avLst>
        </a:prstGeom>
        <a:solidFill>
          <a:srgbClr val="00B0F0"/>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9/layout/ReverseList">
  <dgm:title val=""/>
  <dgm:desc val=""/>
  <dgm:catLst>
    <dgm:cat type="relationship" pri="3800"/>
  </dgm:catLst>
  <dgm:samp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clrData>
  <dgm:layoutNode name="Name0">
    <dgm:varLst>
      <dgm:chMax val="2"/>
      <dgm:chPref val="2"/>
      <dgm:animLvl val="lvl"/>
    </dgm:varLst>
    <dgm:choose name="Name1">
      <dgm:if name="Name2" axis="ch" ptType="node" func="cnt" op="lte" val="1">
        <dgm:alg type="composite">
          <dgm:param type="ar" val="0.9993"/>
        </dgm:alg>
      </dgm:if>
      <dgm:else name="Name3">
        <dgm:alg type="composite">
          <dgm:param type="ar" val="0.8036"/>
        </dgm:alg>
      </dgm:else>
    </dgm:choose>
    <dgm:shape xmlns:r="http://schemas.openxmlformats.org/officeDocument/2006/relationships" r:blip="">
      <dgm:adjLst/>
    </dgm:shape>
    <dgm:choose name="Name4">
      <dgm:if name="Name5" axis="ch" ptType="node" func="cnt" op="lte" val="1">
        <dgm:constrLst>
          <dgm:constr type="primFontSz" for="des" ptType="node" op="equ" val="65"/>
          <dgm:constr type="l" for="ch" forName="LeftNode" refType="w" fact="0"/>
          <dgm:constr type="t" for="ch" forName="LeftNode" refType="h" fact="0.25"/>
          <dgm:constr type="w" for="ch" forName="LeftNode" refType="w" fact="0.5"/>
          <dgm:constr type="h" for="ch" forName="LeftNode" refType="h"/>
          <dgm:constr type="l" for="ch" forName="LeftText" refType="w" fact="0"/>
          <dgm:constr type="t" for="ch" forName="LeftText" refType="h" fact="0.25"/>
          <dgm:constr type="w" for="ch" forName="LeftText" refType="w" fact="0.5"/>
          <dgm:constr type="h" for="ch" forName="LeftText" refType="h"/>
        </dgm:constrLst>
      </dgm:if>
      <dgm:else name="Name6">
        <dgm:constrLst>
          <dgm:constr type="primFontSz" for="des" ptType="node" op="equ" val="65"/>
          <dgm:constr type="l" for="ch" forName="LeftNode" refType="w" fact="0"/>
          <dgm:constr type="t" for="ch" forName="LeftNode" refType="h" fact="0.1786"/>
          <dgm:constr type="w" for="ch" forName="LeftNode" refType="w" fact="0.4889"/>
          <dgm:constr type="h" for="ch" forName="LeftNode" refType="h" fact="0.6429"/>
          <dgm:constr type="l" for="ch" forName="LeftText" refType="w" fact="0"/>
          <dgm:constr type="t" for="ch" forName="LeftText" refType="h" fact="0.1786"/>
          <dgm:constr type="w" for="ch" forName="LeftText" refType="w" fact="0.4889"/>
          <dgm:constr type="h" for="ch" forName="LeftText" refType="h" fact="0.6429"/>
          <dgm:constr type="l" for="ch" forName="RightNode" refType="w" fact="0.5111"/>
          <dgm:constr type="t" for="ch" forName="RightNode" refType="h" fact="0.1786"/>
          <dgm:constr type="w" for="ch" forName="RightNode" refType="w" fact="0.4889"/>
          <dgm:constr type="h" for="ch" forName="RightNode" refType="h" fact="0.6429"/>
          <dgm:constr type="l" for="ch" forName="RightText" refType="w" fact="0.5111"/>
          <dgm:constr type="t" for="ch" forName="RightText" refType="h" fact="0.1786"/>
          <dgm:constr type="w" for="ch" forName="RightText" refType="w" fact="0.4889"/>
          <dgm:constr type="h" for="ch" forName="RightText" refType="h" fact="0.6429"/>
          <dgm:constr type="l" for="ch" forName="TopArrow" refType="w" fact="0.2444"/>
          <dgm:constr type="t" for="ch" forName="TopArrow" refType="h" fact="0"/>
          <dgm:constr type="w" for="ch" forName="TopArrow" refType="w" fact="0.5111"/>
          <dgm:constr type="h" for="ch" forName="TopArrow" refType="h" fact="0.4107"/>
          <dgm:constr type="l" for="ch" forName="BottomArrow" refType="w" fact="0.2444"/>
          <dgm:constr type="t" for="ch" forName="BottomArrow" refType="h" fact="0.5893"/>
          <dgm:constr type="w" for="ch" forName="BottomArrow" refType="w" fact="0.5111"/>
          <dgm:constr type="h" for="ch" forName="BottomArrow" refType="h" fact="0.4107"/>
        </dgm:constrLst>
      </dgm:else>
    </dgm:choose>
    <dgm:choose name="Name7">
      <dgm:if name="Name8" axis="ch" ptType="node" func="cnt" op="gte" val="1">
        <dgm:layoutNode name="LeftText" styleLbl="revTx" moveWith="LeftNode">
          <dgm:varLst>
            <dgm:bulletEnabled val="1"/>
          </dgm:varLst>
          <dgm:alg type="tx">
            <dgm:param type="txAnchorVert" val="t"/>
            <dgm:param type="parTxLTRAlign" val="l"/>
          </dgm:alg>
          <dgm:choose name="Name9">
            <dgm:if name="Name10" axis="ch" ptType="node" func="cnt" op="lte" val="1">
              <dgm:shape xmlns:r="http://schemas.openxmlformats.org/officeDocument/2006/relationships" type="roundRect" r:blip="" hideGeom="1">
                <dgm:adjLst>
                  <dgm:adj idx="1" val="0.1667"/>
                  <dgm:adj idx="2" val="0"/>
                </dgm:adjLst>
              </dgm:shape>
              <dgm:presOf axis="ch desOrSelf" ptType="node node" st="1 1" cnt="1 0"/>
              <dgm:constrLst>
                <dgm:constr type="lMarg" refType="primFontSz" fact="0.3"/>
                <dgm:constr type="rMarg" refType="primFontSz" fact="0.3"/>
                <dgm:constr type="tMarg" refType="primFontSz" fact="0.5"/>
                <dgm:constr type="bMarg" refType="primFontSz" fact="0.5"/>
              </dgm:constrLst>
            </dgm:if>
            <dgm:else name="Name11">
              <dgm:shape xmlns:r="http://schemas.openxmlformats.org/officeDocument/2006/relationships" rot="270" type="round2SameRect" r:blip="" hideGeom="1">
                <dgm:adjLst>
                  <dgm:adj idx="1" val="0.1667"/>
                  <dgm:adj idx="2" val="0"/>
                </dgm:adjLst>
              </dgm:shape>
              <dgm:presOf axis="ch desOrSelf" ptType="node node" st="1 1" cnt="1 0"/>
              <dgm:constrLst>
                <dgm:constr type="lMarg" refType="primFontSz" fact="0.3"/>
                <dgm:constr type="rMarg" refType="primFontSz" fact="0.45"/>
                <dgm:constr type="tMarg" refType="primFontSz" fact="0.5"/>
                <dgm:constr type="bMarg" refType="primFontSz" fact="0.5"/>
              </dgm:constrLst>
            </dgm:else>
          </dgm:choose>
          <dgm:ruleLst>
            <dgm:rule type="primFontSz" val="5" fact="NaN" max="NaN"/>
          </dgm:ruleLst>
        </dgm:layoutNode>
        <dgm:layoutNode name="LeftNode" styleLbl="bgImgPlace1">
          <dgm:varLst>
            <dgm:chMax val="2"/>
            <dgm:chPref val="2"/>
          </dgm:varLst>
          <dgm:alg type="sp"/>
          <dgm:choose name="Name12">
            <dgm:if name="Name13" axis="ch" ptType="node" func="cnt" op="lte" val="1">
              <dgm:shape xmlns:r="http://schemas.openxmlformats.org/officeDocument/2006/relationships" type="roundRect" r:blip="">
                <dgm:adjLst>
                  <dgm:adj idx="1" val="0.1667"/>
                  <dgm:adj idx="2" val="0"/>
                </dgm:adjLst>
              </dgm:shape>
            </dgm:if>
            <dgm:else name="Name14">
              <dgm:shape xmlns:r="http://schemas.openxmlformats.org/officeDocument/2006/relationships" rot="270" type="round2SameRect" r:blip="">
                <dgm:adjLst>
                  <dgm:adj idx="1" val="0.1667"/>
                  <dgm:adj idx="2" val="0"/>
                </dgm:adjLst>
              </dgm:shape>
            </dgm:else>
          </dgm:choose>
          <dgm:presOf axis="ch desOrSelf" ptType="node node" st="1 1" cnt="1 0"/>
        </dgm:layoutNode>
        <dgm:choose name="Name15">
          <dgm:if name="Name16" axis="ch" ptType="node" func="cnt" op="gte" val="2">
            <dgm:layoutNode name="RightText" styleLbl="revTx" moveWith="RightNode">
              <dgm:varLst>
                <dgm:bulletEnabled val="1"/>
              </dgm:varLst>
              <dgm:alg type="tx">
                <dgm:param type="txAnchorVert" val="t"/>
                <dgm:param type="parTxLTRAlign" val="l"/>
              </dgm:alg>
              <dgm:shape xmlns:r="http://schemas.openxmlformats.org/officeDocument/2006/relationships" rot="90" type="round2SameRect" r:blip="" hideGeom="1">
                <dgm:adjLst>
                  <dgm:adj idx="1" val="0.1667"/>
                  <dgm:adj idx="2" val="0"/>
                </dgm:adjLst>
              </dgm:shape>
              <dgm:presOf axis="ch desOrSelf" ptType="node node" st="2 1" cnt="1 0"/>
              <dgm:constrLst>
                <dgm:constr type="lMarg" refType="primFontSz" fact="0.45"/>
                <dgm:constr type="rMarg" refType="primFontSz" fact="0.3"/>
                <dgm:constr type="tMarg" refType="primFontSz" fact="0.5"/>
                <dgm:constr type="bMarg" refType="primFontSz" fact="0.5"/>
              </dgm:constrLst>
              <dgm:ruleLst>
                <dgm:rule type="primFontSz" val="5" fact="NaN" max="NaN"/>
              </dgm:ruleLst>
            </dgm:layoutNode>
            <dgm:layoutNode name="RightNode" styleLbl="bgImgPlace1">
              <dgm:varLst>
                <dgm:chMax val="0"/>
                <dgm:chPref val="0"/>
              </dgm:varLst>
              <dgm:alg type="sp"/>
              <dgm:shape xmlns:r="http://schemas.openxmlformats.org/officeDocument/2006/relationships" rot="90" type="round2SameRect" r:blip="">
                <dgm:adjLst>
                  <dgm:adj idx="1" val="0.1667"/>
                  <dgm:adj idx="2" val="0"/>
                </dgm:adjLst>
              </dgm:shape>
              <dgm:presOf axis="ch desOrSelf" ptType="node node" st="2 1" cnt="1 0"/>
            </dgm:layoutNode>
            <dgm:layoutNode name="TopArrow">
              <dgm:alg type="sp"/>
              <dgm:shape xmlns:r="http://schemas.openxmlformats.org/officeDocument/2006/relationships" type="circularArrow" r:blip="">
                <dgm:adjLst>
                  <dgm:adj idx="1" val="0.125"/>
                  <dgm:adj idx="2" val="19.0387"/>
                  <dgm:adj idx="3" val="-19.0387"/>
                  <dgm:adj idx="4" val="180"/>
                  <dgm:adj idx="5" val="0.125"/>
                </dgm:adjLst>
              </dgm:shape>
              <dgm:presOf/>
            </dgm:layoutNode>
            <dgm:layoutNode name="BottomArrow">
              <dgm:alg type="sp"/>
              <dgm:shape xmlns:r="http://schemas.openxmlformats.org/officeDocument/2006/relationships" rot="180" type="circularArrow" r:blip="">
                <dgm:adjLst>
                  <dgm:adj idx="1" val="0.125"/>
                  <dgm:adj idx="2" val="19.0387"/>
                  <dgm:adj idx="3" val="-19.0387"/>
                  <dgm:adj idx="4" val="180"/>
                  <dgm:adj idx="5" val="0.125"/>
                </dgm:adjLst>
              </dgm:shape>
              <dgm:presOf/>
            </dgm:layoutNode>
          </dgm:if>
          <dgm:else name="Name17"/>
        </dgm:choose>
      </dgm:if>
      <dgm:else name="Name18"/>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a:t>
            </a:fld>
            <a:endParaRPr lang="zh-CN" altLang="en-US" sz="1200">
              <a:latin typeface="Calibri" pitchFamily="34" charset="0"/>
              <a:ea typeface="宋体" pitchFamily="2" charset="-122"/>
              <a:cs typeface="Calibri" pitchFamily="34" charset="0"/>
            </a:endParaRPr>
          </a:p>
        </p:txBody>
      </p:sp>
      <p:sp>
        <p:nvSpPr>
          <p:cNvPr id="4" name="文本框"/>
          <p:cNvSpPr>
            <a:spLocks noGrp="1"/>
          </p:cNvSpPr>
          <p:nvPr>
            <p:ph type="hdr"/>
          </p:nvPr>
        </p:nvSpPr>
        <p:spPr>
          <a:xfrm>
            <a:off x="0" y="0"/>
            <a:ext cx="2971799" cy="457200"/>
          </a:xfrm>
          <a:prstGeom prst="rect">
            <a:avLst/>
          </a:prstGeom>
          <a:noFill/>
          <a:ln w="9525" cap="flat" cmpd="sng">
            <a:noFill/>
            <a:prstDash val="solid"/>
            <a:round/>
          </a:ln>
        </p:spPr>
        <p:txBody>
          <a:bodyPr vert="horz" wrap="square" lIns="91440" tIns="45720" rIns="91440" bIns="45720" anchor="t" anchorCtr="0">
            <a:prstTxWarp prst="textNoShape">
              <a:avLst/>
            </a:prstTxWarp>
          </a:bodyPr>
          <a:lstStyle/>
          <a:p>
            <a:endParaRPr lang="zh-CN" altLang="en-US" sz="1200">
              <a:latin typeface="Calibri" pitchFamily="34" charset="0"/>
              <a:ea typeface="宋体" pitchFamily="2" charset="-122"/>
              <a:cs typeface="Calibri" pitchFamily="34" charset="0"/>
            </a:endParaRPr>
          </a:p>
        </p:txBody>
      </p:sp>
      <p:sp>
        <p:nvSpPr>
          <p:cNvPr id="5" name="文本框"/>
          <p:cNvSpPr>
            <a:spLocks noGrp="1"/>
          </p:cNvSpPr>
          <p:nvPr>
            <p:ph type="dt" idx="1"/>
          </p:nvPr>
        </p:nvSpPr>
        <p:spPr>
          <a:xfrm>
            <a:off x="3884613" y="0"/>
            <a:ext cx="2971800" cy="457200"/>
          </a:xfrm>
          <a:prstGeom prst="rect">
            <a:avLst/>
          </a:prstGeom>
          <a:noFill/>
          <a:ln w="9525" cap="flat" cmpd="sng">
            <a:noFill/>
            <a:prstDash val="solid"/>
            <a:round/>
          </a:ln>
        </p:spPr>
        <p:txBody>
          <a:bodyPr vert="horz" wrap="square" lIns="91440" tIns="45720" rIns="91440" bIns="45720" anchor="t" anchorCtr="0">
            <a:prstTxWarp prst="textNoShape">
              <a:avLst/>
            </a:prstTxWarp>
          </a:bodyPr>
          <a:lstStyle/>
          <a:p>
            <a:pPr algn="r"/>
            <a:fld id="{CAD2D6BD-DE1B-4B5F-8B41-2702339687B9}" type="datetime1">
              <a:rPr lang="zh-CN" altLang="en-US">
                <a:latin typeface="Calibri" pitchFamily="34" charset="0"/>
                <a:ea typeface="宋体" pitchFamily="2" charset="-122"/>
                <a:cs typeface="Calibri" pitchFamily="34" charset="0"/>
              </a:rPr>
              <a:pPr algn="r"/>
              <a:t>2020/2/16</a:t>
            </a:fld>
            <a:endParaRPr lang="zh-CN" altLang="en-US" sz="1200">
              <a:latin typeface="Calibri" pitchFamily="34" charset="0"/>
              <a:ea typeface="宋体" pitchFamily="2" charset="-122"/>
              <a:cs typeface="Calibri" pitchFamily="34" charset="0"/>
            </a:endParaRPr>
          </a:p>
        </p:txBody>
      </p:sp>
      <p:sp>
        <p:nvSpPr>
          <p:cNvPr id="6" name="对象"/>
          <p:cNvSpPr>
            <a:spLocks noGrp="1" noRot="1" noChangeAspect="1"/>
          </p:cNvSpPr>
          <p:nvPr>
            <p:ph type="sldImg" idx="2"/>
          </p:nvPr>
        </p:nvSpPr>
        <p:spPr>
          <a:xfrm>
            <a:off x="381000" y="685800"/>
            <a:ext cx="6096000" cy="3429000"/>
          </a:xfrm>
          <a:prstGeom prst="rect">
            <a:avLst/>
          </a:prstGeom>
          <a:noFill/>
          <a:ln w="9525" cap="flat" cmpd="sng">
            <a:noFill/>
            <a:prstDash val="solid"/>
            <a:round/>
          </a:ln>
        </p:spPr>
      </p:sp>
      <p:sp>
        <p:nvSpPr>
          <p:cNvPr id="7" name="矩形"/>
          <p:cNvSpPr>
            <a:spLocks noChangeAspect="1"/>
          </p:cNvSpPr>
          <p:nvPr/>
        </p:nvSpPr>
        <p:spPr>
          <a:xfrm>
            <a:off x="685800" y="4343400"/>
            <a:ext cx="5486400" cy="4114800"/>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itchFamily="34" charset="0"/>
                <a:ea typeface="宋体" pitchFamily="2" charset="-122"/>
                <a:cs typeface="Calibri" pitchFamily="34" charset="0"/>
              </a:rPr>
              <a:t>单击此处编辑母版文本样式</a:t>
            </a:r>
            <a:endParaRPr lang="en-US" altLang="zh-CN" sz="1200" u="none" strike="noStrike" kern="1200" cap="none" spc="0" baseline="0">
              <a:solidFill>
                <a:schemeClr val="tx1"/>
              </a:solidFill>
              <a:latin typeface="Arial" pitchFamily="34" charset="0"/>
              <a:ea typeface="宋体" pitchFamily="2" charset="-122"/>
              <a:cs typeface="Calibri"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itchFamily="34" charset="0"/>
                <a:ea typeface="宋体" pitchFamily="2" charset="-122"/>
                <a:cs typeface="Calibri" pitchFamily="34" charset="0"/>
              </a:rPr>
              <a:t>第二级</a:t>
            </a:r>
            <a:endParaRPr lang="en-US" altLang="zh-CN" sz="1200" u="none" strike="noStrike" kern="1200" cap="none" spc="0" baseline="0">
              <a:solidFill>
                <a:schemeClr val="tx1"/>
              </a:solidFill>
              <a:latin typeface="Arial" pitchFamily="34" charset="0"/>
              <a:ea typeface="宋体" pitchFamily="2" charset="-122"/>
              <a:cs typeface="Calibri"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itchFamily="34" charset="0"/>
                <a:ea typeface="宋体" pitchFamily="2" charset="-122"/>
                <a:cs typeface="Calibri" pitchFamily="34" charset="0"/>
              </a:rPr>
              <a:t>第三级</a:t>
            </a:r>
            <a:endParaRPr lang="en-US" altLang="zh-CN" sz="1200" u="none" strike="noStrike" kern="1200" cap="none" spc="0" baseline="0">
              <a:solidFill>
                <a:schemeClr val="tx1"/>
              </a:solidFill>
              <a:latin typeface="Arial" pitchFamily="34" charset="0"/>
              <a:ea typeface="宋体" pitchFamily="2" charset="-122"/>
              <a:cs typeface="Calibri"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itchFamily="34" charset="0"/>
                <a:ea typeface="宋体" pitchFamily="2" charset="-122"/>
                <a:cs typeface="Calibri" pitchFamily="34" charset="0"/>
              </a:rPr>
              <a:t>第四级</a:t>
            </a:r>
            <a:endParaRPr lang="en-US" altLang="zh-CN" sz="1200" u="none" strike="noStrike" kern="1200" cap="none" spc="0" baseline="0">
              <a:solidFill>
                <a:schemeClr val="tx1"/>
              </a:solidFill>
              <a:latin typeface="Arial" pitchFamily="34" charset="0"/>
              <a:ea typeface="宋体" pitchFamily="2" charset="-122"/>
              <a:cs typeface="Calibri"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itchFamily="34" charset="0"/>
                <a:ea typeface="宋体" pitchFamily="2" charset="-122"/>
                <a:cs typeface="Calibri" pitchFamily="34" charset="0"/>
              </a:rPr>
              <a:t>第五级</a:t>
            </a:r>
          </a:p>
        </p:txBody>
      </p:sp>
      <p:sp>
        <p:nvSpPr>
          <p:cNvPr id="8" name="文本框"/>
          <p:cNvSpPr>
            <a:spLocks noGrp="1"/>
          </p:cNvSpPr>
          <p:nvPr>
            <p:ph type="ftr" idx="4"/>
          </p:nvPr>
        </p:nvSpPr>
        <p:spPr>
          <a:xfrm>
            <a:off x="0" y="8685213"/>
            <a:ext cx="2971799"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801847744"/>
      </p:ext>
    </p:extLst>
  </p:cSld>
  <p:clrMap bg1="lt1" tx1="dk1" bg2="lt2" tx2="dk2" accent1="accent1" accent2="accent2" accent3="accent3" accent4="accent4" accent5="accent5" accent6="accent6" hlink="hlink" folHlink="folHlink"/>
  <p:hf hdr="0" ftr="0"/>
  <p:notesStyle>
    <a:lvl1pPr algn="l" defTabSz="914400" eaLnBrk="0" fontAlgn="base" hangingPunct="0">
      <a:spcBef>
        <a:spcPct val="30000"/>
      </a:spcBef>
      <a:spcAft>
        <a:spcPts val="0"/>
      </a:spcAft>
      <a:buNone/>
      <a:defRPr sz="1200" kern="1200">
        <a:solidFill>
          <a:schemeClr val="tx1"/>
        </a:solidFill>
        <a:latin typeface="Arial" pitchFamily="34" charset="0"/>
        <a:ea typeface="宋体" pitchFamily="2" charset="-122"/>
        <a:cs typeface="Calibri" pitchFamily="34" charset="0"/>
      </a:defRPr>
    </a:lvl1pPr>
    <a:lvl2pPr marL="457200" indent="0" algn="l" defTabSz="914400" eaLnBrk="0" fontAlgn="base" hangingPunct="0">
      <a:spcBef>
        <a:spcPct val="30000"/>
      </a:spcBef>
      <a:spcAft>
        <a:spcPts val="0"/>
      </a:spcAft>
      <a:buNone/>
      <a:defRPr sz="1200" kern="1200">
        <a:solidFill>
          <a:schemeClr val="tx1"/>
        </a:solidFill>
        <a:latin typeface="Arial" pitchFamily="34" charset="0"/>
        <a:ea typeface="宋体" pitchFamily="2" charset="-122"/>
        <a:cs typeface="Calibri" pitchFamily="34" charset="0"/>
      </a:defRPr>
    </a:lvl2pPr>
    <a:lvl3pPr marL="914400" indent="0" algn="l" defTabSz="914400" eaLnBrk="0" fontAlgn="base" hangingPunct="0">
      <a:spcBef>
        <a:spcPct val="30000"/>
      </a:spcBef>
      <a:spcAft>
        <a:spcPts val="0"/>
      </a:spcAft>
      <a:buNone/>
      <a:defRPr sz="1200" kern="1200">
        <a:solidFill>
          <a:schemeClr val="tx1"/>
        </a:solidFill>
        <a:latin typeface="Arial" pitchFamily="34" charset="0"/>
        <a:ea typeface="宋体" pitchFamily="2" charset="-122"/>
        <a:cs typeface="Calibri" pitchFamily="34" charset="0"/>
      </a:defRPr>
    </a:lvl3pPr>
    <a:lvl4pPr marL="1371600" indent="0" algn="l" defTabSz="914400" eaLnBrk="0" fontAlgn="base" hangingPunct="0">
      <a:spcBef>
        <a:spcPct val="30000"/>
      </a:spcBef>
      <a:spcAft>
        <a:spcPts val="0"/>
      </a:spcAft>
      <a:buNone/>
      <a:defRPr sz="1200" kern="1200">
        <a:solidFill>
          <a:schemeClr val="tx1"/>
        </a:solidFill>
        <a:latin typeface="Arial" pitchFamily="34" charset="0"/>
        <a:ea typeface="宋体" pitchFamily="2" charset="-122"/>
        <a:cs typeface="Calibri" pitchFamily="34" charset="0"/>
      </a:defRPr>
    </a:lvl4pPr>
    <a:lvl5pPr marL="1828800" indent="0" algn="l" defTabSz="914400" eaLnBrk="0" fontAlgn="base" hangingPunct="0">
      <a:spcBef>
        <a:spcPct val="30000"/>
      </a:spcBef>
      <a:spcAft>
        <a:spcPts val="0"/>
      </a:spcAft>
      <a:buNone/>
      <a:defRPr sz="1200" kern="1200">
        <a:solidFill>
          <a:schemeClr val="tx1"/>
        </a:solidFill>
        <a:latin typeface="Arial" pitchFamily="34" charset="0"/>
        <a:ea typeface="宋体" pitchFamily="2" charset="-122"/>
        <a:cs typeface="Calibri" pitchFamily="34" charset="0"/>
      </a:defRPr>
    </a:lvl5pPr>
    <a:lvl6pPr marL="2286000" indent="0" algn="l" defTabSz="914400" eaLnBrk="1" fontAlgn="auto" latinLnBrk="0" hangingPunct="1">
      <a:buNone/>
      <a:defRPr sz="1200" kern="1200">
        <a:solidFill>
          <a:schemeClr val="tx1"/>
        </a:solidFill>
        <a:latin typeface="Calibri" pitchFamily="34" charset="0"/>
        <a:ea typeface="宋体" pitchFamily="2" charset="-122"/>
        <a:cs typeface="Calibri" pitchFamily="34" charset="0"/>
      </a:defRPr>
    </a:lvl6pPr>
    <a:lvl7pPr marL="2743200" indent="0" algn="l" defTabSz="914400" eaLnBrk="1" fontAlgn="auto" latinLnBrk="0" hangingPunct="1">
      <a:buNone/>
      <a:defRPr sz="1200" kern="1200">
        <a:solidFill>
          <a:schemeClr val="tx1"/>
        </a:solidFill>
        <a:latin typeface="Calibri" pitchFamily="34" charset="0"/>
        <a:ea typeface="宋体" pitchFamily="2" charset="-122"/>
        <a:cs typeface="Calibri" pitchFamily="34" charset="0"/>
      </a:defRPr>
    </a:lvl7pPr>
    <a:lvl8pPr marL="3200400" indent="0" algn="l" defTabSz="914400" eaLnBrk="1" fontAlgn="auto" latinLnBrk="0" hangingPunct="1">
      <a:buNone/>
      <a:defRPr sz="1200" kern="1200">
        <a:solidFill>
          <a:schemeClr val="tx1"/>
        </a:solidFill>
        <a:latin typeface="Calibri" pitchFamily="34" charset="0"/>
        <a:ea typeface="宋体" pitchFamily="2" charset="-122"/>
        <a:cs typeface="Calibri" pitchFamily="34" charset="0"/>
      </a:defRPr>
    </a:lvl8pPr>
    <a:lvl9pPr marL="3200400" indent="0" algn="l" defTabSz="914400" eaLnBrk="1" fontAlgn="auto" latinLnBrk="0" hangingPunct="1">
      <a:buNone/>
      <a:defRPr sz="1200" kern="1200">
        <a:solidFill>
          <a:schemeClr val="tx1"/>
        </a:solidFill>
        <a:latin typeface="Calibri" pitchFamily="34" charset="0"/>
        <a:ea typeface="宋体" pitchFamily="2" charset="-122"/>
        <a:cs typeface="Calibri" pitchFamily="34"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pPr marL="0" indent="0">
              <a:lnSpc>
                <a:spcPct val="100000"/>
              </a:lnSpc>
              <a:buNone/>
            </a:pPr>
            <a:r>
              <a:rPr lang="en-US" altLang="zh-CN" sz="1200" dirty="0" err="1">
                <a:latin typeface="Courier New" panose="02070309020205020404" pitchFamily="49" charset="0"/>
                <a:cs typeface="Courier New" panose="02070309020205020404" pitchFamily="49" charset="0"/>
              </a:rPr>
              <a:t>func</a:t>
            </a:r>
            <a:r>
              <a:rPr lang="en-US" altLang="zh-CN" sz="1200" b="0" dirty="0">
                <a:latin typeface="Courier New" panose="02070309020205020404" pitchFamily="49" charset="0"/>
                <a:cs typeface="Courier New" panose="02070309020205020404" pitchFamily="49" charset="0"/>
              </a:rPr>
              <a:t> tower(</a:t>
            </a:r>
            <a:r>
              <a:rPr lang="en-US" altLang="zh-CN" sz="1200" dirty="0">
                <a:latin typeface="Courier New" panose="02070309020205020404" pitchFamily="49" charset="0"/>
                <a:cs typeface="Courier New" panose="02070309020205020404" pitchFamily="49" charset="0"/>
              </a:rPr>
              <a:t>int</a:t>
            </a:r>
            <a:r>
              <a:rPr lang="en-US" altLang="zh-CN" sz="1200" b="0" dirty="0">
                <a:latin typeface="Courier New" panose="02070309020205020404" pitchFamily="49" charset="0"/>
                <a:cs typeface="Courier New" panose="02070309020205020404" pitchFamily="49" charset="0"/>
              </a:rPr>
              <a:t> n, </a:t>
            </a:r>
            <a:r>
              <a:rPr lang="en-US" altLang="zh-CN" sz="1200" dirty="0">
                <a:latin typeface="Courier New" panose="02070309020205020404" pitchFamily="49" charset="0"/>
                <a:cs typeface="Courier New" panose="02070309020205020404" pitchFamily="49" charset="0"/>
              </a:rPr>
              <a:t>int</a:t>
            </a:r>
            <a:r>
              <a:rPr lang="en-US" altLang="zh-CN" sz="1200" b="0" dirty="0">
                <a:latin typeface="Courier New" panose="02070309020205020404" pitchFamily="49" charset="0"/>
                <a:cs typeface="Courier New" panose="02070309020205020404" pitchFamily="49" charset="0"/>
              </a:rPr>
              <a:t> from, </a:t>
            </a:r>
            <a:r>
              <a:rPr lang="en-US" altLang="zh-CN" sz="1200" dirty="0">
                <a:latin typeface="Courier New" panose="02070309020205020404" pitchFamily="49" charset="0"/>
                <a:cs typeface="Courier New" panose="02070309020205020404" pitchFamily="49" charset="0"/>
              </a:rPr>
              <a:t>int</a:t>
            </a:r>
            <a:r>
              <a:rPr lang="en-US" altLang="zh-CN" sz="1200" b="0" dirty="0">
                <a:latin typeface="Courier New" panose="02070309020205020404" pitchFamily="49" charset="0"/>
                <a:cs typeface="Courier New" panose="02070309020205020404" pitchFamily="49" charset="0"/>
              </a:rPr>
              <a:t> to, </a:t>
            </a:r>
            <a:r>
              <a:rPr lang="en-US" altLang="zh-CN" sz="1200" dirty="0">
                <a:latin typeface="Courier New" panose="02070309020205020404" pitchFamily="49" charset="0"/>
                <a:cs typeface="Courier New" panose="02070309020205020404" pitchFamily="49" charset="0"/>
              </a:rPr>
              <a:t>int</a:t>
            </a:r>
            <a:r>
              <a:rPr lang="en-US" altLang="zh-CN" sz="1200" b="0" dirty="0">
                <a:latin typeface="Courier New" panose="02070309020205020404" pitchFamily="49" charset="0"/>
                <a:cs typeface="Courier New" panose="02070309020205020404" pitchFamily="49" charset="0"/>
              </a:rPr>
              <a:t> use) </a:t>
            </a:r>
            <a:r>
              <a:rPr lang="en-US" altLang="zh-CN" sz="1200" dirty="0">
                <a:latin typeface="Courier New" panose="02070309020205020404" pitchFamily="49" charset="0"/>
                <a:cs typeface="Courier New" panose="02070309020205020404" pitchFamily="49" charset="0"/>
              </a:rPr>
              <a:t>void</a:t>
            </a:r>
            <a:r>
              <a:rPr lang="en-US" altLang="zh-CN" sz="1200" b="0" dirty="0">
                <a:latin typeface="Courier New" panose="02070309020205020404" pitchFamily="49" charset="0"/>
                <a:cs typeface="Courier New" panose="02070309020205020404" pitchFamily="49" charset="0"/>
              </a:rPr>
              <a:t> {</a:t>
            </a:r>
          </a:p>
          <a:p>
            <a:pPr marL="0" indent="0">
              <a:lnSpc>
                <a:spcPct val="100000"/>
              </a:lnSpc>
              <a:buNone/>
            </a:pPr>
            <a:r>
              <a:rPr lang="en-US" altLang="zh-CN" sz="1200" b="0" dirty="0">
                <a:latin typeface="Courier New" panose="02070309020205020404" pitchFamily="49" charset="0"/>
                <a:cs typeface="Courier New" panose="02070309020205020404" pitchFamily="49" charset="0"/>
              </a:rPr>
              <a:t>  </a:t>
            </a:r>
            <a:r>
              <a:rPr lang="en-US" altLang="zh-CN" sz="1200" dirty="0">
                <a:latin typeface="Courier New" panose="02070309020205020404" pitchFamily="49" charset="0"/>
                <a:cs typeface="Courier New" panose="02070309020205020404" pitchFamily="49" charset="0"/>
              </a:rPr>
              <a:t>if</a:t>
            </a:r>
            <a:r>
              <a:rPr lang="en-US" altLang="zh-CN" sz="1200" b="0" dirty="0">
                <a:latin typeface="Courier New" panose="02070309020205020404" pitchFamily="49" charset="0"/>
                <a:cs typeface="Courier New" panose="02070309020205020404" pitchFamily="49" charset="0"/>
              </a:rPr>
              <a:t>(n == 1){</a:t>
            </a:r>
          </a:p>
          <a:p>
            <a:pPr marL="0" indent="0">
              <a:lnSpc>
                <a:spcPct val="100000"/>
              </a:lnSpc>
              <a:buNone/>
            </a:pPr>
            <a:r>
              <a:rPr lang="en-US" altLang="zh-CN" sz="1200" b="0" dirty="0">
                <a:latin typeface="Courier New" panose="02070309020205020404" pitchFamily="49" charset="0"/>
                <a:cs typeface="Courier New" panose="02070309020205020404" pitchFamily="49" charset="0"/>
              </a:rPr>
              <a:t>    print("move from " + from + " " to " + to; </a:t>
            </a:r>
          </a:p>
          <a:p>
            <a:pPr marL="0" indent="0">
              <a:lnSpc>
                <a:spcPct val="100000"/>
              </a:lnSpc>
              <a:buNone/>
            </a:pPr>
            <a:r>
              <a:rPr lang="en-US" altLang="zh-CN" sz="1200" b="0" dirty="0">
                <a:latin typeface="Courier New" panose="02070309020205020404" pitchFamily="49" charset="0"/>
                <a:cs typeface="Courier New" panose="02070309020205020404" pitchFamily="49" charset="0"/>
              </a:rPr>
              <a:t>    </a:t>
            </a:r>
            <a:r>
              <a:rPr lang="en-US" altLang="zh-CN" sz="1200" dirty="0">
                <a:latin typeface="Courier New" panose="02070309020205020404" pitchFamily="49" charset="0"/>
                <a:cs typeface="Courier New" panose="02070309020205020404" pitchFamily="49" charset="0"/>
              </a:rPr>
              <a:t>return</a:t>
            </a:r>
          </a:p>
          <a:p>
            <a:pPr marL="0" indent="0">
              <a:lnSpc>
                <a:spcPct val="100000"/>
              </a:lnSpc>
              <a:buNone/>
            </a:pPr>
            <a:r>
              <a:rPr lang="en-US" altLang="zh-CN" sz="1200" b="0" dirty="0">
                <a:latin typeface="Courier New" panose="02070309020205020404" pitchFamily="49" charset="0"/>
                <a:cs typeface="Courier New" panose="02070309020205020404" pitchFamily="49" charset="0"/>
              </a:rPr>
              <a:t>  }</a:t>
            </a:r>
          </a:p>
          <a:p>
            <a:pPr marL="0" indent="0">
              <a:lnSpc>
                <a:spcPct val="100000"/>
              </a:lnSpc>
              <a:buNone/>
            </a:pPr>
            <a:r>
              <a:rPr lang="en-US" altLang="zh-CN" sz="1200" b="0" dirty="0">
                <a:latin typeface="Courier New" panose="02070309020205020404" pitchFamily="49" charset="0"/>
                <a:cs typeface="Courier New" panose="02070309020205020404" pitchFamily="49" charset="0"/>
              </a:rPr>
              <a:t>  tower(n-1, from, use, to)</a:t>
            </a:r>
          </a:p>
          <a:p>
            <a:pPr marL="0" indent="0">
              <a:lnSpc>
                <a:spcPct val="100000"/>
              </a:lnSpc>
              <a:buNone/>
            </a:pPr>
            <a:r>
              <a:rPr lang="en-US" altLang="zh-CN" sz="1200" b="0" dirty="0">
                <a:latin typeface="Courier New" panose="02070309020205020404" pitchFamily="49" charset="0"/>
                <a:cs typeface="Courier New" panose="02070309020205020404" pitchFamily="49" charset="0"/>
              </a:rPr>
              <a:t>  tower(1, from, to, use)</a:t>
            </a:r>
          </a:p>
          <a:p>
            <a:pPr marL="0" indent="0">
              <a:lnSpc>
                <a:spcPct val="100000"/>
              </a:lnSpc>
              <a:buNone/>
            </a:pPr>
            <a:r>
              <a:rPr lang="en-US" altLang="zh-CN" sz="1200" b="0" dirty="0">
                <a:latin typeface="Courier New" panose="02070309020205020404" pitchFamily="49" charset="0"/>
                <a:cs typeface="Courier New" panose="02070309020205020404" pitchFamily="49" charset="0"/>
              </a:rPr>
              <a:t>}</a:t>
            </a:r>
          </a:p>
          <a:p>
            <a:pPr marL="0" indent="0">
              <a:lnSpc>
                <a:spcPct val="100000"/>
              </a:lnSpc>
              <a:buNone/>
            </a:pPr>
            <a:r>
              <a:rPr lang="en-US" altLang="zh-CN" sz="1200" b="0" dirty="0">
                <a:latin typeface="Courier New" panose="02070309020205020404" pitchFamily="49" charset="0"/>
                <a:cs typeface="Courier New" panose="02070309020205020404" pitchFamily="49" charset="0"/>
              </a:rPr>
              <a:t>tower(3, 1, 3, 2)</a:t>
            </a:r>
          </a:p>
          <a:p>
            <a:endParaRPr lang="zh-CN" altLang="en-US" dirty="0"/>
          </a:p>
        </p:txBody>
      </p:sp>
      <p:sp>
        <p:nvSpPr>
          <p:cNvPr id="4" name="灯片编号占位符 3"/>
          <p:cNvSpPr>
            <a:spLocks noGrp="1"/>
          </p:cNvSpPr>
          <p:nvPr>
            <p:ph type="sldNum" idx="5"/>
          </p:nvPr>
        </p:nvSpPr>
        <p:spPr/>
        <p:txBody>
          <a:bodyPr/>
          <a:lstStyle/>
          <a:p>
            <a:pPr algn="r"/>
            <a:fld id="{CAD2D6BD-DE1B-4B5F-8B41-2702339687B9}" type="slidenum">
              <a:rPr lang="en-US" altLang="zh-CN" sz="1800" u="none" strike="noStrike" kern="1200" cap="none" spc="0" baseline="0" smtClean="0">
                <a:solidFill>
                  <a:schemeClr val="tx1"/>
                </a:solidFill>
                <a:latin typeface="Calibri" pitchFamily="34" charset="0"/>
                <a:ea typeface="宋体" pitchFamily="2" charset="-122"/>
                <a:cs typeface="Calibri" pitchFamily="34" charset="0"/>
              </a:rPr>
              <a:pPr algn="r"/>
              <a:t>5</a:t>
            </a:fld>
            <a:endParaRPr lang="zh-CN" altLang="en-US" sz="1200">
              <a:latin typeface="Calibri" pitchFamily="34" charset="0"/>
              <a:ea typeface="宋体" pitchFamily="2" charset="-122"/>
              <a:cs typeface="Calibri" pitchFamily="34" charset="0"/>
            </a:endParaRPr>
          </a:p>
        </p:txBody>
      </p:sp>
      <p:sp>
        <p:nvSpPr>
          <p:cNvPr id="5" name="日期占位符 4"/>
          <p:cNvSpPr>
            <a:spLocks noGrp="1"/>
          </p:cNvSpPr>
          <p:nvPr>
            <p:ph type="dt" idx="1"/>
          </p:nvPr>
        </p:nvSpPr>
        <p:spPr/>
        <p:txBody>
          <a:bodyPr/>
          <a:lstStyle/>
          <a:p>
            <a:pPr algn="r"/>
            <a:fld id="{CAD2D6BD-DE1B-4B5F-8B41-2702339687B9}" type="datetime1">
              <a:rPr lang="zh-CN" altLang="en-US" smtClean="0">
                <a:latin typeface="Calibri" pitchFamily="34" charset="0"/>
                <a:ea typeface="宋体" pitchFamily="2" charset="-122"/>
                <a:cs typeface="Calibri" pitchFamily="34" charset="0"/>
              </a:rPr>
              <a:pPr algn="r"/>
              <a:t>2020/2/16</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4196681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灯片编号占位符 3"/>
          <p:cNvSpPr>
            <a:spLocks noGrp="1"/>
          </p:cNvSpPr>
          <p:nvPr>
            <p:ph type="sldNum" idx="5"/>
          </p:nvPr>
        </p:nvSpPr>
        <p:spPr/>
        <p:txBody>
          <a:bodyPr/>
          <a:lstStyle/>
          <a:p>
            <a:pPr algn="r"/>
            <a:fld id="{CAD2D6BD-DE1B-4B5F-8B41-2702339687B9}" type="slidenum">
              <a:rPr lang="en-US" altLang="zh-CN" sz="1800" u="none" strike="noStrike" kern="1200" cap="none" spc="0" baseline="0" smtClean="0">
                <a:solidFill>
                  <a:schemeClr val="tx1"/>
                </a:solidFill>
                <a:latin typeface="Calibri" pitchFamily="34" charset="0"/>
                <a:ea typeface="宋体" pitchFamily="2" charset="-122"/>
                <a:cs typeface="Calibri" pitchFamily="34" charset="0"/>
              </a:rPr>
              <a:pPr algn="r"/>
              <a:t>12</a:t>
            </a:fld>
            <a:endParaRPr lang="zh-CN" altLang="en-US" sz="1200">
              <a:latin typeface="Calibri" pitchFamily="34" charset="0"/>
              <a:ea typeface="宋体" pitchFamily="2" charset="-122"/>
              <a:cs typeface="Calibri" pitchFamily="34" charset="0"/>
            </a:endParaRPr>
          </a:p>
        </p:txBody>
      </p:sp>
      <p:sp>
        <p:nvSpPr>
          <p:cNvPr id="5" name="日期占位符 4"/>
          <p:cNvSpPr>
            <a:spLocks noGrp="1"/>
          </p:cNvSpPr>
          <p:nvPr>
            <p:ph type="dt" idx="1"/>
          </p:nvPr>
        </p:nvSpPr>
        <p:spPr/>
        <p:txBody>
          <a:bodyPr/>
          <a:lstStyle/>
          <a:p>
            <a:pPr algn="r"/>
            <a:fld id="{CAD2D6BD-DE1B-4B5F-8B41-2702339687B9}" type="datetime1">
              <a:rPr lang="zh-CN" altLang="en-US" smtClean="0">
                <a:latin typeface="Calibri" pitchFamily="34" charset="0"/>
                <a:ea typeface="宋体" pitchFamily="2" charset="-122"/>
                <a:cs typeface="Calibri" pitchFamily="34" charset="0"/>
              </a:rPr>
              <a:pPr algn="r"/>
              <a:t>2020/2/16</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2492125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pPr marL="0" indent="0">
              <a:lnSpc>
                <a:spcPct val="100000"/>
              </a:lnSpc>
              <a:buNone/>
            </a:pPr>
            <a:r>
              <a:rPr lang="en-US" altLang="zh-CN" sz="1200" b="0" dirty="0" err="1">
                <a:latin typeface="Courier New" panose="02070309020205020404" pitchFamily="49" charset="0"/>
                <a:cs typeface="Courier New" panose="02070309020205020404" pitchFamily="49" charset="0"/>
              </a:rPr>
              <a:t>n_queens</a:t>
            </a:r>
            <a:r>
              <a:rPr lang="en-US" altLang="zh-CN" sz="1200" b="0" dirty="0">
                <a:latin typeface="Courier New" panose="02070309020205020404" pitchFamily="49" charset="0"/>
                <a:cs typeface="Courier New" panose="02070309020205020404" pitchFamily="49" charset="0"/>
              </a:rPr>
              <a:t>(N, Qs) :-</a:t>
            </a:r>
          </a:p>
          <a:p>
            <a:pPr marL="0" indent="0">
              <a:lnSpc>
                <a:spcPct val="100000"/>
              </a:lnSpc>
              <a:buNone/>
            </a:pPr>
            <a:r>
              <a:rPr lang="en-US" altLang="zh-CN" sz="1200" b="0" dirty="0">
                <a:latin typeface="Courier New" panose="02070309020205020404" pitchFamily="49" charset="0"/>
                <a:cs typeface="Courier New" panose="02070309020205020404" pitchFamily="49" charset="0"/>
              </a:rPr>
              <a:t>        length(Qs, N),</a:t>
            </a:r>
          </a:p>
          <a:p>
            <a:pPr marL="0" indent="0">
              <a:lnSpc>
                <a:spcPct val="100000"/>
              </a:lnSpc>
              <a:buNone/>
            </a:pPr>
            <a:r>
              <a:rPr lang="en-US" altLang="zh-CN" sz="1200" b="0" dirty="0">
                <a:latin typeface="Courier New" panose="02070309020205020404" pitchFamily="49" charset="0"/>
                <a:cs typeface="Courier New" panose="02070309020205020404" pitchFamily="49" charset="0"/>
              </a:rPr>
              <a:t>        Qs ins 1..N,</a:t>
            </a:r>
          </a:p>
          <a:p>
            <a:pPr marL="0" indent="0">
              <a:lnSpc>
                <a:spcPct val="100000"/>
              </a:lnSpc>
              <a:buNone/>
            </a:pPr>
            <a:r>
              <a:rPr lang="en-US" altLang="zh-CN" sz="1200" b="0" dirty="0">
                <a:latin typeface="Courier New" panose="02070309020205020404" pitchFamily="49" charset="0"/>
                <a:cs typeface="Courier New" panose="02070309020205020404" pitchFamily="49" charset="0"/>
              </a:rPr>
              <a:t>        </a:t>
            </a:r>
            <a:r>
              <a:rPr lang="en-US" altLang="zh-CN" sz="1200" b="0" dirty="0" err="1">
                <a:latin typeface="Courier New" panose="02070309020205020404" pitchFamily="49" charset="0"/>
                <a:cs typeface="Courier New" panose="02070309020205020404" pitchFamily="49" charset="0"/>
              </a:rPr>
              <a:t>safe_queens</a:t>
            </a:r>
            <a:r>
              <a:rPr lang="en-US" altLang="zh-CN" sz="1200" b="0" dirty="0">
                <a:latin typeface="Courier New" panose="02070309020205020404" pitchFamily="49" charset="0"/>
                <a:cs typeface="Courier New" panose="02070309020205020404" pitchFamily="49" charset="0"/>
              </a:rPr>
              <a:t>(Qs).</a:t>
            </a:r>
          </a:p>
          <a:p>
            <a:pPr marL="0" indent="0">
              <a:lnSpc>
                <a:spcPct val="100000"/>
              </a:lnSpc>
              <a:buNone/>
            </a:pPr>
            <a:endParaRPr lang="en-US" altLang="zh-CN" sz="1200" b="0" dirty="0">
              <a:latin typeface="Courier New" panose="02070309020205020404" pitchFamily="49" charset="0"/>
              <a:cs typeface="Courier New" panose="02070309020205020404" pitchFamily="49" charset="0"/>
            </a:endParaRPr>
          </a:p>
          <a:p>
            <a:pPr marL="0" indent="0">
              <a:lnSpc>
                <a:spcPct val="100000"/>
              </a:lnSpc>
              <a:buNone/>
            </a:pPr>
            <a:r>
              <a:rPr lang="en-US" altLang="zh-CN" sz="1200" b="0" dirty="0" err="1">
                <a:latin typeface="Courier New" panose="02070309020205020404" pitchFamily="49" charset="0"/>
                <a:cs typeface="Courier New" panose="02070309020205020404" pitchFamily="49" charset="0"/>
              </a:rPr>
              <a:t>safe_queens</a:t>
            </a:r>
            <a:r>
              <a:rPr lang="en-US" altLang="zh-CN" sz="1200" b="0" dirty="0">
                <a:latin typeface="Courier New" panose="02070309020205020404" pitchFamily="49" charset="0"/>
                <a:cs typeface="Courier New" panose="02070309020205020404" pitchFamily="49" charset="0"/>
              </a:rPr>
              <a:t>([]).</a:t>
            </a:r>
          </a:p>
          <a:p>
            <a:pPr marL="0" indent="0">
              <a:lnSpc>
                <a:spcPct val="100000"/>
              </a:lnSpc>
              <a:buNone/>
            </a:pPr>
            <a:r>
              <a:rPr lang="en-US" altLang="zh-CN" sz="1200" b="0" dirty="0" err="1">
                <a:latin typeface="Courier New" panose="02070309020205020404" pitchFamily="49" charset="0"/>
                <a:cs typeface="Courier New" panose="02070309020205020404" pitchFamily="49" charset="0"/>
              </a:rPr>
              <a:t>safe_queens</a:t>
            </a:r>
            <a:r>
              <a:rPr lang="en-US" altLang="zh-CN" sz="1200" b="0" dirty="0">
                <a:latin typeface="Courier New" panose="02070309020205020404" pitchFamily="49" charset="0"/>
                <a:cs typeface="Courier New" panose="02070309020205020404" pitchFamily="49" charset="0"/>
              </a:rPr>
              <a:t>([Q|Qs]) :- </a:t>
            </a:r>
            <a:r>
              <a:rPr lang="en-US" altLang="zh-CN" sz="1200" b="0" dirty="0" err="1">
                <a:latin typeface="Courier New" panose="02070309020205020404" pitchFamily="49" charset="0"/>
                <a:cs typeface="Courier New" panose="02070309020205020404" pitchFamily="49" charset="0"/>
              </a:rPr>
              <a:t>safe_queens</a:t>
            </a:r>
            <a:r>
              <a:rPr lang="en-US" altLang="zh-CN" sz="1200" b="0" dirty="0">
                <a:latin typeface="Courier New" panose="02070309020205020404" pitchFamily="49" charset="0"/>
                <a:cs typeface="Courier New" panose="02070309020205020404" pitchFamily="49" charset="0"/>
              </a:rPr>
              <a:t>(Qs, Q, 1), </a:t>
            </a:r>
            <a:r>
              <a:rPr lang="en-US" altLang="zh-CN" sz="1200" b="0" dirty="0" err="1">
                <a:latin typeface="Courier New" panose="02070309020205020404" pitchFamily="49" charset="0"/>
                <a:cs typeface="Courier New" panose="02070309020205020404" pitchFamily="49" charset="0"/>
              </a:rPr>
              <a:t>safe_queens</a:t>
            </a:r>
            <a:r>
              <a:rPr lang="en-US" altLang="zh-CN" sz="1200" b="0" dirty="0">
                <a:latin typeface="Courier New" panose="02070309020205020404" pitchFamily="49" charset="0"/>
                <a:cs typeface="Courier New" panose="02070309020205020404" pitchFamily="49" charset="0"/>
              </a:rPr>
              <a:t>(Qs).</a:t>
            </a:r>
          </a:p>
          <a:p>
            <a:pPr marL="0" indent="0">
              <a:lnSpc>
                <a:spcPct val="100000"/>
              </a:lnSpc>
              <a:buNone/>
            </a:pPr>
            <a:endParaRPr lang="en-US" altLang="zh-CN" sz="1200" b="0" dirty="0">
              <a:latin typeface="Courier New" panose="02070309020205020404" pitchFamily="49" charset="0"/>
              <a:cs typeface="Courier New" panose="02070309020205020404" pitchFamily="49" charset="0"/>
            </a:endParaRPr>
          </a:p>
          <a:p>
            <a:pPr marL="0" indent="0">
              <a:lnSpc>
                <a:spcPct val="100000"/>
              </a:lnSpc>
              <a:buNone/>
            </a:pPr>
            <a:r>
              <a:rPr lang="en-US" altLang="zh-CN" sz="1200" b="0" dirty="0" err="1">
                <a:latin typeface="Courier New" panose="02070309020205020404" pitchFamily="49" charset="0"/>
                <a:cs typeface="Courier New" panose="02070309020205020404" pitchFamily="49" charset="0"/>
              </a:rPr>
              <a:t>safe_queens</a:t>
            </a:r>
            <a:r>
              <a:rPr lang="en-US" altLang="zh-CN" sz="1200" b="0" dirty="0">
                <a:latin typeface="Courier New" panose="02070309020205020404" pitchFamily="49" charset="0"/>
                <a:cs typeface="Courier New" panose="02070309020205020404" pitchFamily="49" charset="0"/>
              </a:rPr>
              <a:t>([], _, _).</a:t>
            </a:r>
          </a:p>
          <a:p>
            <a:pPr marL="0" indent="0">
              <a:lnSpc>
                <a:spcPct val="100000"/>
              </a:lnSpc>
              <a:buNone/>
            </a:pPr>
            <a:r>
              <a:rPr lang="en-US" altLang="zh-CN" sz="1200" b="0" dirty="0" err="1">
                <a:latin typeface="Courier New" panose="02070309020205020404" pitchFamily="49" charset="0"/>
                <a:cs typeface="Courier New" panose="02070309020205020404" pitchFamily="49" charset="0"/>
              </a:rPr>
              <a:t>safe_queens</a:t>
            </a:r>
            <a:r>
              <a:rPr lang="en-US" altLang="zh-CN" sz="1200" b="0" dirty="0">
                <a:latin typeface="Courier New" panose="02070309020205020404" pitchFamily="49" charset="0"/>
                <a:cs typeface="Courier New" panose="02070309020205020404" pitchFamily="49" charset="0"/>
              </a:rPr>
              <a:t>([Q|Qs], Q0, D0) :-</a:t>
            </a:r>
          </a:p>
          <a:p>
            <a:pPr marL="0" indent="0">
              <a:lnSpc>
                <a:spcPct val="100000"/>
              </a:lnSpc>
              <a:buNone/>
            </a:pPr>
            <a:r>
              <a:rPr lang="en-US" altLang="zh-CN" sz="1200" b="0" dirty="0">
                <a:latin typeface="Courier New" panose="02070309020205020404" pitchFamily="49" charset="0"/>
                <a:cs typeface="Courier New" panose="02070309020205020404" pitchFamily="49" charset="0"/>
              </a:rPr>
              <a:t>        Q0 #\= Q,</a:t>
            </a:r>
          </a:p>
          <a:p>
            <a:pPr marL="0" indent="0">
              <a:lnSpc>
                <a:spcPct val="100000"/>
              </a:lnSpc>
              <a:buNone/>
            </a:pPr>
            <a:r>
              <a:rPr lang="en-US" altLang="zh-CN" sz="1200" b="0" dirty="0">
                <a:latin typeface="Courier New" panose="02070309020205020404" pitchFamily="49" charset="0"/>
                <a:cs typeface="Courier New" panose="02070309020205020404" pitchFamily="49" charset="0"/>
              </a:rPr>
              <a:t>        abs(Q0 - Q) #\= D0,</a:t>
            </a:r>
          </a:p>
          <a:p>
            <a:pPr marL="0" indent="0">
              <a:lnSpc>
                <a:spcPct val="100000"/>
              </a:lnSpc>
              <a:buNone/>
            </a:pPr>
            <a:r>
              <a:rPr lang="en-US" altLang="zh-CN" sz="1200" b="0" dirty="0">
                <a:latin typeface="Courier New" panose="02070309020205020404" pitchFamily="49" charset="0"/>
                <a:cs typeface="Courier New" panose="02070309020205020404" pitchFamily="49" charset="0"/>
              </a:rPr>
              <a:t>        D1 #= D0 + 1,</a:t>
            </a:r>
          </a:p>
          <a:p>
            <a:pPr marL="0" indent="0">
              <a:lnSpc>
                <a:spcPct val="100000"/>
              </a:lnSpc>
              <a:buNone/>
            </a:pPr>
            <a:r>
              <a:rPr lang="en-US" altLang="zh-CN" sz="1200" b="0" dirty="0">
                <a:latin typeface="Courier New" panose="02070309020205020404" pitchFamily="49" charset="0"/>
                <a:cs typeface="Courier New" panose="02070309020205020404" pitchFamily="49" charset="0"/>
              </a:rPr>
              <a:t>        </a:t>
            </a:r>
            <a:r>
              <a:rPr lang="en-US" altLang="zh-CN" sz="1200" b="0" dirty="0" err="1">
                <a:latin typeface="Courier New" panose="02070309020205020404" pitchFamily="49" charset="0"/>
                <a:cs typeface="Courier New" panose="02070309020205020404" pitchFamily="49" charset="0"/>
              </a:rPr>
              <a:t>safe_queens</a:t>
            </a:r>
            <a:r>
              <a:rPr lang="en-US" altLang="zh-CN" sz="1200" b="0" dirty="0">
                <a:latin typeface="Courier New" panose="02070309020205020404" pitchFamily="49" charset="0"/>
                <a:cs typeface="Courier New" panose="02070309020205020404" pitchFamily="49" charset="0"/>
              </a:rPr>
              <a:t>(Qs, Q0, D1).</a:t>
            </a:r>
            <a:endParaRPr lang="zh-CN" altLang="en-US" sz="1200" b="0" dirty="0">
              <a:latin typeface="Courier New" panose="02070309020205020404" pitchFamily="49" charset="0"/>
              <a:cs typeface="Courier New" panose="02070309020205020404" pitchFamily="49" charset="0"/>
            </a:endParaRPr>
          </a:p>
          <a:p>
            <a:endParaRPr lang="zh-CN" altLang="en-US" dirty="0"/>
          </a:p>
        </p:txBody>
      </p:sp>
      <p:sp>
        <p:nvSpPr>
          <p:cNvPr id="4" name="灯片编号占位符 3"/>
          <p:cNvSpPr>
            <a:spLocks noGrp="1"/>
          </p:cNvSpPr>
          <p:nvPr>
            <p:ph type="sldNum" idx="5"/>
          </p:nvPr>
        </p:nvSpPr>
        <p:spPr/>
        <p:txBody>
          <a:bodyPr/>
          <a:lstStyle/>
          <a:p>
            <a:pPr algn="r"/>
            <a:fld id="{CAD2D6BD-DE1B-4B5F-8B41-2702339687B9}" type="slidenum">
              <a:rPr lang="en-US" altLang="zh-CN" sz="1800" u="none" strike="noStrike" kern="1200" cap="none" spc="0" baseline="0" smtClean="0">
                <a:solidFill>
                  <a:schemeClr val="tx1"/>
                </a:solidFill>
                <a:latin typeface="Calibri" pitchFamily="34" charset="0"/>
                <a:ea typeface="宋体" pitchFamily="2" charset="-122"/>
                <a:cs typeface="Calibri" pitchFamily="34" charset="0"/>
              </a:rPr>
              <a:pPr algn="r"/>
              <a:t>13</a:t>
            </a:fld>
            <a:endParaRPr lang="zh-CN" altLang="en-US" sz="1200">
              <a:latin typeface="Calibri" pitchFamily="34" charset="0"/>
              <a:ea typeface="宋体" pitchFamily="2" charset="-122"/>
              <a:cs typeface="Calibri" pitchFamily="34" charset="0"/>
            </a:endParaRPr>
          </a:p>
        </p:txBody>
      </p:sp>
      <p:sp>
        <p:nvSpPr>
          <p:cNvPr id="5" name="日期占位符 4"/>
          <p:cNvSpPr>
            <a:spLocks noGrp="1"/>
          </p:cNvSpPr>
          <p:nvPr>
            <p:ph type="dt" idx="1"/>
          </p:nvPr>
        </p:nvSpPr>
        <p:spPr/>
        <p:txBody>
          <a:bodyPr/>
          <a:lstStyle/>
          <a:p>
            <a:pPr algn="r"/>
            <a:fld id="{CAD2D6BD-DE1B-4B5F-8B41-2702339687B9}" type="datetime1">
              <a:rPr lang="zh-CN" altLang="en-US" smtClean="0">
                <a:latin typeface="Calibri" pitchFamily="34" charset="0"/>
                <a:ea typeface="宋体" pitchFamily="2" charset="-122"/>
                <a:cs typeface="Calibri" pitchFamily="34" charset="0"/>
              </a:rPr>
              <a:pPr algn="r"/>
              <a:t>2020/2/16</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2171547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1597818"/>
            <a:ext cx="7772400" cy="1102518"/>
          </a:xfrm>
        </p:spPr>
        <p:txBody>
          <a:bodyPr/>
          <a:lstStyle/>
          <a:p>
            <a:r>
              <a:rPr lang="zh-CN" altLang="en-US"/>
              <a:t>单击此处编辑母版标题样式</a:t>
            </a:r>
          </a:p>
        </p:txBody>
      </p:sp>
      <p:sp>
        <p:nvSpPr>
          <p:cNvPr id="3" name="文本框"/>
          <p:cNvSpPr>
            <a:spLocks noGrp="1"/>
          </p:cNvSpPr>
          <p:nvPr>
            <p:ph type="subTitle" idx="1"/>
          </p:nvPr>
        </p:nvSpPr>
        <p:spPr>
          <a:xfrm>
            <a:off x="1371600" y="2914649"/>
            <a:ext cx="6400800" cy="131444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pPr/>
              <a:t>2020/2/16</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606871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pPr/>
              <a:t>2020/2/16</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31506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pPr/>
              <a:t>2020/2/16</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218768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lvl1pPr marL="342900" indent="-342900">
              <a:lnSpc>
                <a:spcPct val="200000"/>
              </a:lnSpc>
              <a:buFont typeface="Wingdings" pitchFamily="2" charset="2"/>
              <a:buChar char="u"/>
              <a:defRPr/>
            </a:lvl1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pPr/>
              <a:t>2020/2/16</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514084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pPr/>
              <a:t>2020/2/16</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252938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pPr/>
              <a:t>2020/2/16</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643805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pPr/>
              <a:t>2020/2/16</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697177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pPr/>
              <a:t>2020/2/16</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930095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pPr/>
              <a:t>2020/2/16</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509786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pPr/>
              <a:t>2020/2/16</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240585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pPr/>
              <a:t>2020/2/16</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373958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文本框"/>
          <p:cNvSpPr>
            <a:spLocks noGrp="1"/>
          </p:cNvSpPr>
          <p:nvPr>
            <p:ph type="title"/>
          </p:nvPr>
        </p:nvSpPr>
        <p:spPr>
          <a:xfrm>
            <a:off x="457200" y="206374"/>
            <a:ext cx="8229600" cy="857250"/>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r>
              <a:rPr lang="zh-CN" altLang="en-US"/>
              <a:t>单击此处编辑母版标题样式</a:t>
            </a:r>
          </a:p>
        </p:txBody>
      </p:sp>
      <p:sp>
        <p:nvSpPr>
          <p:cNvPr id="11" name="文本框"/>
          <p:cNvSpPr>
            <a:spLocks noGrp="1"/>
          </p:cNvSpPr>
          <p:nvPr>
            <p:ph type="body" idx="1"/>
          </p:nvPr>
        </p:nvSpPr>
        <p:spPr>
          <a:xfrm>
            <a:off x="457200" y="1200150"/>
            <a:ext cx="8229600" cy="3394075"/>
          </a:xfrm>
          <a:prstGeom prst="rect">
            <a:avLst/>
          </a:prstGeom>
          <a:noFill/>
          <a:ln w="9525" cap="flat" cmpd="sng">
            <a:noFill/>
            <a:prstDash val="solid"/>
            <a:round/>
          </a:ln>
        </p:spPr>
        <p:txBody>
          <a:bodyPr vert="horz" wrap="square" lIns="91440" tIns="45720" rIns="91440" bIns="45720" anchor="t" anchorCtr="0">
            <a:prstTxWarp prst="textNoShape">
              <a:avLst/>
            </a:prstTxWarp>
          </a:bodyPr>
          <a:lstStyle/>
          <a:p>
            <a:r>
              <a:rPr lang="zh-CN" altLang="en-US" sz="2200">
                <a:solidFill>
                  <a:srgbClr val="212121"/>
                </a:solidFill>
              </a:rPr>
              <a:t>单击此处编辑母版文本样式</a:t>
            </a:r>
            <a:endParaRPr lang="en-US" altLang="zh-CN" sz="2200">
              <a:solidFill>
                <a:srgbClr val="212121"/>
              </a:solidFill>
            </a:endParaRPr>
          </a:p>
          <a:p>
            <a:pPr lvl="1"/>
            <a:r>
              <a:rPr lang="zh-CN" altLang="en-US" sz="2000">
                <a:solidFill>
                  <a:srgbClr val="474747"/>
                </a:solidFill>
              </a:rPr>
              <a:t>第二级</a:t>
            </a:r>
            <a:endParaRPr lang="en-US" altLang="zh-CN" sz="2000">
              <a:solidFill>
                <a:srgbClr val="474747"/>
              </a:solidFill>
            </a:endParaRPr>
          </a:p>
          <a:p>
            <a:pPr lvl="2"/>
            <a:r>
              <a:rPr lang="zh-CN" altLang="en-US"/>
              <a:t>第三级</a:t>
            </a:r>
            <a:endParaRPr lang="en-US" altLang="zh-CN"/>
          </a:p>
          <a:p>
            <a:pPr lvl="3"/>
            <a:r>
              <a:rPr lang="zh-CN" altLang="en-US"/>
              <a:t>第四级</a:t>
            </a:r>
            <a:endParaRPr lang="en-US" altLang="zh-CN"/>
          </a:p>
          <a:p>
            <a:pPr lvl="4"/>
            <a:r>
              <a:rPr lang="zh-CN" altLang="en-US"/>
              <a:t>第五级</a:t>
            </a:r>
          </a:p>
        </p:txBody>
      </p:sp>
    </p:spTree>
    <p:extLst>
      <p:ext uri="{BB962C8B-B14F-4D97-AF65-F5344CB8AC3E}">
        <p14:creationId xmlns:p14="http://schemas.microsoft.com/office/powerpoint/2010/main" val="212803724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sldNum="0" hdr="0" ftr="0" dt="0"/>
  <p:txStyles>
    <p:titleStyle>
      <a:lvl1pPr algn="ctr" defTabSz="914400" eaLnBrk="1" fontAlgn="base" hangingPunct="1">
        <a:spcBef>
          <a:spcPts val="0"/>
        </a:spcBef>
        <a:spcAft>
          <a:spcPts val="0"/>
        </a:spcAft>
        <a:buNone/>
        <a:defRPr sz="3000" b="1">
          <a:solidFill>
            <a:srgbClr val="C94251"/>
          </a:solidFill>
          <a:latin typeface="微软雅黑" charset="0"/>
          <a:ea typeface="微软雅黑" charset="0"/>
          <a:cs typeface="微软雅黑" charset="0"/>
        </a:defRPr>
      </a:lvl1pPr>
    </p:titleStyle>
    <p:bodyStyle>
      <a:lvl1pPr marL="342900" indent="-342900" algn="l" defTabSz="914400" eaLnBrk="1" fontAlgn="base" hangingPunct="1">
        <a:spcBef>
          <a:spcPct val="20000"/>
        </a:spcBef>
        <a:spcAft>
          <a:spcPts val="0"/>
        </a:spcAft>
        <a:buFont typeface="Arial" pitchFamily="34" charset="0"/>
        <a:buChar char="•"/>
        <a:defRPr sz="2000" b="1">
          <a:solidFill>
            <a:srgbClr val="474747"/>
          </a:solidFill>
          <a:latin typeface="微软雅黑" charset="0"/>
          <a:ea typeface="微软雅黑" charset="0"/>
          <a:cs typeface="微软雅黑" charset="0"/>
        </a:defRPr>
      </a:lvl1pPr>
      <a:lvl2pPr marL="742950" indent="-28575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2pPr>
      <a:lvl3pPr marL="1143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3pPr>
      <a:lvl4pPr marL="16002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4pPr>
      <a:lvl5pPr marL="20574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5pPr>
      <a:lvl6pPr marL="25146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6pPr>
      <a:lvl7pPr marL="29718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7pPr>
      <a:lvl8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8pPr>
      <a:lvl9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9pPr>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youtube.com/watch?v=WlljD5BkoHw"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6FA591-C56D-4F2C-BB2E-041CA96FA0AB}"/>
              </a:ext>
            </a:extLst>
          </p:cNvPr>
          <p:cNvSpPr>
            <a:spLocks noGrp="1"/>
          </p:cNvSpPr>
          <p:nvPr>
            <p:ph type="ctrTitle"/>
          </p:nvPr>
        </p:nvSpPr>
        <p:spPr/>
        <p:txBody>
          <a:bodyPr/>
          <a:lstStyle/>
          <a:p>
            <a:r>
              <a:rPr lang="zh-CN" altLang="en-US" dirty="0"/>
              <a:t>课程介绍</a:t>
            </a:r>
          </a:p>
        </p:txBody>
      </p:sp>
      <p:sp>
        <p:nvSpPr>
          <p:cNvPr id="3" name="副标题 2">
            <a:extLst>
              <a:ext uri="{FF2B5EF4-FFF2-40B4-BE49-F238E27FC236}">
                <a16:creationId xmlns:a16="http://schemas.microsoft.com/office/drawing/2014/main" id="{CA4A46F3-6FED-4A21-B5EB-BAEC2A434775}"/>
              </a:ext>
            </a:extLst>
          </p:cNvPr>
          <p:cNvSpPr>
            <a:spLocks noGrp="1"/>
          </p:cNvSpPr>
          <p:nvPr>
            <p:ph type="subTitle" idx="1"/>
          </p:nvPr>
        </p:nvSpPr>
        <p:spPr/>
        <p:txBody>
          <a:bodyPr/>
          <a:lstStyle/>
          <a:p>
            <a:r>
              <a:rPr lang="zh-CN" altLang="en-US" dirty="0"/>
              <a:t>编译原理</a:t>
            </a:r>
          </a:p>
        </p:txBody>
      </p:sp>
    </p:spTree>
    <p:extLst>
      <p:ext uri="{BB962C8B-B14F-4D97-AF65-F5344CB8AC3E}">
        <p14:creationId xmlns:p14="http://schemas.microsoft.com/office/powerpoint/2010/main" val="1841749001"/>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4A79D4-285E-460F-AF30-817244005DAE}"/>
              </a:ext>
            </a:extLst>
          </p:cNvPr>
          <p:cNvSpPr>
            <a:spLocks noGrp="1"/>
          </p:cNvSpPr>
          <p:nvPr>
            <p:ph type="title"/>
          </p:nvPr>
        </p:nvSpPr>
        <p:spPr/>
        <p:txBody>
          <a:bodyPr/>
          <a:lstStyle/>
          <a:p>
            <a:r>
              <a:rPr lang="zh-CN" altLang="en-US" dirty="0"/>
              <a:t>「硬」编程缩影</a:t>
            </a:r>
          </a:p>
        </p:txBody>
      </p:sp>
      <p:pic>
        <p:nvPicPr>
          <p:cNvPr id="6146" name="Picture 2">
            <a:extLst>
              <a:ext uri="{FF2B5EF4-FFF2-40B4-BE49-F238E27FC236}">
                <a16:creationId xmlns:a16="http://schemas.microsoft.com/office/drawing/2014/main" id="{0BE486CC-AD88-415F-ADF9-8578F970F6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1076324"/>
            <a:ext cx="5178152" cy="3456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6873430"/>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9F9B50-E8DC-43B5-878A-214CE8387A98}"/>
              </a:ext>
            </a:extLst>
          </p:cNvPr>
          <p:cNvSpPr>
            <a:spLocks noGrp="1"/>
          </p:cNvSpPr>
          <p:nvPr>
            <p:ph type="title"/>
          </p:nvPr>
        </p:nvSpPr>
        <p:spPr/>
        <p:txBody>
          <a:bodyPr/>
          <a:lstStyle/>
          <a:p>
            <a:r>
              <a:rPr lang="zh-CN" altLang="en-US" dirty="0"/>
              <a:t>硬件语言</a:t>
            </a:r>
            <a:r>
              <a:rPr lang="en-US" altLang="zh-CN" dirty="0"/>
              <a:t>(VHDL)</a:t>
            </a:r>
            <a:endParaRPr lang="zh-CN" altLang="en-US" dirty="0"/>
          </a:p>
        </p:txBody>
      </p:sp>
      <p:pic>
        <p:nvPicPr>
          <p:cNvPr id="7170" name="Picture 2">
            <a:extLst>
              <a:ext uri="{FF2B5EF4-FFF2-40B4-BE49-F238E27FC236}">
                <a16:creationId xmlns:a16="http://schemas.microsoft.com/office/drawing/2014/main" id="{5CBFEF56-DA64-47D0-A1CA-25DDC568B7A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67331" y="1275606"/>
            <a:ext cx="3204669" cy="3435846"/>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3EFC8243-C333-4CE7-820D-FD3EE2A9885F}"/>
              </a:ext>
            </a:extLst>
          </p:cNvPr>
          <p:cNvSpPr txBox="1"/>
          <p:nvPr/>
        </p:nvSpPr>
        <p:spPr>
          <a:xfrm>
            <a:off x="5004048" y="2512884"/>
            <a:ext cx="3550972" cy="961289"/>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实现一个硬件加法器</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将变成语言翻译成电路布线</a:t>
            </a:r>
          </a:p>
        </p:txBody>
      </p:sp>
    </p:spTree>
    <p:extLst>
      <p:ext uri="{BB962C8B-B14F-4D97-AF65-F5344CB8AC3E}">
        <p14:creationId xmlns:p14="http://schemas.microsoft.com/office/powerpoint/2010/main" val="162811674"/>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85C0B4-A8AE-4CD1-9D74-749949A8ED56}"/>
              </a:ext>
            </a:extLst>
          </p:cNvPr>
          <p:cNvSpPr>
            <a:spLocks noGrp="1"/>
          </p:cNvSpPr>
          <p:nvPr>
            <p:ph type="title"/>
          </p:nvPr>
        </p:nvSpPr>
        <p:spPr/>
        <p:txBody>
          <a:bodyPr/>
          <a:lstStyle/>
          <a:p>
            <a:r>
              <a:rPr lang="zh-CN" altLang="en-US" dirty="0"/>
              <a:t>编译原理的其他用途</a:t>
            </a:r>
          </a:p>
        </p:txBody>
      </p:sp>
      <p:sp>
        <p:nvSpPr>
          <p:cNvPr id="3" name="内容占位符 2">
            <a:extLst>
              <a:ext uri="{FF2B5EF4-FFF2-40B4-BE49-F238E27FC236}">
                <a16:creationId xmlns:a16="http://schemas.microsoft.com/office/drawing/2014/main" id="{5545C023-792A-4587-923C-BD0B247CF349}"/>
              </a:ext>
            </a:extLst>
          </p:cNvPr>
          <p:cNvSpPr>
            <a:spLocks noGrp="1"/>
          </p:cNvSpPr>
          <p:nvPr>
            <p:ph idx="1"/>
          </p:nvPr>
        </p:nvSpPr>
        <p:spPr/>
        <p:txBody>
          <a:bodyPr/>
          <a:lstStyle/>
          <a:p>
            <a:r>
              <a:rPr lang="zh-CN" altLang="en-US" dirty="0"/>
              <a:t>专家系统（</a:t>
            </a:r>
            <a:r>
              <a:rPr lang="en-US" altLang="zh-CN" dirty="0">
                <a:solidFill>
                  <a:srgbClr val="C9394A"/>
                </a:solidFill>
              </a:rPr>
              <a:t>prolog</a:t>
            </a:r>
            <a:r>
              <a:rPr lang="zh-CN" altLang="en-US" dirty="0"/>
              <a:t>）</a:t>
            </a:r>
            <a:endParaRPr lang="en-US" altLang="zh-CN" dirty="0"/>
          </a:p>
          <a:p>
            <a:r>
              <a:rPr lang="zh-CN" altLang="en-US" dirty="0"/>
              <a:t>内置脚本（</a:t>
            </a:r>
            <a:r>
              <a:rPr lang="en-US" altLang="zh-CN" dirty="0">
                <a:solidFill>
                  <a:srgbClr val="C9394A"/>
                </a:solidFill>
              </a:rPr>
              <a:t>Lua</a:t>
            </a:r>
            <a:r>
              <a:rPr lang="zh-CN" altLang="en-US" dirty="0">
                <a:solidFill>
                  <a:srgbClr val="C9394A"/>
                </a:solidFill>
              </a:rPr>
              <a:t>，</a:t>
            </a:r>
            <a:r>
              <a:rPr lang="en-US" altLang="zh-CN" dirty="0" err="1">
                <a:solidFill>
                  <a:srgbClr val="C9394A"/>
                </a:solidFill>
              </a:rPr>
              <a:t>javascript</a:t>
            </a:r>
            <a:r>
              <a:rPr lang="zh-CN" altLang="en-US" dirty="0"/>
              <a:t>）</a:t>
            </a:r>
            <a:endParaRPr lang="en-US" altLang="zh-CN" dirty="0"/>
          </a:p>
          <a:p>
            <a:r>
              <a:rPr lang="zh-CN" altLang="en-US" dirty="0"/>
              <a:t>领域建模（</a:t>
            </a:r>
            <a:r>
              <a:rPr lang="en-US" altLang="zh-CN" dirty="0">
                <a:solidFill>
                  <a:srgbClr val="C9394A"/>
                </a:solidFill>
              </a:rPr>
              <a:t>HTML</a:t>
            </a:r>
            <a:r>
              <a:rPr lang="zh-CN" altLang="en-US" dirty="0">
                <a:solidFill>
                  <a:srgbClr val="C9394A"/>
                </a:solidFill>
              </a:rPr>
              <a:t>，</a:t>
            </a:r>
            <a:r>
              <a:rPr lang="en-US" altLang="zh-CN" dirty="0">
                <a:solidFill>
                  <a:srgbClr val="C9394A"/>
                </a:solidFill>
              </a:rPr>
              <a:t>SQL</a:t>
            </a:r>
            <a:r>
              <a:rPr lang="zh-CN" altLang="en-US" dirty="0">
                <a:solidFill>
                  <a:srgbClr val="C9394A"/>
                </a:solidFill>
              </a:rPr>
              <a:t>，业务语言</a:t>
            </a:r>
            <a:r>
              <a:rPr lang="zh-CN" altLang="en-US" dirty="0"/>
              <a:t>）</a:t>
            </a:r>
            <a:endParaRPr lang="en-US" altLang="zh-CN" dirty="0"/>
          </a:p>
          <a:p>
            <a:pPr marL="0" indent="0">
              <a:buNone/>
            </a:pPr>
            <a:endParaRPr lang="zh-CN" altLang="en-US" dirty="0"/>
          </a:p>
        </p:txBody>
      </p:sp>
    </p:spTree>
    <p:extLst>
      <p:ext uri="{BB962C8B-B14F-4D97-AF65-F5344CB8AC3E}">
        <p14:creationId xmlns:p14="http://schemas.microsoft.com/office/powerpoint/2010/main" val="363849087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43B563-68BC-4B13-B097-CCB99A4FAA49}"/>
              </a:ext>
            </a:extLst>
          </p:cNvPr>
          <p:cNvSpPr>
            <a:spLocks noGrp="1"/>
          </p:cNvSpPr>
          <p:nvPr>
            <p:ph type="title"/>
          </p:nvPr>
        </p:nvSpPr>
        <p:spPr/>
        <p:txBody>
          <a:bodyPr/>
          <a:lstStyle/>
          <a:p>
            <a:r>
              <a:rPr lang="en-US" altLang="zh-CN" dirty="0"/>
              <a:t>Prolog</a:t>
            </a:r>
            <a:r>
              <a:rPr lang="zh-CN" altLang="en-US" dirty="0"/>
              <a:t>八皇后问题</a:t>
            </a:r>
          </a:p>
        </p:txBody>
      </p:sp>
      <p:pic>
        <p:nvPicPr>
          <p:cNvPr id="6" name="图片 5">
            <a:extLst>
              <a:ext uri="{FF2B5EF4-FFF2-40B4-BE49-F238E27FC236}">
                <a16:creationId xmlns:a16="http://schemas.microsoft.com/office/drawing/2014/main" id="{0815E300-17A0-4014-AE57-65DAB1E68F63}"/>
              </a:ext>
            </a:extLst>
          </p:cNvPr>
          <p:cNvPicPr>
            <a:picLocks noChangeAspect="1"/>
          </p:cNvPicPr>
          <p:nvPr/>
        </p:nvPicPr>
        <p:blipFill>
          <a:blip r:embed="rId3"/>
          <a:stretch>
            <a:fillRect/>
          </a:stretch>
        </p:blipFill>
        <p:spPr>
          <a:xfrm>
            <a:off x="1187624" y="1087373"/>
            <a:ext cx="7069711" cy="3608263"/>
          </a:xfrm>
          <a:prstGeom prst="rect">
            <a:avLst/>
          </a:prstGeom>
        </p:spPr>
      </p:pic>
    </p:spTree>
    <p:extLst>
      <p:ext uri="{BB962C8B-B14F-4D97-AF65-F5344CB8AC3E}">
        <p14:creationId xmlns:p14="http://schemas.microsoft.com/office/powerpoint/2010/main" val="1398578713"/>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2A25F9-E81A-4484-94EF-52725BDE76C4}"/>
              </a:ext>
            </a:extLst>
          </p:cNvPr>
          <p:cNvSpPr>
            <a:spLocks noGrp="1"/>
          </p:cNvSpPr>
          <p:nvPr>
            <p:ph type="title"/>
          </p:nvPr>
        </p:nvSpPr>
        <p:spPr/>
        <p:txBody>
          <a:bodyPr/>
          <a:lstStyle/>
          <a:p>
            <a:r>
              <a:rPr lang="zh-CN" altLang="en-US" dirty="0"/>
              <a:t>翻译的理解</a:t>
            </a:r>
          </a:p>
        </p:txBody>
      </p:sp>
      <p:sp>
        <p:nvSpPr>
          <p:cNvPr id="3" name="内容占位符 2">
            <a:extLst>
              <a:ext uri="{FF2B5EF4-FFF2-40B4-BE49-F238E27FC236}">
                <a16:creationId xmlns:a16="http://schemas.microsoft.com/office/drawing/2014/main" id="{00E6EA6C-ACDC-4EF3-B4F5-0A6640AB872E}"/>
              </a:ext>
            </a:extLst>
          </p:cNvPr>
          <p:cNvSpPr>
            <a:spLocks noGrp="1"/>
          </p:cNvSpPr>
          <p:nvPr>
            <p:ph idx="1"/>
          </p:nvPr>
        </p:nvSpPr>
        <p:spPr/>
        <p:txBody>
          <a:bodyPr/>
          <a:lstStyle/>
          <a:p>
            <a:r>
              <a:rPr lang="zh-CN" altLang="en-US" dirty="0"/>
              <a:t>编译原理的「翻译」能力只能作用在</a:t>
            </a:r>
            <a:r>
              <a:rPr lang="zh-CN" altLang="en-US" dirty="0">
                <a:solidFill>
                  <a:srgbClr val="C9394A"/>
                </a:solidFill>
              </a:rPr>
              <a:t>形式语言</a:t>
            </a:r>
            <a:r>
              <a:rPr lang="zh-CN" altLang="en-US" dirty="0"/>
              <a:t>上</a:t>
            </a:r>
          </a:p>
        </p:txBody>
      </p:sp>
      <p:sp>
        <p:nvSpPr>
          <p:cNvPr id="4" name="矩形 3">
            <a:extLst>
              <a:ext uri="{FF2B5EF4-FFF2-40B4-BE49-F238E27FC236}">
                <a16:creationId xmlns:a16="http://schemas.microsoft.com/office/drawing/2014/main" id="{A3D3CF94-7144-400A-BAF0-71F057A5A325}"/>
              </a:ext>
            </a:extLst>
          </p:cNvPr>
          <p:cNvSpPr/>
          <p:nvPr/>
        </p:nvSpPr>
        <p:spPr>
          <a:xfrm>
            <a:off x="470917" y="2202418"/>
            <a:ext cx="3785011" cy="369332"/>
          </a:xfrm>
          <a:prstGeom prst="rect">
            <a:avLst/>
          </a:prstGeom>
        </p:spPr>
        <p:txBody>
          <a:bodyPr wrap="none">
            <a:spAutoFit/>
          </a:bodyPr>
          <a:lstStyle/>
          <a:p>
            <a:r>
              <a:rPr lang="zh-CN" altLang="en-US" dirty="0">
                <a:solidFill>
                  <a:srgbClr val="C9394A"/>
                </a:solidFill>
                <a:latin typeface="微软雅黑" panose="020B0503020204020204" pitchFamily="34" charset="-122"/>
                <a:ea typeface="微软雅黑" panose="020B0503020204020204" pitchFamily="34" charset="-122"/>
              </a:rPr>
              <a:t>例如：我看万物生长。  如何理解？</a:t>
            </a:r>
          </a:p>
        </p:txBody>
      </p:sp>
      <p:pic>
        <p:nvPicPr>
          <p:cNvPr id="5" name="图片 4">
            <a:extLst>
              <a:ext uri="{FF2B5EF4-FFF2-40B4-BE49-F238E27FC236}">
                <a16:creationId xmlns:a16="http://schemas.microsoft.com/office/drawing/2014/main" id="{AF17F43C-360D-40B5-A8CB-AC82232FDA57}"/>
              </a:ext>
            </a:extLst>
          </p:cNvPr>
          <p:cNvPicPr>
            <a:picLocks noChangeAspect="1"/>
          </p:cNvPicPr>
          <p:nvPr/>
        </p:nvPicPr>
        <p:blipFill>
          <a:blip r:embed="rId2"/>
          <a:stretch>
            <a:fillRect/>
          </a:stretch>
        </p:blipFill>
        <p:spPr>
          <a:xfrm>
            <a:off x="4139952" y="3071427"/>
            <a:ext cx="2720748" cy="1743845"/>
          </a:xfrm>
          <a:prstGeom prst="rect">
            <a:avLst/>
          </a:prstGeom>
        </p:spPr>
      </p:pic>
      <p:pic>
        <p:nvPicPr>
          <p:cNvPr id="2050" name="Picture 2">
            <a:extLst>
              <a:ext uri="{FF2B5EF4-FFF2-40B4-BE49-F238E27FC236}">
                <a16:creationId xmlns:a16="http://schemas.microsoft.com/office/drawing/2014/main" id="{8ED9A414-456C-415D-A758-F9CBA8ACB4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2961457"/>
            <a:ext cx="1743029" cy="18538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765420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50"/>
                                        </p:tgtEl>
                                        <p:attrNameLst>
                                          <p:attrName>style.visibility</p:attrName>
                                        </p:attrNameLst>
                                      </p:cBhvr>
                                      <p:to>
                                        <p:strVal val="visible"/>
                                      </p:to>
                                    </p:set>
                                    <p:anim calcmode="lin" valueType="num">
                                      <p:cBhvr additive="base">
                                        <p:cTn id="13" dur="500" fill="hold"/>
                                        <p:tgtEl>
                                          <p:spTgt spid="2050"/>
                                        </p:tgtEl>
                                        <p:attrNameLst>
                                          <p:attrName>ppt_x</p:attrName>
                                        </p:attrNameLst>
                                      </p:cBhvr>
                                      <p:tavLst>
                                        <p:tav tm="0">
                                          <p:val>
                                            <p:strVal val="#ppt_x"/>
                                          </p:val>
                                        </p:tav>
                                        <p:tav tm="100000">
                                          <p:val>
                                            <p:strVal val="#ppt_x"/>
                                          </p:val>
                                        </p:tav>
                                      </p:tavLst>
                                    </p:anim>
                                    <p:anim calcmode="lin" valueType="num">
                                      <p:cBhvr additive="base">
                                        <p:cTn id="14"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EB29FC-8411-4AD6-8903-DAE539B09B97}"/>
              </a:ext>
            </a:extLst>
          </p:cNvPr>
          <p:cNvSpPr>
            <a:spLocks noGrp="1"/>
          </p:cNvSpPr>
          <p:nvPr>
            <p:ph type="title"/>
          </p:nvPr>
        </p:nvSpPr>
        <p:spPr/>
        <p:txBody>
          <a:bodyPr/>
          <a:lstStyle/>
          <a:p>
            <a:r>
              <a:rPr lang="zh-CN" altLang="en-US" dirty="0"/>
              <a:t>如何理解给人提供更好的思考方式</a:t>
            </a:r>
          </a:p>
        </p:txBody>
      </p:sp>
      <p:sp>
        <p:nvSpPr>
          <p:cNvPr id="3" name="内容占位符 2">
            <a:extLst>
              <a:ext uri="{FF2B5EF4-FFF2-40B4-BE49-F238E27FC236}">
                <a16:creationId xmlns:a16="http://schemas.microsoft.com/office/drawing/2014/main" id="{553FB327-CBEB-4548-A077-E326FE66B6AE}"/>
              </a:ext>
            </a:extLst>
          </p:cNvPr>
          <p:cNvSpPr>
            <a:spLocks noGrp="1"/>
          </p:cNvSpPr>
          <p:nvPr>
            <p:ph idx="1"/>
          </p:nvPr>
        </p:nvSpPr>
        <p:spPr/>
        <p:txBody>
          <a:bodyPr/>
          <a:lstStyle/>
          <a:p>
            <a:r>
              <a:rPr lang="zh-CN" altLang="en-US" dirty="0"/>
              <a:t>计算机语言提供给了我们新的思考方式</a:t>
            </a:r>
            <a:endParaRPr lang="en-US" altLang="zh-CN" dirty="0"/>
          </a:p>
          <a:p>
            <a:pPr lvl="1"/>
            <a:r>
              <a:rPr lang="zh-CN" altLang="en-US" dirty="0">
                <a:solidFill>
                  <a:schemeClr val="bg1">
                    <a:lumMod val="50000"/>
                  </a:schemeClr>
                </a:solidFill>
              </a:rPr>
              <a:t>例如：基于</a:t>
            </a:r>
            <a:r>
              <a:rPr lang="en-US" altLang="zh-CN" dirty="0">
                <a:solidFill>
                  <a:schemeClr val="bg1">
                    <a:lumMod val="50000"/>
                  </a:schemeClr>
                </a:solidFill>
              </a:rPr>
              <a:t>OOP</a:t>
            </a:r>
            <a:r>
              <a:rPr lang="zh-CN" altLang="en-US" dirty="0">
                <a:solidFill>
                  <a:schemeClr val="bg1">
                    <a:lumMod val="50000"/>
                  </a:schemeClr>
                </a:solidFill>
              </a:rPr>
              <a:t>语言我们思考领域</a:t>
            </a:r>
            <a:r>
              <a:rPr lang="en-US" altLang="zh-CN" dirty="0">
                <a:solidFill>
                  <a:schemeClr val="bg1">
                    <a:lumMod val="50000"/>
                  </a:schemeClr>
                </a:solidFill>
              </a:rPr>
              <a:t>——</a:t>
            </a:r>
            <a:r>
              <a:rPr lang="zh-CN" altLang="en-US" dirty="0">
                <a:solidFill>
                  <a:schemeClr val="bg1">
                    <a:lumMod val="50000"/>
                  </a:schemeClr>
                </a:solidFill>
              </a:rPr>
              <a:t>万事万物</a:t>
            </a:r>
            <a:endParaRPr lang="en-US" altLang="zh-CN" dirty="0">
              <a:solidFill>
                <a:schemeClr val="bg1">
                  <a:lumMod val="50000"/>
                </a:schemeClr>
              </a:solidFill>
            </a:endParaRPr>
          </a:p>
          <a:p>
            <a:pPr lvl="1"/>
            <a:r>
              <a:rPr lang="zh-CN" altLang="en-US" dirty="0">
                <a:solidFill>
                  <a:schemeClr val="bg1">
                    <a:lumMod val="50000"/>
                  </a:schemeClr>
                </a:solidFill>
              </a:rPr>
              <a:t>例如：基于</a:t>
            </a:r>
            <a:r>
              <a:rPr lang="en-US" altLang="zh-CN" dirty="0">
                <a:solidFill>
                  <a:schemeClr val="bg1">
                    <a:lumMod val="50000"/>
                  </a:schemeClr>
                </a:solidFill>
              </a:rPr>
              <a:t>FP</a:t>
            </a:r>
            <a:r>
              <a:rPr lang="zh-CN" altLang="en-US" dirty="0">
                <a:solidFill>
                  <a:schemeClr val="bg1">
                    <a:lumMod val="50000"/>
                  </a:schemeClr>
                </a:solidFill>
              </a:rPr>
              <a:t>我们思考领域转化</a:t>
            </a:r>
            <a:r>
              <a:rPr lang="en-US" altLang="zh-CN" dirty="0">
                <a:solidFill>
                  <a:schemeClr val="bg1">
                    <a:lumMod val="50000"/>
                  </a:schemeClr>
                </a:solidFill>
              </a:rPr>
              <a:t>——</a:t>
            </a:r>
            <a:r>
              <a:rPr lang="zh-CN" altLang="en-US" dirty="0">
                <a:solidFill>
                  <a:schemeClr val="bg1">
                    <a:lumMod val="50000"/>
                  </a:schemeClr>
                </a:solidFill>
              </a:rPr>
              <a:t>规律</a:t>
            </a:r>
            <a:endParaRPr lang="en-US" altLang="zh-CN" dirty="0">
              <a:solidFill>
                <a:schemeClr val="bg1">
                  <a:lumMod val="50000"/>
                </a:schemeClr>
              </a:solidFill>
            </a:endParaRPr>
          </a:p>
          <a:p>
            <a:r>
              <a:rPr lang="zh-CN" altLang="en-US" dirty="0"/>
              <a:t>计算机和人是相辅相成的关系</a:t>
            </a:r>
            <a:endParaRPr lang="en-US" altLang="zh-CN" dirty="0"/>
          </a:p>
          <a:p>
            <a:r>
              <a:rPr lang="zh-CN" altLang="en-US" dirty="0"/>
              <a:t>学习多门语言是有必要的</a:t>
            </a:r>
          </a:p>
        </p:txBody>
      </p:sp>
    </p:spTree>
    <p:extLst>
      <p:ext uri="{BB962C8B-B14F-4D97-AF65-F5344CB8AC3E}">
        <p14:creationId xmlns:p14="http://schemas.microsoft.com/office/powerpoint/2010/main" val="4826445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6FA591-C56D-4F2C-BB2E-041CA96FA0AB}"/>
              </a:ext>
            </a:extLst>
          </p:cNvPr>
          <p:cNvSpPr>
            <a:spLocks noGrp="1"/>
          </p:cNvSpPr>
          <p:nvPr>
            <p:ph type="ctrTitle"/>
          </p:nvPr>
        </p:nvSpPr>
        <p:spPr/>
        <p:txBody>
          <a:bodyPr/>
          <a:lstStyle/>
          <a:p>
            <a:r>
              <a:rPr lang="zh-CN" altLang="en-US" dirty="0"/>
              <a:t>编译器和解释器</a:t>
            </a:r>
          </a:p>
        </p:txBody>
      </p:sp>
      <p:sp>
        <p:nvSpPr>
          <p:cNvPr id="3" name="副标题 2">
            <a:extLst>
              <a:ext uri="{FF2B5EF4-FFF2-40B4-BE49-F238E27FC236}">
                <a16:creationId xmlns:a16="http://schemas.microsoft.com/office/drawing/2014/main" id="{CA4A46F3-6FED-4A21-B5EB-BAEC2A434775}"/>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244571439"/>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8A621B-911E-4758-8710-D23DA038D075}"/>
              </a:ext>
            </a:extLst>
          </p:cNvPr>
          <p:cNvSpPr>
            <a:spLocks noGrp="1"/>
          </p:cNvSpPr>
          <p:nvPr>
            <p:ph type="title"/>
          </p:nvPr>
        </p:nvSpPr>
        <p:spPr/>
        <p:txBody>
          <a:bodyPr/>
          <a:lstStyle/>
          <a:p>
            <a:r>
              <a:rPr lang="zh-CN" altLang="en-US" dirty="0"/>
              <a:t>什么是编译器</a:t>
            </a:r>
          </a:p>
        </p:txBody>
      </p:sp>
      <p:pic>
        <p:nvPicPr>
          <p:cNvPr id="4" name="图片 3">
            <a:extLst>
              <a:ext uri="{FF2B5EF4-FFF2-40B4-BE49-F238E27FC236}">
                <a16:creationId xmlns:a16="http://schemas.microsoft.com/office/drawing/2014/main" id="{B41D7D04-41EA-4020-BA65-27966C75FE6D}"/>
              </a:ext>
            </a:extLst>
          </p:cNvPr>
          <p:cNvPicPr>
            <a:picLocks noChangeAspect="1"/>
          </p:cNvPicPr>
          <p:nvPr/>
        </p:nvPicPr>
        <p:blipFill>
          <a:blip r:embed="rId2"/>
          <a:stretch>
            <a:fillRect/>
          </a:stretch>
        </p:blipFill>
        <p:spPr>
          <a:xfrm>
            <a:off x="1390650" y="2052637"/>
            <a:ext cx="6362700" cy="1038225"/>
          </a:xfrm>
          <a:prstGeom prst="rect">
            <a:avLst/>
          </a:prstGeom>
        </p:spPr>
      </p:pic>
      <p:sp>
        <p:nvSpPr>
          <p:cNvPr id="5" name="文本框 4">
            <a:extLst>
              <a:ext uri="{FF2B5EF4-FFF2-40B4-BE49-F238E27FC236}">
                <a16:creationId xmlns:a16="http://schemas.microsoft.com/office/drawing/2014/main" id="{760AD849-D808-4753-842F-8F7EC24F0A77}"/>
              </a:ext>
            </a:extLst>
          </p:cNvPr>
          <p:cNvSpPr txBox="1"/>
          <p:nvPr/>
        </p:nvSpPr>
        <p:spPr>
          <a:xfrm>
            <a:off x="2556063" y="3679765"/>
            <a:ext cx="4031873"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编译器将源程序编译成目标程序。</a:t>
            </a:r>
          </a:p>
        </p:txBody>
      </p:sp>
    </p:spTree>
    <p:extLst>
      <p:ext uri="{BB962C8B-B14F-4D97-AF65-F5344CB8AC3E}">
        <p14:creationId xmlns:p14="http://schemas.microsoft.com/office/powerpoint/2010/main" val="2426945185"/>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7DCF01-50D9-4056-8842-82301B5CFA0E}"/>
              </a:ext>
            </a:extLst>
          </p:cNvPr>
          <p:cNvSpPr>
            <a:spLocks noGrp="1"/>
          </p:cNvSpPr>
          <p:nvPr>
            <p:ph type="title"/>
          </p:nvPr>
        </p:nvSpPr>
        <p:spPr/>
        <p:txBody>
          <a:bodyPr/>
          <a:lstStyle/>
          <a:p>
            <a:r>
              <a:rPr lang="zh-CN" altLang="en-US" dirty="0"/>
              <a:t>什么是程序的执行？</a:t>
            </a:r>
          </a:p>
        </p:txBody>
      </p:sp>
      <p:pic>
        <p:nvPicPr>
          <p:cNvPr id="4" name="图片 3">
            <a:extLst>
              <a:ext uri="{FF2B5EF4-FFF2-40B4-BE49-F238E27FC236}">
                <a16:creationId xmlns:a16="http://schemas.microsoft.com/office/drawing/2014/main" id="{450489DB-899C-48CC-AAFA-6895E393BDA6}"/>
              </a:ext>
            </a:extLst>
          </p:cNvPr>
          <p:cNvPicPr>
            <a:picLocks noChangeAspect="1"/>
          </p:cNvPicPr>
          <p:nvPr/>
        </p:nvPicPr>
        <p:blipFill>
          <a:blip r:embed="rId2"/>
          <a:stretch>
            <a:fillRect/>
          </a:stretch>
        </p:blipFill>
        <p:spPr>
          <a:xfrm>
            <a:off x="1390650" y="1707654"/>
            <a:ext cx="6362700" cy="1038225"/>
          </a:xfrm>
          <a:prstGeom prst="rect">
            <a:avLst/>
          </a:prstGeom>
        </p:spPr>
      </p:pic>
      <p:sp>
        <p:nvSpPr>
          <p:cNvPr id="5" name="文本框 4">
            <a:extLst>
              <a:ext uri="{FF2B5EF4-FFF2-40B4-BE49-F238E27FC236}">
                <a16:creationId xmlns:a16="http://schemas.microsoft.com/office/drawing/2014/main" id="{DE3C4873-8D3C-435D-A0F1-545FA058D56E}"/>
              </a:ext>
            </a:extLst>
          </p:cNvPr>
          <p:cNvSpPr txBox="1"/>
          <p:nvPr/>
        </p:nvSpPr>
        <p:spPr>
          <a:xfrm>
            <a:off x="1907704" y="3219822"/>
            <a:ext cx="5760353" cy="961289"/>
          </a:xfrm>
          <a:prstGeom prst="rect">
            <a:avLst/>
          </a:prstGeom>
          <a:noFill/>
        </p:spPr>
        <p:txBody>
          <a:bodyPr wrap="square" rtlCol="0">
            <a:spAutoFit/>
          </a:bodyPr>
          <a:lstStyle/>
          <a:p>
            <a:pPr algn="ctr">
              <a:lnSpc>
                <a:spcPct val="150000"/>
              </a:lnSpc>
            </a:pPr>
            <a:r>
              <a:rPr lang="zh-CN" altLang="en-US" sz="2000" dirty="0">
                <a:latin typeface="微软雅黑" panose="020B0503020204020204" pitchFamily="34" charset="-122"/>
                <a:ea typeface="微软雅黑" panose="020B0503020204020204" pitchFamily="34" charset="-122"/>
              </a:rPr>
              <a:t>程序可以看作一个函数，接受输入和返回输出？</a:t>
            </a:r>
            <a:r>
              <a:rPr lang="zh-CN" altLang="en-US" sz="2000" b="1" dirty="0">
                <a:solidFill>
                  <a:srgbClr val="C9394A"/>
                </a:solidFill>
                <a:latin typeface="微软雅黑" panose="020B0503020204020204" pitchFamily="34" charset="-122"/>
                <a:ea typeface="微软雅黑" panose="020B0503020204020204" pitchFamily="34" charset="-122"/>
              </a:rPr>
              <a:t>思考：和数学上函数有什么区别？</a:t>
            </a:r>
          </a:p>
        </p:txBody>
      </p:sp>
    </p:spTree>
    <p:extLst>
      <p:ext uri="{BB962C8B-B14F-4D97-AF65-F5344CB8AC3E}">
        <p14:creationId xmlns:p14="http://schemas.microsoft.com/office/powerpoint/2010/main" val="13182006"/>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DB6B35-D944-4179-9B6A-E94B1D612FDB}"/>
              </a:ext>
            </a:extLst>
          </p:cNvPr>
          <p:cNvSpPr>
            <a:spLocks noGrp="1"/>
          </p:cNvSpPr>
          <p:nvPr>
            <p:ph type="title"/>
          </p:nvPr>
        </p:nvSpPr>
        <p:spPr/>
        <p:txBody>
          <a:bodyPr/>
          <a:lstStyle/>
          <a:p>
            <a:r>
              <a:rPr lang="zh-CN" altLang="en-US" dirty="0"/>
              <a:t>代表：</a:t>
            </a:r>
            <a:r>
              <a:rPr lang="en-US" altLang="zh-CN" dirty="0"/>
              <a:t>C</a:t>
            </a:r>
            <a:endParaRPr lang="zh-CN" altLang="en-US" dirty="0"/>
          </a:p>
        </p:txBody>
      </p:sp>
      <p:pic>
        <p:nvPicPr>
          <p:cNvPr id="8194" name="Picture 2">
            <a:extLst>
              <a:ext uri="{FF2B5EF4-FFF2-40B4-BE49-F238E27FC236}">
                <a16:creationId xmlns:a16="http://schemas.microsoft.com/office/drawing/2014/main" id="{6F34EA7F-89A1-407A-BB4C-B23342180F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563638"/>
            <a:ext cx="2095500" cy="2695575"/>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C5E85616-1A5E-4874-80E4-6C3B5CC7F62E}"/>
              </a:ext>
            </a:extLst>
          </p:cNvPr>
          <p:cNvSpPr txBox="1"/>
          <p:nvPr/>
        </p:nvSpPr>
        <p:spPr>
          <a:xfrm>
            <a:off x="3808650" y="1507451"/>
            <a:ext cx="4392488" cy="280794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丹尼斯</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里奇「</a:t>
            </a:r>
            <a:r>
              <a:rPr lang="en-US" altLang="zh-CN" sz="2000" dirty="0">
                <a:latin typeface="微软雅黑" panose="020B0503020204020204" pitchFamily="34" charset="-122"/>
                <a:ea typeface="微软雅黑" panose="020B0503020204020204" pitchFamily="34" charset="-122"/>
              </a:rPr>
              <a:t>Dennis Ritchie</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C</a:t>
            </a:r>
            <a:r>
              <a:rPr lang="zh-CN" altLang="en-US" sz="2000" dirty="0">
                <a:latin typeface="微软雅黑" panose="020B0503020204020204" pitchFamily="34" charset="-122"/>
                <a:ea typeface="微软雅黑" panose="020B0503020204020204" pitchFamily="34" charset="-122"/>
              </a:rPr>
              <a:t>语言作者，</a:t>
            </a:r>
            <a:r>
              <a:rPr lang="en-US" altLang="zh-CN" sz="2000" dirty="0">
                <a:latin typeface="微软雅黑" panose="020B0503020204020204" pitchFamily="34" charset="-122"/>
                <a:ea typeface="微软雅黑" panose="020B0503020204020204" pitchFamily="34" charset="-122"/>
              </a:rPr>
              <a:t>Unix</a:t>
            </a:r>
            <a:r>
              <a:rPr lang="zh-CN" altLang="en-US" sz="2000" dirty="0">
                <a:latin typeface="微软雅黑" panose="020B0503020204020204" pitchFamily="34" charset="-122"/>
                <a:ea typeface="微软雅黑" panose="020B0503020204020204" pitchFamily="34" charset="-122"/>
              </a:rPr>
              <a:t>开发者（将</a:t>
            </a:r>
            <a:r>
              <a:rPr lang="en-US" altLang="zh-CN" sz="2000" dirty="0">
                <a:latin typeface="微软雅黑" panose="020B0503020204020204" pitchFamily="34" charset="-122"/>
                <a:ea typeface="微软雅黑" panose="020B0503020204020204" pitchFamily="34" charset="-122"/>
              </a:rPr>
              <a:t>Unix</a:t>
            </a:r>
            <a:r>
              <a:rPr lang="zh-CN" altLang="en-US" sz="2000" dirty="0">
                <a:latin typeface="微软雅黑" panose="020B0503020204020204" pitchFamily="34" charset="-122"/>
                <a:ea typeface="微软雅黑" panose="020B0503020204020204" pitchFamily="34" charset="-122"/>
              </a:rPr>
              <a:t>移植到不同平台）</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C</a:t>
            </a:r>
            <a:r>
              <a:rPr lang="zh-CN" altLang="en-US" sz="2000" dirty="0">
                <a:latin typeface="微软雅黑" panose="020B0503020204020204" pitchFamily="34" charset="-122"/>
                <a:ea typeface="微软雅黑" panose="020B0503020204020204" pitchFamily="34" charset="-122"/>
              </a:rPr>
              <a:t>的出现一开始是为了开发</a:t>
            </a:r>
            <a:r>
              <a:rPr lang="en-US" altLang="zh-CN" sz="2000" dirty="0" err="1">
                <a:latin typeface="微软雅黑" panose="020B0503020204020204" pitchFamily="34" charset="-122"/>
                <a:ea typeface="微软雅黑" panose="020B0503020204020204" pitchFamily="34" charset="-122"/>
              </a:rPr>
              <a:t>unix</a:t>
            </a:r>
            <a:r>
              <a:rPr lang="zh-CN" altLang="en-US" sz="2000" dirty="0">
                <a:latin typeface="微软雅黑" panose="020B0503020204020204" pitchFamily="34" charset="-122"/>
                <a:ea typeface="微软雅黑" panose="020B0503020204020204" pitchFamily="34" charset="-122"/>
              </a:rPr>
              <a:t>中的关键部分，是一门面向过程的语言（</a:t>
            </a:r>
            <a:r>
              <a:rPr lang="en-US" altLang="zh-CN" sz="2000" dirty="0">
                <a:latin typeface="微软雅黑" panose="020B0503020204020204" pitchFamily="34" charset="-122"/>
                <a:ea typeface="微软雅黑" panose="020B0503020204020204" pitchFamily="34" charset="-122"/>
              </a:rPr>
              <a:t>1972</a:t>
            </a:r>
            <a:r>
              <a:rPr lang="zh-CN" altLang="en-US" sz="20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4238590795"/>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F42A6C-3E1B-4140-9A19-6FACFC155ADE}"/>
              </a:ext>
            </a:extLst>
          </p:cNvPr>
          <p:cNvSpPr>
            <a:spLocks noGrp="1"/>
          </p:cNvSpPr>
          <p:nvPr>
            <p:ph type="title"/>
          </p:nvPr>
        </p:nvSpPr>
        <p:spPr/>
        <p:txBody>
          <a:bodyPr/>
          <a:lstStyle/>
          <a:p>
            <a:r>
              <a:rPr lang="zh-CN" altLang="en-US" dirty="0"/>
              <a:t>课程介绍</a:t>
            </a:r>
          </a:p>
        </p:txBody>
      </p:sp>
      <p:sp>
        <p:nvSpPr>
          <p:cNvPr id="3" name="内容占位符 2">
            <a:extLst>
              <a:ext uri="{FF2B5EF4-FFF2-40B4-BE49-F238E27FC236}">
                <a16:creationId xmlns:a16="http://schemas.microsoft.com/office/drawing/2014/main" id="{27925F47-5740-4218-9A71-E4C565C5E181}"/>
              </a:ext>
            </a:extLst>
          </p:cNvPr>
          <p:cNvSpPr>
            <a:spLocks noGrp="1"/>
          </p:cNvSpPr>
          <p:nvPr>
            <p:ph idx="1"/>
          </p:nvPr>
        </p:nvSpPr>
        <p:spPr/>
        <p:txBody>
          <a:bodyPr/>
          <a:lstStyle/>
          <a:p>
            <a:r>
              <a:rPr lang="zh-CN" altLang="en-US" dirty="0">
                <a:solidFill>
                  <a:srgbClr val="C9394A"/>
                </a:solidFill>
              </a:rPr>
              <a:t>理论、实战</a:t>
            </a:r>
            <a:r>
              <a:rPr lang="zh-CN" altLang="en-US" dirty="0"/>
              <a:t>并重的编译原理课程；注重程序员</a:t>
            </a:r>
            <a:r>
              <a:rPr lang="zh-CN" altLang="en-US" dirty="0">
                <a:solidFill>
                  <a:srgbClr val="C94251"/>
                </a:solidFill>
              </a:rPr>
              <a:t>核心能力</a:t>
            </a:r>
            <a:r>
              <a:rPr lang="zh-CN" altLang="en-US" dirty="0"/>
              <a:t>培养</a:t>
            </a:r>
            <a:endParaRPr lang="en-US" altLang="zh-CN" dirty="0"/>
          </a:p>
          <a:p>
            <a:r>
              <a:rPr lang="zh-CN" altLang="en-US" dirty="0"/>
              <a:t>目标：提升编程能力</a:t>
            </a:r>
            <a:endParaRPr lang="en-US" altLang="zh-CN" dirty="0"/>
          </a:p>
          <a:p>
            <a:pPr lvl="1"/>
            <a:r>
              <a:rPr lang="zh-CN" altLang="en-US" dirty="0"/>
              <a:t>区别于面向研究人员、学者的编译原理教学，目标是让大家从更深层次</a:t>
            </a:r>
            <a:r>
              <a:rPr lang="zh-CN" altLang="en-US" dirty="0">
                <a:solidFill>
                  <a:srgbClr val="C9394A"/>
                </a:solidFill>
              </a:rPr>
              <a:t>理解程序语言、架构、面向对象、算法和数据结构以及编程思想</a:t>
            </a:r>
            <a:r>
              <a:rPr lang="zh-CN" altLang="en-US" dirty="0"/>
              <a:t>。</a:t>
            </a:r>
            <a:endParaRPr lang="en-US" altLang="zh-CN" dirty="0"/>
          </a:p>
          <a:p>
            <a:pPr lvl="1"/>
            <a:r>
              <a:rPr lang="zh-CN" altLang="en-US" dirty="0"/>
              <a:t>化繁为简，掌握思想、原理、编程技巧，弱化高等数学、逻辑学等。</a:t>
            </a:r>
            <a:endParaRPr lang="en-US" altLang="zh-CN" dirty="0"/>
          </a:p>
          <a:p>
            <a:pPr lvl="1"/>
            <a:r>
              <a:rPr lang="zh-CN" altLang="en-US" dirty="0"/>
              <a:t>为了教学用创造了一门语言</a:t>
            </a:r>
            <a:r>
              <a:rPr lang="en-US" altLang="zh-CN" dirty="0" err="1">
                <a:solidFill>
                  <a:srgbClr val="00B0F0"/>
                </a:solidFill>
              </a:rPr>
              <a:t>Tiny</a:t>
            </a:r>
            <a:r>
              <a:rPr lang="en-US" altLang="zh-CN" dirty="0" err="1">
                <a:solidFill>
                  <a:srgbClr val="7030A0"/>
                </a:solidFill>
              </a:rPr>
              <a:t>Script</a:t>
            </a:r>
            <a:r>
              <a:rPr lang="zh-CN" altLang="en-US" dirty="0"/>
              <a:t>并手把手带大家实现。</a:t>
            </a:r>
            <a:r>
              <a:rPr lang="en-US" altLang="zh-CN" dirty="0"/>
              <a:t>(</a:t>
            </a:r>
            <a:r>
              <a:rPr lang="zh-CN" altLang="en-US" dirty="0"/>
              <a:t>多语言</a:t>
            </a:r>
            <a:r>
              <a:rPr lang="en-US" altLang="zh-CN" dirty="0"/>
              <a:t>Java/</a:t>
            </a:r>
            <a:r>
              <a:rPr lang="en-US" altLang="zh-CN" dirty="0" err="1"/>
              <a:t>Javascript</a:t>
            </a:r>
            <a:r>
              <a:rPr lang="zh-CN" altLang="en-US" dirty="0"/>
              <a:t>及其他）</a:t>
            </a:r>
            <a:endParaRPr lang="en-US" altLang="zh-CN" dirty="0"/>
          </a:p>
        </p:txBody>
      </p:sp>
    </p:spTree>
    <p:extLst>
      <p:ext uri="{BB962C8B-B14F-4D97-AF65-F5344CB8AC3E}">
        <p14:creationId xmlns:p14="http://schemas.microsoft.com/office/powerpoint/2010/main" val="14178703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EB0FC9-B85D-4412-B43A-BE4668AE0BD3}"/>
              </a:ext>
            </a:extLst>
          </p:cNvPr>
          <p:cNvSpPr>
            <a:spLocks noGrp="1"/>
          </p:cNvSpPr>
          <p:nvPr>
            <p:ph type="title"/>
          </p:nvPr>
        </p:nvSpPr>
        <p:spPr/>
        <p:txBody>
          <a:bodyPr/>
          <a:lstStyle/>
          <a:p>
            <a:r>
              <a:rPr lang="zh-CN" altLang="en-US" dirty="0"/>
              <a:t>什么是解释器？</a:t>
            </a:r>
          </a:p>
        </p:txBody>
      </p:sp>
      <p:pic>
        <p:nvPicPr>
          <p:cNvPr id="4" name="图片 3">
            <a:extLst>
              <a:ext uri="{FF2B5EF4-FFF2-40B4-BE49-F238E27FC236}">
                <a16:creationId xmlns:a16="http://schemas.microsoft.com/office/drawing/2014/main" id="{7EC77161-7E79-4049-A594-B9C2B428C62A}"/>
              </a:ext>
            </a:extLst>
          </p:cNvPr>
          <p:cNvPicPr>
            <a:picLocks noChangeAspect="1"/>
          </p:cNvPicPr>
          <p:nvPr/>
        </p:nvPicPr>
        <p:blipFill>
          <a:blip r:embed="rId2"/>
          <a:stretch>
            <a:fillRect/>
          </a:stretch>
        </p:blipFill>
        <p:spPr>
          <a:xfrm>
            <a:off x="1390650" y="1347614"/>
            <a:ext cx="6362700" cy="1876425"/>
          </a:xfrm>
          <a:prstGeom prst="rect">
            <a:avLst/>
          </a:prstGeom>
        </p:spPr>
      </p:pic>
      <p:sp>
        <p:nvSpPr>
          <p:cNvPr id="6" name="文本框 5">
            <a:extLst>
              <a:ext uri="{FF2B5EF4-FFF2-40B4-BE49-F238E27FC236}">
                <a16:creationId xmlns:a16="http://schemas.microsoft.com/office/drawing/2014/main" id="{18C3C2EA-D2E5-411D-A855-2F4973C5C609}"/>
              </a:ext>
            </a:extLst>
          </p:cNvPr>
          <p:cNvSpPr txBox="1"/>
          <p:nvPr/>
        </p:nvSpPr>
        <p:spPr>
          <a:xfrm>
            <a:off x="1658382" y="3723878"/>
            <a:ext cx="5827236"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解释器同时接受源程序和输入，执行并返回输出。</a:t>
            </a:r>
          </a:p>
        </p:txBody>
      </p:sp>
    </p:spTree>
    <p:extLst>
      <p:ext uri="{BB962C8B-B14F-4D97-AF65-F5344CB8AC3E}">
        <p14:creationId xmlns:p14="http://schemas.microsoft.com/office/powerpoint/2010/main" val="996535892"/>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682141-BAF6-4F7B-91A4-99972A2C6EFA}"/>
              </a:ext>
            </a:extLst>
          </p:cNvPr>
          <p:cNvSpPr>
            <a:spLocks noGrp="1"/>
          </p:cNvSpPr>
          <p:nvPr>
            <p:ph type="title"/>
          </p:nvPr>
        </p:nvSpPr>
        <p:spPr/>
        <p:txBody>
          <a:bodyPr/>
          <a:lstStyle/>
          <a:p>
            <a:r>
              <a:rPr lang="zh-CN" altLang="en-US" dirty="0"/>
              <a:t>代表：早期</a:t>
            </a:r>
            <a:r>
              <a:rPr lang="en-US" altLang="zh-CN" dirty="0" err="1"/>
              <a:t>Javascript</a:t>
            </a:r>
            <a:endParaRPr lang="zh-CN" altLang="en-US" dirty="0"/>
          </a:p>
        </p:txBody>
      </p:sp>
      <p:sp>
        <p:nvSpPr>
          <p:cNvPr id="3" name="内容占位符 2">
            <a:extLst>
              <a:ext uri="{FF2B5EF4-FFF2-40B4-BE49-F238E27FC236}">
                <a16:creationId xmlns:a16="http://schemas.microsoft.com/office/drawing/2014/main" id="{5EA13C43-017C-4F26-92DA-9383C6381179}"/>
              </a:ext>
            </a:extLst>
          </p:cNvPr>
          <p:cNvSpPr>
            <a:spLocks noGrp="1"/>
          </p:cNvSpPr>
          <p:nvPr>
            <p:ph idx="1"/>
          </p:nvPr>
        </p:nvSpPr>
        <p:spPr>
          <a:xfrm>
            <a:off x="2987824" y="1347614"/>
            <a:ext cx="4762872" cy="3394075"/>
          </a:xfrm>
        </p:spPr>
        <p:txBody>
          <a:bodyPr/>
          <a:lstStyle/>
          <a:p>
            <a:r>
              <a:rPr lang="en-US" altLang="zh-CN" dirty="0"/>
              <a:t>1994</a:t>
            </a:r>
            <a:r>
              <a:rPr lang="zh-CN" altLang="en-US" dirty="0"/>
              <a:t>年，网景公司</a:t>
            </a:r>
            <a:r>
              <a:rPr lang="en-US" altLang="zh-CN" dirty="0"/>
              <a:t>(Netscape Communications)</a:t>
            </a:r>
            <a:r>
              <a:rPr lang="zh-CN" altLang="en-US" dirty="0"/>
              <a:t>创始人意识到浏览器需要一种类似胶水的语言让网页设计变得更加容易。</a:t>
            </a:r>
            <a:endParaRPr lang="en-US" altLang="zh-CN" dirty="0"/>
          </a:p>
          <a:p>
            <a:r>
              <a:rPr lang="zh-CN" altLang="en-US" dirty="0"/>
              <a:t>早期</a:t>
            </a:r>
            <a:r>
              <a:rPr lang="en-US" altLang="zh-CN" dirty="0" err="1"/>
              <a:t>javascript</a:t>
            </a:r>
            <a:r>
              <a:rPr lang="zh-CN" altLang="en-US" dirty="0"/>
              <a:t>是解释执行</a:t>
            </a:r>
          </a:p>
        </p:txBody>
      </p:sp>
      <p:sp>
        <p:nvSpPr>
          <p:cNvPr id="4" name="AutoShape 2" descr="ãnetscape navigatorãçåçæå°çµæ">
            <a:extLst>
              <a:ext uri="{FF2B5EF4-FFF2-40B4-BE49-F238E27FC236}">
                <a16:creationId xmlns:a16="http://schemas.microsoft.com/office/drawing/2014/main" id="{8CFF8498-EC2C-4A04-B1E8-96297973907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文本框 4">
            <a:extLst>
              <a:ext uri="{FF2B5EF4-FFF2-40B4-BE49-F238E27FC236}">
                <a16:creationId xmlns:a16="http://schemas.microsoft.com/office/drawing/2014/main" id="{9E0934B6-6256-4E49-8507-783B51949342}"/>
              </a:ext>
            </a:extLst>
          </p:cNvPr>
          <p:cNvSpPr txBox="1"/>
          <p:nvPr/>
        </p:nvSpPr>
        <p:spPr>
          <a:xfrm>
            <a:off x="971600" y="1985486"/>
            <a:ext cx="1296144" cy="1477328"/>
          </a:xfrm>
          <a:prstGeom prst="rect">
            <a:avLst/>
          </a:prstGeom>
          <a:noFill/>
        </p:spPr>
        <p:txBody>
          <a:bodyPr wrap="square" rtlCol="0">
            <a:spAutoFit/>
          </a:bodyPr>
          <a:lstStyle/>
          <a:p>
            <a:r>
              <a:rPr lang="en-US" altLang="zh-CN" dirty="0">
                <a:hlinkClick r:id="rId2"/>
              </a:rPr>
              <a:t>https://www.youtube.com/watch?v=WlljD5BkoHw</a:t>
            </a:r>
            <a:endParaRPr lang="zh-CN" altLang="en-US" dirty="0"/>
          </a:p>
        </p:txBody>
      </p:sp>
    </p:spTree>
    <p:extLst>
      <p:ext uri="{BB962C8B-B14F-4D97-AF65-F5344CB8AC3E}">
        <p14:creationId xmlns:p14="http://schemas.microsoft.com/office/powerpoint/2010/main" val="3325855294"/>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D3A9FC-4929-458D-A182-18E6B265A99C}"/>
              </a:ext>
            </a:extLst>
          </p:cNvPr>
          <p:cNvSpPr>
            <a:spLocks noGrp="1"/>
          </p:cNvSpPr>
          <p:nvPr>
            <p:ph type="title"/>
          </p:nvPr>
        </p:nvSpPr>
        <p:spPr/>
        <p:txBody>
          <a:bodyPr/>
          <a:lstStyle/>
          <a:p>
            <a:r>
              <a:rPr lang="zh-CN" altLang="en-US" dirty="0"/>
              <a:t>混合编译器</a:t>
            </a:r>
          </a:p>
        </p:txBody>
      </p:sp>
      <p:pic>
        <p:nvPicPr>
          <p:cNvPr id="4" name="图片 3">
            <a:extLst>
              <a:ext uri="{FF2B5EF4-FFF2-40B4-BE49-F238E27FC236}">
                <a16:creationId xmlns:a16="http://schemas.microsoft.com/office/drawing/2014/main" id="{92EB9BEA-D95A-4AA1-84A0-7844C7BF3954}"/>
              </a:ext>
            </a:extLst>
          </p:cNvPr>
          <p:cNvPicPr>
            <a:picLocks noChangeAspect="1"/>
          </p:cNvPicPr>
          <p:nvPr/>
        </p:nvPicPr>
        <p:blipFill>
          <a:blip r:embed="rId2"/>
          <a:stretch>
            <a:fillRect/>
          </a:stretch>
        </p:blipFill>
        <p:spPr>
          <a:xfrm>
            <a:off x="2195736" y="1345441"/>
            <a:ext cx="4176464" cy="1905724"/>
          </a:xfrm>
          <a:prstGeom prst="rect">
            <a:avLst/>
          </a:prstGeom>
        </p:spPr>
      </p:pic>
      <p:sp>
        <p:nvSpPr>
          <p:cNvPr id="5" name="文本框 4">
            <a:extLst>
              <a:ext uri="{FF2B5EF4-FFF2-40B4-BE49-F238E27FC236}">
                <a16:creationId xmlns:a16="http://schemas.microsoft.com/office/drawing/2014/main" id="{43942284-0874-425E-AE38-90CE6A527793}"/>
              </a:ext>
            </a:extLst>
          </p:cNvPr>
          <p:cNvSpPr txBox="1"/>
          <p:nvPr/>
        </p:nvSpPr>
        <p:spPr>
          <a:xfrm>
            <a:off x="1485257" y="3363838"/>
            <a:ext cx="6173485" cy="1422954"/>
          </a:xfrm>
          <a:prstGeom prst="rect">
            <a:avLst/>
          </a:prstGeom>
          <a:noFill/>
        </p:spPr>
        <p:txBody>
          <a:bodyPr wrap="none" rtlCol="0">
            <a:spAutoFit/>
          </a:bodyPr>
          <a:lstStyle/>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中间代码更容易被翻译成目标程序、优化空间更大</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中间语言的存在更利于编译器的实现</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让虚拟机处理复杂的执行环境（跨平台）</a:t>
            </a:r>
          </a:p>
        </p:txBody>
      </p:sp>
    </p:spTree>
    <p:extLst>
      <p:ext uri="{BB962C8B-B14F-4D97-AF65-F5344CB8AC3E}">
        <p14:creationId xmlns:p14="http://schemas.microsoft.com/office/powerpoint/2010/main" val="525375971"/>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E76BB0-ED40-453F-84FC-3CB6B408ADBA}"/>
              </a:ext>
            </a:extLst>
          </p:cNvPr>
          <p:cNvSpPr>
            <a:spLocks noGrp="1"/>
          </p:cNvSpPr>
          <p:nvPr>
            <p:ph type="title"/>
          </p:nvPr>
        </p:nvSpPr>
        <p:spPr/>
        <p:txBody>
          <a:bodyPr/>
          <a:lstStyle/>
          <a:p>
            <a:r>
              <a:rPr lang="zh-CN" altLang="en-US" dirty="0"/>
              <a:t>代表：早期</a:t>
            </a:r>
            <a:r>
              <a:rPr lang="en-US" altLang="zh-CN" dirty="0"/>
              <a:t>Java</a:t>
            </a:r>
            <a:endParaRPr lang="zh-CN" altLang="en-US" dirty="0"/>
          </a:p>
        </p:txBody>
      </p:sp>
      <p:pic>
        <p:nvPicPr>
          <p:cNvPr id="10242" name="Picture 2">
            <a:extLst>
              <a:ext uri="{FF2B5EF4-FFF2-40B4-BE49-F238E27FC236}">
                <a16:creationId xmlns:a16="http://schemas.microsoft.com/office/drawing/2014/main" id="{EC64BE56-0B29-4FD8-88D0-926602B99F7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1600" y="1491630"/>
            <a:ext cx="1990789" cy="2002532"/>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8194F59E-B348-4C5E-84DE-9E6EA14361AE}"/>
              </a:ext>
            </a:extLst>
          </p:cNvPr>
          <p:cNvSpPr txBox="1"/>
          <p:nvPr/>
        </p:nvSpPr>
        <p:spPr>
          <a:xfrm>
            <a:off x="3808650" y="1507451"/>
            <a:ext cx="4392488" cy="234628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詹姆斯</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高斯林「</a:t>
            </a:r>
            <a:r>
              <a:rPr lang="en-US" altLang="zh-CN" sz="2000" dirty="0">
                <a:latin typeface="微软雅黑" panose="020B0503020204020204" pitchFamily="34" charset="-122"/>
                <a:ea typeface="微软雅黑" panose="020B0503020204020204" pitchFamily="34" charset="-122"/>
              </a:rPr>
              <a:t>James Gosling</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Java</a:t>
            </a:r>
            <a:r>
              <a:rPr lang="zh-CN" altLang="en-US" sz="2000" dirty="0">
                <a:latin typeface="微软雅黑" panose="020B0503020204020204" pitchFamily="34" charset="-122"/>
                <a:ea typeface="微软雅黑" panose="020B0503020204020204" pitchFamily="34" charset="-122"/>
              </a:rPr>
              <a:t>作者</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1994</a:t>
            </a:r>
            <a:r>
              <a:rPr lang="zh-CN" altLang="en-US" sz="2000" dirty="0">
                <a:latin typeface="微软雅黑" panose="020B0503020204020204" pitchFamily="34" charset="-122"/>
                <a:ea typeface="微软雅黑" panose="020B0503020204020204" pitchFamily="34" charset="-122"/>
              </a:rPr>
              <a:t>年高斯林等人认为需要设计一门简单、高效、跨平台、安全</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的语言替代</a:t>
            </a:r>
            <a:r>
              <a:rPr lang="en-US" altLang="zh-CN" sz="2000" dirty="0">
                <a:latin typeface="微软雅黑" panose="020B0503020204020204" pitchFamily="34" charset="-122"/>
                <a:ea typeface="微软雅黑" panose="020B0503020204020204" pitchFamily="34" charset="-122"/>
              </a:rPr>
              <a:t>C++</a:t>
            </a:r>
          </a:p>
        </p:txBody>
      </p:sp>
    </p:spTree>
    <p:extLst>
      <p:ext uri="{BB962C8B-B14F-4D97-AF65-F5344CB8AC3E}">
        <p14:creationId xmlns:p14="http://schemas.microsoft.com/office/powerpoint/2010/main" val="948192325"/>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D5E0BE-E8AB-4D03-BBE6-38998A4A5619}"/>
              </a:ext>
            </a:extLst>
          </p:cNvPr>
          <p:cNvSpPr>
            <a:spLocks noGrp="1"/>
          </p:cNvSpPr>
          <p:nvPr>
            <p:ph type="title"/>
          </p:nvPr>
        </p:nvSpPr>
        <p:spPr/>
        <p:txBody>
          <a:bodyPr/>
          <a:lstStyle/>
          <a:p>
            <a:r>
              <a:rPr lang="zh-CN" altLang="en-US" dirty="0"/>
              <a:t>即时编译器（</a:t>
            </a:r>
            <a:r>
              <a:rPr lang="en-US" altLang="zh-CN" dirty="0"/>
              <a:t>Just-in-time compiler)</a:t>
            </a:r>
            <a:endParaRPr lang="zh-CN" altLang="en-US" dirty="0"/>
          </a:p>
        </p:txBody>
      </p:sp>
      <p:sp>
        <p:nvSpPr>
          <p:cNvPr id="3" name="内容占位符 2">
            <a:extLst>
              <a:ext uri="{FF2B5EF4-FFF2-40B4-BE49-F238E27FC236}">
                <a16:creationId xmlns:a16="http://schemas.microsoft.com/office/drawing/2014/main" id="{12515B5B-4AE6-4178-9D6B-3343484B90EC}"/>
              </a:ext>
            </a:extLst>
          </p:cNvPr>
          <p:cNvSpPr>
            <a:spLocks noGrp="1"/>
          </p:cNvSpPr>
          <p:nvPr>
            <p:ph idx="1"/>
          </p:nvPr>
        </p:nvSpPr>
        <p:spPr/>
        <p:txBody>
          <a:bodyPr/>
          <a:lstStyle/>
          <a:p>
            <a:r>
              <a:rPr lang="zh-CN" altLang="en-US" dirty="0"/>
              <a:t>一种</a:t>
            </a:r>
            <a:r>
              <a:rPr lang="zh-CN" altLang="en-US" dirty="0">
                <a:solidFill>
                  <a:srgbClr val="C9394A"/>
                </a:solidFill>
              </a:rPr>
              <a:t>提高效率的方法</a:t>
            </a:r>
            <a:r>
              <a:rPr lang="zh-CN" altLang="en-US" dirty="0"/>
              <a:t>，中间代码不是直接执行，而是先被编译成机器码再执行。</a:t>
            </a:r>
            <a:endParaRPr lang="en-US" altLang="zh-CN" dirty="0"/>
          </a:p>
          <a:p>
            <a:r>
              <a:rPr lang="zh-CN" altLang="en-US" dirty="0"/>
              <a:t>例如：</a:t>
            </a:r>
            <a:r>
              <a:rPr lang="en-US" altLang="zh-CN" dirty="0"/>
              <a:t>Java</a:t>
            </a:r>
            <a:r>
              <a:rPr lang="zh-CN" altLang="en-US" dirty="0"/>
              <a:t>的一个类型的字节码第一次执行时被编译成了机器码，第二次执行的时候不需要再编译。</a:t>
            </a:r>
            <a:endParaRPr lang="en-US" altLang="zh-CN" dirty="0"/>
          </a:p>
          <a:p>
            <a:r>
              <a:rPr lang="zh-CN" altLang="en-US" dirty="0"/>
              <a:t>优点：提高执行效率（</a:t>
            </a:r>
            <a:r>
              <a:rPr lang="en-US" altLang="zh-CN" dirty="0"/>
              <a:t>50%</a:t>
            </a:r>
            <a:r>
              <a:rPr lang="zh-CN" altLang="en-US" dirty="0"/>
              <a:t>以上）</a:t>
            </a:r>
          </a:p>
        </p:txBody>
      </p:sp>
    </p:spTree>
    <p:extLst>
      <p:ext uri="{BB962C8B-B14F-4D97-AF65-F5344CB8AC3E}">
        <p14:creationId xmlns:p14="http://schemas.microsoft.com/office/powerpoint/2010/main" val="9971261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C32A08-70DA-4A30-8462-A3FC7B6759D4}"/>
              </a:ext>
            </a:extLst>
          </p:cNvPr>
          <p:cNvSpPr>
            <a:spLocks noGrp="1"/>
          </p:cNvSpPr>
          <p:nvPr>
            <p:ph type="title"/>
          </p:nvPr>
        </p:nvSpPr>
        <p:spPr/>
        <p:txBody>
          <a:bodyPr/>
          <a:lstStyle/>
          <a:p>
            <a:r>
              <a:rPr lang="zh-CN" altLang="en-US" dirty="0"/>
              <a:t>交叉编译</a:t>
            </a:r>
          </a:p>
        </p:txBody>
      </p:sp>
      <p:sp>
        <p:nvSpPr>
          <p:cNvPr id="3" name="内容占位符 2">
            <a:extLst>
              <a:ext uri="{FF2B5EF4-FFF2-40B4-BE49-F238E27FC236}">
                <a16:creationId xmlns:a16="http://schemas.microsoft.com/office/drawing/2014/main" id="{B7ACD105-D67D-4D0F-8035-9181F23252AB}"/>
              </a:ext>
            </a:extLst>
          </p:cNvPr>
          <p:cNvSpPr>
            <a:spLocks noGrp="1"/>
          </p:cNvSpPr>
          <p:nvPr>
            <p:ph idx="1"/>
          </p:nvPr>
        </p:nvSpPr>
        <p:spPr/>
        <p:txBody>
          <a:bodyPr/>
          <a:lstStyle/>
          <a:p>
            <a:r>
              <a:rPr lang="zh-CN" altLang="en-US" dirty="0"/>
              <a:t>在一个平台编译产生多个平台的可执行代码</a:t>
            </a:r>
          </a:p>
        </p:txBody>
      </p:sp>
      <p:pic>
        <p:nvPicPr>
          <p:cNvPr id="4" name="图片 3">
            <a:extLst>
              <a:ext uri="{FF2B5EF4-FFF2-40B4-BE49-F238E27FC236}">
                <a16:creationId xmlns:a16="http://schemas.microsoft.com/office/drawing/2014/main" id="{A25B4CAD-F62E-474E-B659-9E09BD93F2EC}"/>
              </a:ext>
            </a:extLst>
          </p:cNvPr>
          <p:cNvPicPr>
            <a:picLocks noChangeAspect="1"/>
          </p:cNvPicPr>
          <p:nvPr/>
        </p:nvPicPr>
        <p:blipFill>
          <a:blip r:embed="rId2"/>
          <a:stretch>
            <a:fillRect/>
          </a:stretch>
        </p:blipFill>
        <p:spPr>
          <a:xfrm>
            <a:off x="2258020" y="2067694"/>
            <a:ext cx="4627959" cy="2785058"/>
          </a:xfrm>
          <a:prstGeom prst="rect">
            <a:avLst/>
          </a:prstGeom>
        </p:spPr>
      </p:pic>
    </p:spTree>
    <p:extLst>
      <p:ext uri="{BB962C8B-B14F-4D97-AF65-F5344CB8AC3E}">
        <p14:creationId xmlns:p14="http://schemas.microsoft.com/office/powerpoint/2010/main" val="1163240442"/>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FCAEF1-118C-4C03-9578-7E1E86F11FFA}"/>
              </a:ext>
            </a:extLst>
          </p:cNvPr>
          <p:cNvSpPr>
            <a:spLocks noGrp="1"/>
          </p:cNvSpPr>
          <p:nvPr>
            <p:ph type="title"/>
          </p:nvPr>
        </p:nvSpPr>
        <p:spPr/>
        <p:txBody>
          <a:bodyPr/>
          <a:lstStyle/>
          <a:p>
            <a:r>
              <a:rPr lang="zh-CN" altLang="en-US" dirty="0"/>
              <a:t>不同方式优劣势</a:t>
            </a:r>
          </a:p>
        </p:txBody>
      </p:sp>
      <p:sp>
        <p:nvSpPr>
          <p:cNvPr id="3" name="内容占位符 2">
            <a:extLst>
              <a:ext uri="{FF2B5EF4-FFF2-40B4-BE49-F238E27FC236}">
                <a16:creationId xmlns:a16="http://schemas.microsoft.com/office/drawing/2014/main" id="{520CC7FD-4D0D-4813-812A-9C8326DFE618}"/>
              </a:ext>
            </a:extLst>
          </p:cNvPr>
          <p:cNvSpPr>
            <a:spLocks noGrp="1"/>
          </p:cNvSpPr>
          <p:nvPr>
            <p:ph idx="1"/>
          </p:nvPr>
        </p:nvSpPr>
        <p:spPr/>
        <p:txBody>
          <a:bodyPr/>
          <a:lstStyle/>
          <a:p>
            <a:r>
              <a:rPr lang="zh-CN" altLang="en-US" dirty="0"/>
              <a:t>解释执行有性能问题，但也</a:t>
            </a:r>
            <a:r>
              <a:rPr lang="zh-CN" altLang="en-US" dirty="0">
                <a:solidFill>
                  <a:srgbClr val="C9394A"/>
                </a:solidFill>
              </a:rPr>
              <a:t>异常灵活</a:t>
            </a:r>
            <a:r>
              <a:rPr lang="zh-CN" altLang="en-US" dirty="0">
                <a:solidFill>
                  <a:srgbClr val="212121"/>
                </a:solidFill>
              </a:rPr>
              <a:t>，</a:t>
            </a:r>
            <a:r>
              <a:rPr lang="zh-CN" altLang="en-US" dirty="0"/>
              <a:t>例如支持</a:t>
            </a:r>
            <a:r>
              <a:rPr lang="en-US" altLang="zh-CN" dirty="0"/>
              <a:t>eval</a:t>
            </a:r>
            <a:r>
              <a:rPr lang="zh-CN" altLang="en-US" dirty="0"/>
              <a:t>函数，意味着程序可以动态修改。</a:t>
            </a:r>
            <a:endParaRPr lang="en-US" altLang="zh-CN" dirty="0"/>
          </a:p>
          <a:p>
            <a:r>
              <a:rPr lang="zh-CN" altLang="en-US" dirty="0"/>
              <a:t>直接交叉编译</a:t>
            </a:r>
            <a:r>
              <a:rPr lang="zh-CN" altLang="en-US" dirty="0">
                <a:solidFill>
                  <a:srgbClr val="C9394A"/>
                </a:solidFill>
              </a:rPr>
              <a:t>技术难度是其次</a:t>
            </a:r>
            <a:r>
              <a:rPr lang="zh-CN" altLang="en-US" dirty="0"/>
              <a:t>，跨平台问题会多；一次编译很多包也有分发问题</a:t>
            </a:r>
            <a:r>
              <a:rPr lang="en-US" altLang="zh-CN" dirty="0"/>
              <a:t>——</a:t>
            </a:r>
            <a:r>
              <a:rPr lang="zh-CN" altLang="en-US" dirty="0"/>
              <a:t>产品问题。</a:t>
            </a:r>
            <a:endParaRPr lang="en-US" altLang="zh-CN" dirty="0"/>
          </a:p>
          <a:p>
            <a:r>
              <a:rPr lang="zh-CN" altLang="en-US" dirty="0"/>
              <a:t>虚拟化技术提供了更好的体验，却没有提供更好的性能（</a:t>
            </a:r>
            <a:r>
              <a:rPr lang="en-US" altLang="zh-CN" dirty="0"/>
              <a:t>JIT</a:t>
            </a:r>
            <a:r>
              <a:rPr lang="zh-CN" altLang="en-US" dirty="0"/>
              <a:t>完美解决这一点）</a:t>
            </a:r>
          </a:p>
        </p:txBody>
      </p:sp>
    </p:spTree>
    <p:extLst>
      <p:ext uri="{BB962C8B-B14F-4D97-AF65-F5344CB8AC3E}">
        <p14:creationId xmlns:p14="http://schemas.microsoft.com/office/powerpoint/2010/main" val="365259663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6FA591-C56D-4F2C-BB2E-041CA96FA0AB}"/>
              </a:ext>
            </a:extLst>
          </p:cNvPr>
          <p:cNvSpPr>
            <a:spLocks noGrp="1"/>
          </p:cNvSpPr>
          <p:nvPr>
            <p:ph type="ctrTitle"/>
          </p:nvPr>
        </p:nvSpPr>
        <p:spPr/>
        <p:txBody>
          <a:bodyPr/>
          <a:lstStyle/>
          <a:p>
            <a:r>
              <a:rPr lang="zh-CN" altLang="en-US" dirty="0"/>
              <a:t>编译的流程</a:t>
            </a:r>
          </a:p>
        </p:txBody>
      </p:sp>
      <p:sp>
        <p:nvSpPr>
          <p:cNvPr id="3" name="副标题 2">
            <a:extLst>
              <a:ext uri="{FF2B5EF4-FFF2-40B4-BE49-F238E27FC236}">
                <a16:creationId xmlns:a16="http://schemas.microsoft.com/office/drawing/2014/main" id="{CA4A46F3-6FED-4A21-B5EB-BAEC2A434775}"/>
              </a:ext>
            </a:extLst>
          </p:cNvPr>
          <p:cNvSpPr>
            <a:spLocks noGrp="1"/>
          </p:cNvSpPr>
          <p:nvPr>
            <p:ph type="subTitle" idx="1"/>
          </p:nvPr>
        </p:nvSpPr>
        <p:spPr/>
        <p:txBody>
          <a:bodyPr/>
          <a:lstStyle/>
          <a:p>
            <a:r>
              <a:rPr lang="zh-CN" altLang="en-US" dirty="0"/>
              <a:t>关注度分离</a:t>
            </a:r>
          </a:p>
        </p:txBody>
      </p:sp>
    </p:spTree>
    <p:extLst>
      <p:ext uri="{BB962C8B-B14F-4D97-AF65-F5344CB8AC3E}">
        <p14:creationId xmlns:p14="http://schemas.microsoft.com/office/powerpoint/2010/main" val="1067857553"/>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8A00F9-5D46-4552-B888-93399BF437EF}"/>
              </a:ext>
            </a:extLst>
          </p:cNvPr>
          <p:cNvSpPr>
            <a:spLocks noGrp="1"/>
          </p:cNvSpPr>
          <p:nvPr>
            <p:ph type="title"/>
          </p:nvPr>
        </p:nvSpPr>
        <p:spPr/>
        <p:txBody>
          <a:bodyPr/>
          <a:lstStyle/>
          <a:p>
            <a:r>
              <a:rPr lang="zh-CN" altLang="en-US" dirty="0"/>
              <a:t>词法分析</a:t>
            </a:r>
          </a:p>
        </p:txBody>
      </p:sp>
      <p:pic>
        <p:nvPicPr>
          <p:cNvPr id="3084" name="Picture 12">
            <a:extLst>
              <a:ext uri="{FF2B5EF4-FFF2-40B4-BE49-F238E27FC236}">
                <a16:creationId xmlns:a16="http://schemas.microsoft.com/office/drawing/2014/main" id="{D3B029F1-4A01-41C0-93FB-46F3515F93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1419622"/>
            <a:ext cx="3457575" cy="2057400"/>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a16="http://schemas.microsoft.com/office/drawing/2014/main" id="{C5761992-840F-435D-9F53-3FA03B103E7D}"/>
              </a:ext>
            </a:extLst>
          </p:cNvPr>
          <p:cNvSpPr txBox="1"/>
          <p:nvPr/>
        </p:nvSpPr>
        <p:spPr>
          <a:xfrm>
            <a:off x="1947723" y="4227934"/>
            <a:ext cx="5248553"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词法分析是一个分词断句</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判断词性的过程。</a:t>
            </a:r>
          </a:p>
        </p:txBody>
      </p:sp>
      <p:sp>
        <p:nvSpPr>
          <p:cNvPr id="4" name="文本框 3">
            <a:extLst>
              <a:ext uri="{FF2B5EF4-FFF2-40B4-BE49-F238E27FC236}">
                <a16:creationId xmlns:a16="http://schemas.microsoft.com/office/drawing/2014/main" id="{A17B726A-BE4B-4273-A898-795BB43C2EA8}"/>
              </a:ext>
            </a:extLst>
          </p:cNvPr>
          <p:cNvSpPr txBox="1"/>
          <p:nvPr/>
        </p:nvSpPr>
        <p:spPr>
          <a:xfrm>
            <a:off x="5796136" y="1670520"/>
            <a:ext cx="1976823" cy="2308324"/>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altLang="zh-CN" dirty="0">
                <a:latin typeface="Courier New" panose="02070309020205020404" pitchFamily="49" charset="0"/>
                <a:cs typeface="Courier New" panose="02070309020205020404" pitchFamily="49" charset="0"/>
              </a:rPr>
              <a:t>var: Keyword</a:t>
            </a:r>
          </a:p>
          <a:p>
            <a:r>
              <a:rPr lang="en-US" altLang="zh-CN" dirty="0">
                <a:latin typeface="Courier New" panose="02070309020205020404" pitchFamily="49" charset="0"/>
                <a:cs typeface="Courier New" panose="02070309020205020404" pitchFamily="49" charset="0"/>
              </a:rPr>
              <a:t>a  : Variable</a:t>
            </a:r>
          </a:p>
          <a:p>
            <a:r>
              <a:rPr lang="en-US" altLang="zh-CN" dirty="0">
                <a:latin typeface="Courier New" panose="02070309020205020404" pitchFamily="49" charset="0"/>
                <a:cs typeface="Courier New" panose="02070309020205020404" pitchFamily="49" charset="0"/>
              </a:rPr>
              <a:t>=  : Operator</a:t>
            </a:r>
          </a:p>
          <a:p>
            <a:r>
              <a:rPr lang="en-US" altLang="zh-CN" dirty="0">
                <a:latin typeface="Courier New" panose="02070309020205020404" pitchFamily="49" charset="0"/>
                <a:cs typeface="Courier New" panose="02070309020205020404" pitchFamily="49" charset="0"/>
              </a:rPr>
              <a:t>1  : Integer</a:t>
            </a:r>
          </a:p>
          <a:p>
            <a:r>
              <a:rPr lang="en-US" altLang="zh-CN" dirty="0">
                <a:latin typeface="Courier New" panose="02070309020205020404" pitchFamily="49" charset="0"/>
                <a:cs typeface="Courier New" panose="02070309020205020404" pitchFamily="49" charset="0"/>
              </a:rPr>
              <a:t>+  : Operator</a:t>
            </a:r>
          </a:p>
          <a:p>
            <a:r>
              <a:rPr lang="en-US" altLang="zh-CN" dirty="0">
                <a:latin typeface="Courier New" panose="02070309020205020404" pitchFamily="49" charset="0"/>
                <a:cs typeface="Courier New" panose="02070309020205020404" pitchFamily="49" charset="0"/>
              </a:rPr>
              <a:t>4  : Integer</a:t>
            </a:r>
          </a:p>
          <a:p>
            <a:r>
              <a:rPr lang="en-US" altLang="zh-CN" dirty="0">
                <a:latin typeface="Courier New" panose="02070309020205020404" pitchFamily="49" charset="0"/>
                <a:cs typeface="Courier New" panose="02070309020205020404" pitchFamily="49" charset="0"/>
              </a:rPr>
              <a:t>*  : Operator</a:t>
            </a:r>
          </a:p>
          <a:p>
            <a:r>
              <a:rPr lang="en-US" altLang="zh-CN" dirty="0">
                <a:latin typeface="Courier New" panose="02070309020205020404" pitchFamily="49" charset="0"/>
                <a:cs typeface="Courier New" panose="02070309020205020404" pitchFamily="49" charset="0"/>
              </a:rPr>
              <a:t>5  : Integer</a:t>
            </a:r>
          </a:p>
        </p:txBody>
      </p:sp>
    </p:spTree>
    <p:extLst>
      <p:ext uri="{BB962C8B-B14F-4D97-AF65-F5344CB8AC3E}">
        <p14:creationId xmlns:p14="http://schemas.microsoft.com/office/powerpoint/2010/main" val="22132866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84"/>
                                        </p:tgtEl>
                                        <p:attrNameLst>
                                          <p:attrName>style.visibility</p:attrName>
                                        </p:attrNameLst>
                                      </p:cBhvr>
                                      <p:to>
                                        <p:strVal val="visible"/>
                                      </p:to>
                                    </p:set>
                                    <p:anim calcmode="lin" valueType="num">
                                      <p:cBhvr additive="base">
                                        <p:cTn id="7" dur="500" fill="hold"/>
                                        <p:tgtEl>
                                          <p:spTgt spid="3084"/>
                                        </p:tgtEl>
                                        <p:attrNameLst>
                                          <p:attrName>ppt_x</p:attrName>
                                        </p:attrNameLst>
                                      </p:cBhvr>
                                      <p:tavLst>
                                        <p:tav tm="0">
                                          <p:val>
                                            <p:strVal val="#ppt_x"/>
                                          </p:val>
                                        </p:tav>
                                        <p:tav tm="100000">
                                          <p:val>
                                            <p:strVal val="#ppt_x"/>
                                          </p:val>
                                        </p:tav>
                                      </p:tavLst>
                                    </p:anim>
                                    <p:anim calcmode="lin" valueType="num">
                                      <p:cBhvr additive="base">
                                        <p:cTn id="8" dur="500" fill="hold"/>
                                        <p:tgtEl>
                                          <p:spTgt spid="308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9EFB3F-8A4D-4173-A2A9-219D49399DC1}"/>
              </a:ext>
            </a:extLst>
          </p:cNvPr>
          <p:cNvSpPr>
            <a:spLocks noGrp="1"/>
          </p:cNvSpPr>
          <p:nvPr>
            <p:ph type="title"/>
          </p:nvPr>
        </p:nvSpPr>
        <p:spPr/>
        <p:txBody>
          <a:bodyPr/>
          <a:lstStyle/>
          <a:p>
            <a:r>
              <a:rPr lang="zh-CN" altLang="en-US" dirty="0"/>
              <a:t>语法分析</a:t>
            </a:r>
          </a:p>
        </p:txBody>
      </p:sp>
      <p:sp>
        <p:nvSpPr>
          <p:cNvPr id="5" name="文本框 4">
            <a:extLst>
              <a:ext uri="{FF2B5EF4-FFF2-40B4-BE49-F238E27FC236}">
                <a16:creationId xmlns:a16="http://schemas.microsoft.com/office/drawing/2014/main" id="{5A89196C-F1FB-4BA5-B425-B8977AB81F7F}"/>
              </a:ext>
            </a:extLst>
          </p:cNvPr>
          <p:cNvSpPr txBox="1"/>
          <p:nvPr/>
        </p:nvSpPr>
        <p:spPr>
          <a:xfrm>
            <a:off x="3396615" y="1836680"/>
            <a:ext cx="5351850" cy="1422954"/>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根据词法分析结果形成抽象语法树（</a:t>
            </a:r>
            <a:r>
              <a:rPr lang="en-US" altLang="zh-CN" sz="2000" dirty="0">
                <a:latin typeface="微软雅黑" panose="020B0503020204020204" pitchFamily="34" charset="-122"/>
                <a:ea typeface="微软雅黑" panose="020B0503020204020204" pitchFamily="34" charset="-122"/>
              </a:rPr>
              <a:t>Abstract Syntax Tree</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ab. AST)</a:t>
            </a:r>
            <a:r>
              <a:rPr lang="zh-CN" altLang="en-US" sz="2000" dirty="0">
                <a:latin typeface="微软雅黑" panose="020B0503020204020204" pitchFamily="34" charset="-122"/>
                <a:ea typeface="微软雅黑" panose="020B0503020204020204" pitchFamily="34" charset="-122"/>
              </a:rPr>
              <a:t>的过程</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语法分析器常常被称作</a:t>
            </a:r>
            <a:r>
              <a:rPr lang="en-US" altLang="zh-CN" sz="2000" dirty="0">
                <a:latin typeface="微软雅黑" panose="020B0503020204020204" pitchFamily="34" charset="-122"/>
                <a:ea typeface="微软雅黑" panose="020B0503020204020204" pitchFamily="34" charset="-122"/>
              </a:rPr>
              <a:t>Parser</a:t>
            </a:r>
          </a:p>
        </p:txBody>
      </p:sp>
      <p:pic>
        <p:nvPicPr>
          <p:cNvPr id="3074" name="Picture 2">
            <a:extLst>
              <a:ext uri="{FF2B5EF4-FFF2-40B4-BE49-F238E27FC236}">
                <a16:creationId xmlns:a16="http://schemas.microsoft.com/office/drawing/2014/main" id="{53CD78D9-1DF7-4392-B243-A36C1A7C98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131590"/>
            <a:ext cx="1985982" cy="3282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22251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ppt_x"/>
                                          </p:val>
                                        </p:tav>
                                        <p:tav tm="100000">
                                          <p:val>
                                            <p:strVal val="#ppt_x"/>
                                          </p:val>
                                        </p:tav>
                                      </p:tavLst>
                                    </p:anim>
                                    <p:anim calcmode="lin" valueType="num">
                                      <p:cBhvr additive="base">
                                        <p:cTn id="8"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 calcmode="lin" valueType="num">
                                      <p:cBhvr additive="base">
                                        <p:cTn id="19"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1B56F141-AB00-4620-A3F9-A19A5E51D267}"/>
              </a:ext>
            </a:extLst>
          </p:cNvPr>
          <p:cNvPicPr>
            <a:picLocks noChangeAspect="1"/>
          </p:cNvPicPr>
          <p:nvPr/>
        </p:nvPicPr>
        <p:blipFill>
          <a:blip r:embed="rId2"/>
          <a:stretch>
            <a:fillRect/>
          </a:stretch>
        </p:blipFill>
        <p:spPr>
          <a:xfrm>
            <a:off x="867036" y="0"/>
            <a:ext cx="7409928" cy="5143500"/>
          </a:xfrm>
          <a:prstGeom prst="rect">
            <a:avLst/>
          </a:prstGeom>
        </p:spPr>
      </p:pic>
    </p:spTree>
    <p:extLst>
      <p:ext uri="{BB962C8B-B14F-4D97-AF65-F5344CB8AC3E}">
        <p14:creationId xmlns:p14="http://schemas.microsoft.com/office/powerpoint/2010/main" val="2822872829"/>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D23E9F-ECA1-4A37-A51B-3F03248ACA08}"/>
              </a:ext>
            </a:extLst>
          </p:cNvPr>
          <p:cNvSpPr>
            <a:spLocks noGrp="1"/>
          </p:cNvSpPr>
          <p:nvPr>
            <p:ph type="title"/>
          </p:nvPr>
        </p:nvSpPr>
        <p:spPr/>
        <p:txBody>
          <a:bodyPr/>
          <a:lstStyle/>
          <a:p>
            <a:r>
              <a:rPr lang="zh-CN" altLang="en-US" dirty="0"/>
              <a:t>语法规则</a:t>
            </a:r>
          </a:p>
        </p:txBody>
      </p:sp>
      <p:sp>
        <p:nvSpPr>
          <p:cNvPr id="3" name="内容占位符 2">
            <a:extLst>
              <a:ext uri="{FF2B5EF4-FFF2-40B4-BE49-F238E27FC236}">
                <a16:creationId xmlns:a16="http://schemas.microsoft.com/office/drawing/2014/main" id="{E1F3DFB3-EE94-4881-B039-5D23C6B35BD7}"/>
              </a:ext>
            </a:extLst>
          </p:cNvPr>
          <p:cNvSpPr>
            <a:spLocks noGrp="1"/>
          </p:cNvSpPr>
          <p:nvPr>
            <p:ph idx="1"/>
          </p:nvPr>
        </p:nvSpPr>
        <p:spPr>
          <a:xfrm>
            <a:off x="457200" y="1200151"/>
            <a:ext cx="8229600" cy="795536"/>
          </a:xfrm>
        </p:spPr>
        <p:txBody>
          <a:bodyPr/>
          <a:lstStyle/>
          <a:p>
            <a:pPr marL="0" indent="0">
              <a:buNone/>
            </a:pPr>
            <a:r>
              <a:rPr lang="en-US" altLang="zh-CN" dirty="0"/>
              <a:t>expr -&gt; 1+expr | 1</a:t>
            </a:r>
          </a:p>
          <a:p>
            <a:pPr marL="0" indent="0">
              <a:buNone/>
            </a:pPr>
            <a:endParaRPr lang="en-US" altLang="zh-CN" dirty="0"/>
          </a:p>
          <a:p>
            <a:pPr marL="0" indent="0">
              <a:buNone/>
            </a:pPr>
            <a:endParaRPr lang="en-US" altLang="zh-CN" dirty="0"/>
          </a:p>
          <a:p>
            <a:pPr marL="0" indent="0">
              <a:buNone/>
            </a:pPr>
            <a:endParaRPr lang="zh-CN" altLang="en-US" dirty="0"/>
          </a:p>
        </p:txBody>
      </p:sp>
      <p:pic>
        <p:nvPicPr>
          <p:cNvPr id="1026" name="Picture 2">
            <a:extLst>
              <a:ext uri="{FF2B5EF4-FFF2-40B4-BE49-F238E27FC236}">
                <a16:creationId xmlns:a16="http://schemas.microsoft.com/office/drawing/2014/main" id="{2EF23E38-6D6F-4515-9661-9829D595A7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1650" y="2211710"/>
            <a:ext cx="1704975" cy="14763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80ED3D57-029A-4D63-A82C-B1968A88B5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1419622"/>
            <a:ext cx="2162175" cy="2390775"/>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668ECB30-3D40-4D19-8211-88AAF20C8C52}"/>
              </a:ext>
            </a:extLst>
          </p:cNvPr>
          <p:cNvSpPr txBox="1"/>
          <p:nvPr/>
        </p:nvSpPr>
        <p:spPr>
          <a:xfrm>
            <a:off x="1516301" y="4186407"/>
            <a:ext cx="2215671"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1+1</a:t>
            </a:r>
            <a:r>
              <a:rPr lang="zh-CN" altLang="en-US" sz="2000" dirty="0">
                <a:latin typeface="微软雅黑" panose="020B0503020204020204" pitchFamily="34" charset="-122"/>
                <a:ea typeface="微软雅黑" panose="020B0503020204020204" pitchFamily="34" charset="-122"/>
              </a:rPr>
              <a:t>的抽象语法树</a:t>
            </a:r>
          </a:p>
        </p:txBody>
      </p:sp>
      <p:sp>
        <p:nvSpPr>
          <p:cNvPr id="7" name="文本框 6">
            <a:extLst>
              <a:ext uri="{FF2B5EF4-FFF2-40B4-BE49-F238E27FC236}">
                <a16:creationId xmlns:a16="http://schemas.microsoft.com/office/drawing/2014/main" id="{D280171A-5CEA-4458-AE5F-A458F5946A90}"/>
              </a:ext>
            </a:extLst>
          </p:cNvPr>
          <p:cNvSpPr txBox="1"/>
          <p:nvPr/>
        </p:nvSpPr>
        <p:spPr>
          <a:xfrm>
            <a:off x="4716016" y="4186407"/>
            <a:ext cx="2557110"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1+1+1</a:t>
            </a:r>
            <a:r>
              <a:rPr lang="zh-CN" altLang="en-US" sz="2000" dirty="0">
                <a:latin typeface="微软雅黑" panose="020B0503020204020204" pitchFamily="34" charset="-122"/>
                <a:ea typeface="微软雅黑" panose="020B0503020204020204" pitchFamily="34" charset="-122"/>
              </a:rPr>
              <a:t>的抽象语法树</a:t>
            </a:r>
          </a:p>
        </p:txBody>
      </p:sp>
    </p:spTree>
    <p:extLst>
      <p:ext uri="{BB962C8B-B14F-4D97-AF65-F5344CB8AC3E}">
        <p14:creationId xmlns:p14="http://schemas.microsoft.com/office/powerpoint/2010/main" val="2903349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026"/>
                                        </p:tgtEl>
                                        <p:attrNameLst>
                                          <p:attrName>style.visibility</p:attrName>
                                        </p:attrNameLst>
                                      </p:cBhvr>
                                      <p:to>
                                        <p:strVal val="visible"/>
                                      </p:to>
                                    </p:set>
                                    <p:anim calcmode="lin" valueType="num">
                                      <p:cBhvr additive="base">
                                        <p:cTn id="17" dur="500" fill="hold"/>
                                        <p:tgtEl>
                                          <p:spTgt spid="1026"/>
                                        </p:tgtEl>
                                        <p:attrNameLst>
                                          <p:attrName>ppt_x</p:attrName>
                                        </p:attrNameLst>
                                      </p:cBhvr>
                                      <p:tavLst>
                                        <p:tav tm="0">
                                          <p:val>
                                            <p:strVal val="#ppt_x"/>
                                          </p:val>
                                        </p:tav>
                                        <p:tav tm="100000">
                                          <p:val>
                                            <p:strVal val="#ppt_x"/>
                                          </p:val>
                                        </p:tav>
                                      </p:tavLst>
                                    </p:anim>
                                    <p:anim calcmode="lin" valueType="num">
                                      <p:cBhvr additive="base">
                                        <p:cTn id="1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028"/>
                                        </p:tgtEl>
                                        <p:attrNameLst>
                                          <p:attrName>style.visibility</p:attrName>
                                        </p:attrNameLst>
                                      </p:cBhvr>
                                      <p:to>
                                        <p:strVal val="visible"/>
                                      </p:to>
                                    </p:set>
                                    <p:anim calcmode="lin" valueType="num">
                                      <p:cBhvr additive="base">
                                        <p:cTn id="23" dur="500" fill="hold"/>
                                        <p:tgtEl>
                                          <p:spTgt spid="1028"/>
                                        </p:tgtEl>
                                        <p:attrNameLst>
                                          <p:attrName>ppt_x</p:attrName>
                                        </p:attrNameLst>
                                      </p:cBhvr>
                                      <p:tavLst>
                                        <p:tav tm="0">
                                          <p:val>
                                            <p:strVal val="#ppt_x"/>
                                          </p:val>
                                        </p:tav>
                                        <p:tav tm="100000">
                                          <p:val>
                                            <p:strVal val="#ppt_x"/>
                                          </p:val>
                                        </p:tav>
                                      </p:tavLst>
                                    </p:anim>
                                    <p:anim calcmode="lin" valueType="num">
                                      <p:cBhvr additive="base">
                                        <p:cTn id="24" dur="500" fill="hold"/>
                                        <p:tgtEl>
                                          <p:spTgt spid="102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960421-0FDC-450C-A074-06F808C2CC98}"/>
              </a:ext>
            </a:extLst>
          </p:cNvPr>
          <p:cNvSpPr>
            <a:spLocks noGrp="1"/>
          </p:cNvSpPr>
          <p:nvPr>
            <p:ph type="title"/>
          </p:nvPr>
        </p:nvSpPr>
        <p:spPr/>
        <p:txBody>
          <a:bodyPr/>
          <a:lstStyle/>
          <a:p>
            <a:r>
              <a:rPr lang="zh-CN" altLang="en-US" dirty="0"/>
              <a:t>语义分析</a:t>
            </a:r>
          </a:p>
        </p:txBody>
      </p:sp>
      <p:pic>
        <p:nvPicPr>
          <p:cNvPr id="2050" name="Picture 2">
            <a:extLst>
              <a:ext uri="{FF2B5EF4-FFF2-40B4-BE49-F238E27FC236}">
                <a16:creationId xmlns:a16="http://schemas.microsoft.com/office/drawing/2014/main" id="{E6F381AA-F869-4F52-B971-619BC14059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419622"/>
            <a:ext cx="2750592" cy="2925418"/>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00550639-9BC7-4022-AF4F-10A65F3E44E7}"/>
              </a:ext>
            </a:extLst>
          </p:cNvPr>
          <p:cNvSpPr txBox="1"/>
          <p:nvPr/>
        </p:nvSpPr>
        <p:spPr>
          <a:xfrm>
            <a:off x="4139952" y="1940022"/>
            <a:ext cx="4176464" cy="1884618"/>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通过语义分析对抽象语法树进行语法检查非常重要</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图中通过语法检查模块可以看到</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不能作用到整数和字符串。</a:t>
            </a:r>
          </a:p>
        </p:txBody>
      </p:sp>
    </p:spTree>
    <p:extLst>
      <p:ext uri="{BB962C8B-B14F-4D97-AF65-F5344CB8AC3E}">
        <p14:creationId xmlns:p14="http://schemas.microsoft.com/office/powerpoint/2010/main" val="38533556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ppt_x"/>
                                          </p:val>
                                        </p:tav>
                                        <p:tav tm="100000">
                                          <p:val>
                                            <p:strVal val="#ppt_x"/>
                                          </p:val>
                                        </p:tav>
                                      </p:tavLst>
                                    </p:anim>
                                    <p:anim calcmode="lin" valueType="num">
                                      <p:cBhvr additive="base">
                                        <p:cTn id="8"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 calcmode="lin" valueType="num">
                                      <p:cBhvr additive="base">
                                        <p:cTn id="13"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 calcmode="lin" valueType="num">
                                      <p:cBhvr additive="base">
                                        <p:cTn id="19"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DD7E11-1B9A-44CA-93ED-A153FDA72180}"/>
              </a:ext>
            </a:extLst>
          </p:cNvPr>
          <p:cNvSpPr>
            <a:spLocks noGrp="1"/>
          </p:cNvSpPr>
          <p:nvPr>
            <p:ph type="title"/>
          </p:nvPr>
        </p:nvSpPr>
        <p:spPr/>
        <p:txBody>
          <a:bodyPr/>
          <a:lstStyle/>
          <a:p>
            <a:r>
              <a:rPr lang="en-US" altLang="zh-CN" dirty="0"/>
              <a:t> </a:t>
            </a:r>
            <a:r>
              <a:rPr lang="zh-CN" altLang="en-US" dirty="0"/>
              <a:t>翻译：中间代码</a:t>
            </a:r>
          </a:p>
        </p:txBody>
      </p:sp>
      <p:sp>
        <p:nvSpPr>
          <p:cNvPr id="3" name="内容占位符 2">
            <a:extLst>
              <a:ext uri="{FF2B5EF4-FFF2-40B4-BE49-F238E27FC236}">
                <a16:creationId xmlns:a16="http://schemas.microsoft.com/office/drawing/2014/main" id="{467F2635-2262-40A8-91F7-F396ED5EAC60}"/>
              </a:ext>
            </a:extLst>
          </p:cNvPr>
          <p:cNvSpPr>
            <a:spLocks noGrp="1"/>
          </p:cNvSpPr>
          <p:nvPr>
            <p:ph idx="1"/>
          </p:nvPr>
        </p:nvSpPr>
        <p:spPr>
          <a:xfrm>
            <a:off x="2339752" y="1580274"/>
            <a:ext cx="1440160" cy="1512168"/>
          </a:xfrm>
          <a:ln>
            <a:solidFill>
              <a:schemeClr val="tx2">
                <a:lumMod val="50000"/>
              </a:schemeClr>
            </a:solidFill>
          </a:ln>
        </p:spPr>
        <p:txBody>
          <a:bodyPr/>
          <a:lstStyle/>
          <a:p>
            <a:pPr marL="0" indent="0">
              <a:lnSpc>
                <a:spcPct val="100000"/>
              </a:lnSpc>
              <a:buNone/>
            </a:pPr>
            <a:r>
              <a:rPr lang="en-US" altLang="zh-CN" dirty="0">
                <a:latin typeface="微软雅黑" panose="020B0503020204020204" pitchFamily="34" charset="-122"/>
                <a:ea typeface="微软雅黑" panose="020B0503020204020204" pitchFamily="34" charset="-122"/>
                <a:cs typeface="Courier New" panose="02070309020205020404" pitchFamily="49" charset="0"/>
              </a:rPr>
              <a:t>t1 = 4*5</a:t>
            </a:r>
          </a:p>
          <a:p>
            <a:pPr marL="0" indent="0">
              <a:lnSpc>
                <a:spcPct val="100000"/>
              </a:lnSpc>
              <a:buNone/>
            </a:pPr>
            <a:r>
              <a:rPr lang="en-US" altLang="zh-CN" dirty="0">
                <a:latin typeface="微软雅黑" panose="020B0503020204020204" pitchFamily="34" charset="-122"/>
                <a:ea typeface="微软雅黑" panose="020B0503020204020204" pitchFamily="34" charset="-122"/>
                <a:cs typeface="Courier New" panose="02070309020205020404" pitchFamily="49" charset="0"/>
              </a:rPr>
              <a:t>t2 = 1+t1</a:t>
            </a:r>
          </a:p>
          <a:p>
            <a:pPr marL="0" indent="0">
              <a:lnSpc>
                <a:spcPct val="100000"/>
              </a:lnSpc>
              <a:buNone/>
            </a:pPr>
            <a:r>
              <a:rPr lang="en-US" altLang="zh-CN" dirty="0">
                <a:latin typeface="微软雅黑" panose="020B0503020204020204" pitchFamily="34" charset="-122"/>
                <a:ea typeface="微软雅黑" panose="020B0503020204020204" pitchFamily="34" charset="-122"/>
                <a:cs typeface="Courier New" panose="02070309020205020404" pitchFamily="49" charset="0"/>
              </a:rPr>
              <a:t>var a = t2</a:t>
            </a:r>
            <a:endParaRPr lang="zh-CN" altLang="en-US" dirty="0">
              <a:latin typeface="微软雅黑" panose="020B0503020204020204" pitchFamily="34" charset="-122"/>
              <a:ea typeface="微软雅黑" panose="020B0503020204020204" pitchFamily="34" charset="-122"/>
              <a:cs typeface="Courier New" panose="02070309020205020404" pitchFamily="49" charset="0"/>
            </a:endParaRPr>
          </a:p>
        </p:txBody>
      </p:sp>
      <p:pic>
        <p:nvPicPr>
          <p:cNvPr id="4100" name="Picture 4">
            <a:extLst>
              <a:ext uri="{FF2B5EF4-FFF2-40B4-BE49-F238E27FC236}">
                <a16:creationId xmlns:a16="http://schemas.microsoft.com/office/drawing/2014/main" id="{3416F9A8-DC5C-4FCA-9A16-A6F81CDE65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713" y="925308"/>
            <a:ext cx="1217856" cy="2167134"/>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EFF510C1-1AFB-41BA-91D7-DBA57CEFC97F}"/>
              </a:ext>
            </a:extLst>
          </p:cNvPr>
          <p:cNvSpPr txBox="1"/>
          <p:nvPr/>
        </p:nvSpPr>
        <p:spPr>
          <a:xfrm>
            <a:off x="3779912" y="2571750"/>
            <a:ext cx="4464496" cy="1884618"/>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根据抽象语法树生成的中间代码（这里是三地址代码）更加接近计算机的指令。也可以对三地址代码进行存储、传输和一些优化。</a:t>
            </a:r>
          </a:p>
        </p:txBody>
      </p:sp>
      <p:sp>
        <p:nvSpPr>
          <p:cNvPr id="4" name="矩形 3">
            <a:extLst>
              <a:ext uri="{FF2B5EF4-FFF2-40B4-BE49-F238E27FC236}">
                <a16:creationId xmlns:a16="http://schemas.microsoft.com/office/drawing/2014/main" id="{9753C4E0-E9CF-4693-913B-A71AE48F7082}"/>
              </a:ext>
            </a:extLst>
          </p:cNvPr>
          <p:cNvSpPr/>
          <p:nvPr/>
        </p:nvSpPr>
        <p:spPr>
          <a:xfrm>
            <a:off x="247665" y="566912"/>
            <a:ext cx="1981953"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cs typeface="Courier New" panose="02070309020205020404" pitchFamily="49" charset="0"/>
              </a:rPr>
              <a:t>var a = 1 + 4 * 5</a:t>
            </a:r>
          </a:p>
        </p:txBody>
      </p:sp>
    </p:spTree>
    <p:extLst>
      <p:ext uri="{BB962C8B-B14F-4D97-AF65-F5344CB8AC3E}">
        <p14:creationId xmlns:p14="http://schemas.microsoft.com/office/powerpoint/2010/main" val="15550430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barn(inVertical)">
                                      <p:cBhvr>
                                        <p:cTn id="7" dur="1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1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1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1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1F9DFD-7AD4-42A1-8E75-112CB0E625F8}"/>
              </a:ext>
            </a:extLst>
          </p:cNvPr>
          <p:cNvSpPr>
            <a:spLocks noGrp="1"/>
          </p:cNvSpPr>
          <p:nvPr>
            <p:ph type="title"/>
          </p:nvPr>
        </p:nvSpPr>
        <p:spPr/>
        <p:txBody>
          <a:bodyPr/>
          <a:lstStyle/>
          <a:p>
            <a:r>
              <a:rPr lang="zh-CN" altLang="en-US" dirty="0"/>
              <a:t>生成机器码</a:t>
            </a:r>
          </a:p>
        </p:txBody>
      </p:sp>
      <p:pic>
        <p:nvPicPr>
          <p:cNvPr id="5124" name="Picture 4">
            <a:extLst>
              <a:ext uri="{FF2B5EF4-FFF2-40B4-BE49-F238E27FC236}">
                <a16:creationId xmlns:a16="http://schemas.microsoft.com/office/drawing/2014/main" id="{159ECF02-F9E8-4D57-9589-27158186AC2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3820" y="1275606"/>
            <a:ext cx="3618180" cy="2880320"/>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8CF04ECA-FC53-44FD-A9E5-D9A3ADD772B4}"/>
              </a:ext>
            </a:extLst>
          </p:cNvPr>
          <p:cNvSpPr txBox="1"/>
          <p:nvPr/>
        </p:nvSpPr>
        <p:spPr>
          <a:xfrm>
            <a:off x="1447486" y="4227934"/>
            <a:ext cx="2691763"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早期</a:t>
            </a:r>
            <a:r>
              <a:rPr lang="en-US" altLang="zh-CN" dirty="0">
                <a:latin typeface="微软雅黑" panose="020B0503020204020204" pitchFamily="34" charset="-122"/>
                <a:ea typeface="微软雅黑" panose="020B0503020204020204" pitchFamily="34" charset="-122"/>
              </a:rPr>
              <a:t>8bit</a:t>
            </a:r>
            <a:r>
              <a:rPr lang="zh-CN" altLang="en-US" dirty="0">
                <a:latin typeface="微软雅黑" panose="020B0503020204020204" pitchFamily="34" charset="-122"/>
                <a:ea typeface="微软雅黑" panose="020B0503020204020204" pitchFamily="34" charset="-122"/>
              </a:rPr>
              <a:t>处理器的机器码</a:t>
            </a:r>
          </a:p>
        </p:txBody>
      </p:sp>
      <p:sp>
        <p:nvSpPr>
          <p:cNvPr id="7" name="文本框 6">
            <a:extLst>
              <a:ext uri="{FF2B5EF4-FFF2-40B4-BE49-F238E27FC236}">
                <a16:creationId xmlns:a16="http://schemas.microsoft.com/office/drawing/2014/main" id="{FCDAD945-E00C-4EA4-826C-3F702BBBE1D5}"/>
              </a:ext>
            </a:extLst>
          </p:cNvPr>
          <p:cNvSpPr txBox="1"/>
          <p:nvPr/>
        </p:nvSpPr>
        <p:spPr>
          <a:xfrm>
            <a:off x="4932040" y="1707654"/>
            <a:ext cx="3618180" cy="2346283"/>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机器不懂高级语言</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机器像「卡片机」一样，不断读取下一条指令并执行</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这种简单的设计就是今天复杂的计算机</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701446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124"/>
                                        </p:tgtEl>
                                        <p:attrNameLst>
                                          <p:attrName>style.visibility</p:attrName>
                                        </p:attrNameLst>
                                      </p:cBhvr>
                                      <p:to>
                                        <p:strVal val="visible"/>
                                      </p:to>
                                    </p:set>
                                    <p:anim calcmode="lin" valueType="num">
                                      <p:cBhvr additive="base">
                                        <p:cTn id="11" dur="500" fill="hold"/>
                                        <p:tgtEl>
                                          <p:spTgt spid="5124"/>
                                        </p:tgtEl>
                                        <p:attrNameLst>
                                          <p:attrName>ppt_x</p:attrName>
                                        </p:attrNameLst>
                                      </p:cBhvr>
                                      <p:tavLst>
                                        <p:tav tm="0">
                                          <p:val>
                                            <p:strVal val="#ppt_x"/>
                                          </p:val>
                                        </p:tav>
                                        <p:tav tm="100000">
                                          <p:val>
                                            <p:strVal val="#ppt_x"/>
                                          </p:val>
                                        </p:tav>
                                      </p:tavLst>
                                    </p:anim>
                                    <p:anim calcmode="lin" valueType="num">
                                      <p:cBhvr additive="base">
                                        <p:cTn id="12" dur="500" fill="hold"/>
                                        <p:tgtEl>
                                          <p:spTgt spid="512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 calcmode="lin" valueType="num">
                                      <p:cBhvr additive="base">
                                        <p:cTn id="1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7">
                                            <p:txEl>
                                              <p:pRg st="1" end="1"/>
                                            </p:txEl>
                                          </p:spTgt>
                                        </p:tgtEl>
                                        <p:attrNameLst>
                                          <p:attrName>style.visibility</p:attrName>
                                        </p:attrNameLst>
                                      </p:cBhvr>
                                      <p:to>
                                        <p:strVal val="visible"/>
                                      </p:to>
                                    </p:set>
                                    <p:anim calcmode="lin" valueType="num">
                                      <p:cBhvr additive="base">
                                        <p:cTn id="2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7">
                                            <p:txEl>
                                              <p:pRg st="2" end="2"/>
                                            </p:txEl>
                                          </p:spTgt>
                                        </p:tgtEl>
                                        <p:attrNameLst>
                                          <p:attrName>style.visibility</p:attrName>
                                        </p:attrNameLst>
                                      </p:cBhvr>
                                      <p:to>
                                        <p:strVal val="visible"/>
                                      </p:to>
                                    </p:set>
                                    <p:anim calcmode="lin" valueType="num">
                                      <p:cBhvr additive="base">
                                        <p:cTn id="2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87F516-E90B-485D-AD89-9D13C25BCEC3}"/>
              </a:ext>
            </a:extLst>
          </p:cNvPr>
          <p:cNvSpPr>
            <a:spLocks noGrp="1"/>
          </p:cNvSpPr>
          <p:nvPr>
            <p:ph type="title"/>
          </p:nvPr>
        </p:nvSpPr>
        <p:spPr/>
        <p:txBody>
          <a:bodyPr/>
          <a:lstStyle/>
          <a:p>
            <a:r>
              <a:rPr lang="zh-CN" altLang="en-US" dirty="0"/>
              <a:t>运行时环境</a:t>
            </a:r>
          </a:p>
        </p:txBody>
      </p:sp>
      <p:sp>
        <p:nvSpPr>
          <p:cNvPr id="3" name="内容占位符 2">
            <a:extLst>
              <a:ext uri="{FF2B5EF4-FFF2-40B4-BE49-F238E27FC236}">
                <a16:creationId xmlns:a16="http://schemas.microsoft.com/office/drawing/2014/main" id="{6C4912C7-F002-4E0E-9885-AB7D630A13CB}"/>
              </a:ext>
            </a:extLst>
          </p:cNvPr>
          <p:cNvSpPr>
            <a:spLocks noGrp="1"/>
          </p:cNvSpPr>
          <p:nvPr>
            <p:ph idx="1"/>
          </p:nvPr>
        </p:nvSpPr>
        <p:spPr/>
        <p:txBody>
          <a:bodyPr/>
          <a:lstStyle/>
          <a:p>
            <a:r>
              <a:rPr lang="zh-CN" altLang="en-US" dirty="0"/>
              <a:t>有的编译器将代码编译成机器码，按照操作系统的约定编译成一个应用，运行成为操作系统的</a:t>
            </a:r>
            <a:r>
              <a:rPr lang="zh-CN" altLang="en-US" dirty="0">
                <a:solidFill>
                  <a:srgbClr val="C9394A"/>
                </a:solidFill>
              </a:rPr>
              <a:t>进程</a:t>
            </a:r>
            <a:r>
              <a:rPr lang="zh-CN" altLang="en-US" dirty="0"/>
              <a:t>。</a:t>
            </a:r>
            <a:endParaRPr lang="en-US" altLang="zh-CN" dirty="0"/>
          </a:p>
          <a:p>
            <a:r>
              <a:rPr lang="zh-CN" altLang="en-US" dirty="0"/>
              <a:t>有的编译器将代码编译成中间代码（字节码、三地址代码等），然后在操作系统中启动一个</a:t>
            </a:r>
            <a:r>
              <a:rPr lang="zh-CN" altLang="en-US" dirty="0">
                <a:solidFill>
                  <a:srgbClr val="C9394A"/>
                </a:solidFill>
              </a:rPr>
              <a:t>虚拟容器</a:t>
            </a:r>
            <a:r>
              <a:rPr lang="zh-CN" altLang="en-US" dirty="0"/>
              <a:t>（进程）来执行他们。</a:t>
            </a:r>
            <a:endParaRPr lang="en-US" altLang="zh-CN" dirty="0"/>
          </a:p>
          <a:p>
            <a:r>
              <a:rPr lang="en-US" altLang="zh-CN" dirty="0"/>
              <a:t>JIT</a:t>
            </a:r>
            <a:r>
              <a:rPr lang="zh-CN" altLang="en-US" dirty="0"/>
              <a:t>编译器一边执行中间代码，一边编译他们。</a:t>
            </a:r>
            <a:endParaRPr lang="en-US" altLang="zh-CN" dirty="0"/>
          </a:p>
          <a:p>
            <a:endParaRPr lang="zh-CN" altLang="en-US" dirty="0"/>
          </a:p>
        </p:txBody>
      </p:sp>
    </p:spTree>
    <p:extLst>
      <p:ext uri="{BB962C8B-B14F-4D97-AF65-F5344CB8AC3E}">
        <p14:creationId xmlns:p14="http://schemas.microsoft.com/office/powerpoint/2010/main" val="140230958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A6925D-9064-4BE7-92B0-B087B21CD97F}"/>
              </a:ext>
            </a:extLst>
          </p:cNvPr>
          <p:cNvSpPr>
            <a:spLocks noGrp="1"/>
          </p:cNvSpPr>
          <p:nvPr>
            <p:ph type="title"/>
          </p:nvPr>
        </p:nvSpPr>
        <p:spPr/>
        <p:txBody>
          <a:bodyPr/>
          <a:lstStyle/>
          <a:p>
            <a:r>
              <a:rPr lang="zh-CN" altLang="en-US" dirty="0"/>
              <a:t>编译器处理的两大过程</a:t>
            </a:r>
          </a:p>
        </p:txBody>
      </p:sp>
      <p:sp>
        <p:nvSpPr>
          <p:cNvPr id="3" name="内容占位符 2">
            <a:extLst>
              <a:ext uri="{FF2B5EF4-FFF2-40B4-BE49-F238E27FC236}">
                <a16:creationId xmlns:a16="http://schemas.microsoft.com/office/drawing/2014/main" id="{B3C7D4D1-F4E3-42B0-984E-C5911BA0550D}"/>
              </a:ext>
            </a:extLst>
          </p:cNvPr>
          <p:cNvSpPr>
            <a:spLocks noGrp="1"/>
          </p:cNvSpPr>
          <p:nvPr>
            <p:ph idx="1"/>
          </p:nvPr>
        </p:nvSpPr>
        <p:spPr/>
        <p:txBody>
          <a:bodyPr/>
          <a:lstStyle/>
          <a:p>
            <a:r>
              <a:rPr lang="zh-CN" altLang="en-US" dirty="0"/>
              <a:t>分析</a:t>
            </a:r>
            <a:r>
              <a:rPr lang="en-US" altLang="zh-CN" dirty="0"/>
              <a:t>——</a:t>
            </a:r>
            <a:r>
              <a:rPr lang="zh-CN" altLang="en-US" sz="1600" dirty="0"/>
              <a:t>对源程序进行分析形成中间表示</a:t>
            </a:r>
            <a:r>
              <a:rPr lang="en-US" altLang="zh-CN" sz="1600" dirty="0"/>
              <a:t>(</a:t>
            </a:r>
            <a:r>
              <a:rPr lang="zh-CN" altLang="en-US" sz="1600" dirty="0">
                <a:solidFill>
                  <a:srgbClr val="C00000"/>
                </a:solidFill>
              </a:rPr>
              <a:t>抽象语法树、符号表</a:t>
            </a:r>
            <a:r>
              <a:rPr lang="zh-CN" altLang="en-US" sz="1600" dirty="0"/>
              <a:t>）</a:t>
            </a:r>
            <a:endParaRPr lang="en-US" altLang="zh-CN" sz="1600" dirty="0"/>
          </a:p>
          <a:p>
            <a:pPr lvl="1"/>
            <a:r>
              <a:rPr lang="zh-CN" altLang="en-US" dirty="0"/>
              <a:t>词法分析</a:t>
            </a:r>
            <a:endParaRPr lang="en-US" altLang="zh-CN" dirty="0"/>
          </a:p>
          <a:p>
            <a:pPr lvl="1"/>
            <a:r>
              <a:rPr lang="zh-CN" altLang="en-US" dirty="0"/>
              <a:t>语法分析</a:t>
            </a:r>
            <a:endParaRPr lang="en-US" altLang="zh-CN" dirty="0"/>
          </a:p>
          <a:p>
            <a:pPr lvl="1"/>
            <a:r>
              <a:rPr lang="zh-CN" altLang="en-US" dirty="0"/>
              <a:t>语义分析  </a:t>
            </a:r>
            <a:endParaRPr lang="en-US" altLang="zh-CN" dirty="0"/>
          </a:p>
          <a:p>
            <a:pPr lvl="1"/>
            <a:r>
              <a:rPr lang="zh-CN" altLang="en-US" dirty="0"/>
              <a:t>翻译</a:t>
            </a:r>
            <a:endParaRPr lang="en-US" altLang="zh-CN" dirty="0"/>
          </a:p>
          <a:p>
            <a:r>
              <a:rPr lang="zh-CN" altLang="en-US" dirty="0"/>
              <a:t>综合</a:t>
            </a:r>
            <a:r>
              <a:rPr lang="en-US" altLang="zh-CN" dirty="0"/>
              <a:t>——</a:t>
            </a:r>
            <a:r>
              <a:rPr lang="zh-CN" altLang="en-US" sz="1600" dirty="0"/>
              <a:t>根据中间表示生成目标语言，提供运行环境等</a:t>
            </a:r>
            <a:endParaRPr lang="en-US" altLang="zh-CN" sz="1600" dirty="0"/>
          </a:p>
          <a:p>
            <a:pPr lvl="1"/>
            <a:r>
              <a:rPr lang="zh-CN" altLang="en-US" dirty="0"/>
              <a:t>中间语言</a:t>
            </a:r>
            <a:endParaRPr lang="en-US" altLang="zh-CN" dirty="0"/>
          </a:p>
          <a:p>
            <a:pPr lvl="1"/>
            <a:r>
              <a:rPr lang="zh-CN" altLang="en-US" dirty="0"/>
              <a:t>代码优化</a:t>
            </a:r>
            <a:endParaRPr lang="en-US" altLang="zh-CN" dirty="0"/>
          </a:p>
          <a:p>
            <a:pPr lvl="1"/>
            <a:r>
              <a:rPr lang="zh-CN" altLang="en-US" dirty="0"/>
              <a:t>机器码生成</a:t>
            </a:r>
            <a:endParaRPr lang="en-US" altLang="zh-CN" dirty="0"/>
          </a:p>
          <a:p>
            <a:pPr lvl="1"/>
            <a:r>
              <a:rPr lang="zh-CN" altLang="en-US" dirty="0"/>
              <a:t>运行环境及其他</a:t>
            </a:r>
            <a:endParaRPr lang="en-US" altLang="zh-CN" dirty="0"/>
          </a:p>
        </p:txBody>
      </p:sp>
    </p:spTree>
    <p:extLst>
      <p:ext uri="{BB962C8B-B14F-4D97-AF65-F5344CB8AC3E}">
        <p14:creationId xmlns:p14="http://schemas.microsoft.com/office/powerpoint/2010/main" val="2948668963"/>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FFE284-233C-47E0-BF92-77AD0D3757B4}"/>
              </a:ext>
            </a:extLst>
          </p:cNvPr>
          <p:cNvSpPr>
            <a:spLocks noGrp="1"/>
          </p:cNvSpPr>
          <p:nvPr>
            <p:ph type="title"/>
          </p:nvPr>
        </p:nvSpPr>
        <p:spPr/>
        <p:txBody>
          <a:bodyPr/>
          <a:lstStyle/>
          <a:p>
            <a:r>
              <a:rPr lang="zh-CN" altLang="en-US" dirty="0"/>
              <a:t>编译器分层设计</a:t>
            </a:r>
          </a:p>
        </p:txBody>
      </p:sp>
      <p:pic>
        <p:nvPicPr>
          <p:cNvPr id="8" name="图片 7">
            <a:extLst>
              <a:ext uri="{FF2B5EF4-FFF2-40B4-BE49-F238E27FC236}">
                <a16:creationId xmlns:a16="http://schemas.microsoft.com/office/drawing/2014/main" id="{A8C742AE-AB40-418C-8060-330E9BD471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1884" y="1347614"/>
            <a:ext cx="6660232" cy="3377644"/>
          </a:xfrm>
          <a:prstGeom prst="rect">
            <a:avLst/>
          </a:prstGeom>
        </p:spPr>
      </p:pic>
    </p:spTree>
    <p:extLst>
      <p:ext uri="{BB962C8B-B14F-4D97-AF65-F5344CB8AC3E}">
        <p14:creationId xmlns:p14="http://schemas.microsoft.com/office/powerpoint/2010/main" val="3373218768"/>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A823CF-6987-4492-98CB-FB44DE8E780C}"/>
              </a:ext>
            </a:extLst>
          </p:cNvPr>
          <p:cNvSpPr>
            <a:spLocks noGrp="1"/>
          </p:cNvSpPr>
          <p:nvPr>
            <p:ph type="title"/>
          </p:nvPr>
        </p:nvSpPr>
        <p:spPr/>
        <p:txBody>
          <a:bodyPr/>
          <a:lstStyle/>
          <a:p>
            <a:r>
              <a:rPr lang="zh-CN" altLang="en-US" dirty="0"/>
              <a:t>分层设计</a:t>
            </a:r>
          </a:p>
        </p:txBody>
      </p:sp>
      <p:sp>
        <p:nvSpPr>
          <p:cNvPr id="3" name="内容占位符 2">
            <a:extLst>
              <a:ext uri="{FF2B5EF4-FFF2-40B4-BE49-F238E27FC236}">
                <a16:creationId xmlns:a16="http://schemas.microsoft.com/office/drawing/2014/main" id="{999D0103-C310-433A-B383-1E109C7272A3}"/>
              </a:ext>
            </a:extLst>
          </p:cNvPr>
          <p:cNvSpPr>
            <a:spLocks noGrp="1"/>
          </p:cNvSpPr>
          <p:nvPr>
            <p:ph idx="1"/>
          </p:nvPr>
        </p:nvSpPr>
        <p:spPr/>
        <p:txBody>
          <a:bodyPr/>
          <a:lstStyle/>
          <a:p>
            <a:r>
              <a:rPr lang="zh-CN" altLang="en-US" dirty="0"/>
              <a:t>最常见的软件架构</a:t>
            </a:r>
            <a:endParaRPr lang="en-US" altLang="zh-CN" dirty="0"/>
          </a:p>
          <a:p>
            <a:r>
              <a:rPr lang="zh-CN" altLang="en-US" dirty="0"/>
              <a:t>难点</a:t>
            </a:r>
            <a:r>
              <a:rPr lang="en-US" altLang="zh-CN" dirty="0"/>
              <a:t>1</a:t>
            </a:r>
            <a:r>
              <a:rPr lang="zh-CN" altLang="en-US" dirty="0"/>
              <a:t>：关注度分离，每一层都有意义（思考），有产出，可以独立使用</a:t>
            </a:r>
            <a:endParaRPr lang="en-US" altLang="zh-CN" dirty="0"/>
          </a:p>
          <a:p>
            <a:r>
              <a:rPr lang="zh-CN" altLang="en-US" dirty="0"/>
              <a:t>难点</a:t>
            </a:r>
            <a:r>
              <a:rPr lang="en-US" altLang="zh-CN" dirty="0"/>
              <a:t>2</a:t>
            </a:r>
            <a:r>
              <a:rPr lang="zh-CN" altLang="en-US" dirty="0"/>
              <a:t>：层足够强大</a:t>
            </a:r>
            <a:r>
              <a:rPr lang="en-US" altLang="zh-CN" dirty="0"/>
              <a:t>——</a:t>
            </a:r>
            <a:r>
              <a:rPr lang="zh-CN" altLang="en-US" dirty="0"/>
              <a:t>每一层，都用</a:t>
            </a:r>
            <a:r>
              <a:rPr lang="zh-CN" altLang="en-US" dirty="0">
                <a:solidFill>
                  <a:srgbClr val="C94251"/>
                </a:solidFill>
              </a:rPr>
              <a:t>「优质的」</a:t>
            </a:r>
            <a:r>
              <a:rPr lang="zh-CN" altLang="en-US" dirty="0"/>
              <a:t>算法数据结构、架构技巧解决大量共性问题。</a:t>
            </a:r>
          </a:p>
        </p:txBody>
      </p:sp>
    </p:spTree>
    <p:extLst>
      <p:ext uri="{BB962C8B-B14F-4D97-AF65-F5344CB8AC3E}">
        <p14:creationId xmlns:p14="http://schemas.microsoft.com/office/powerpoint/2010/main" val="29654166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5FA8DD-ABDE-43DD-9A72-23E3B24A58B3}"/>
              </a:ext>
            </a:extLst>
          </p:cNvPr>
          <p:cNvSpPr>
            <a:spLocks noGrp="1"/>
          </p:cNvSpPr>
          <p:nvPr>
            <p:ph type="title"/>
          </p:nvPr>
        </p:nvSpPr>
        <p:spPr/>
        <p:txBody>
          <a:bodyPr/>
          <a:lstStyle/>
          <a:p>
            <a:r>
              <a:rPr lang="en-US" altLang="zh-CN" dirty="0" err="1"/>
              <a:t>TinyScript</a:t>
            </a:r>
            <a:endParaRPr lang="zh-CN" altLang="en-US" dirty="0"/>
          </a:p>
        </p:txBody>
      </p:sp>
      <p:sp>
        <p:nvSpPr>
          <p:cNvPr id="3" name="内容占位符 2">
            <a:extLst>
              <a:ext uri="{FF2B5EF4-FFF2-40B4-BE49-F238E27FC236}">
                <a16:creationId xmlns:a16="http://schemas.microsoft.com/office/drawing/2014/main" id="{FB14BBEF-76B9-4FA2-8744-7FE50602393D}"/>
              </a:ext>
            </a:extLst>
          </p:cNvPr>
          <p:cNvSpPr>
            <a:spLocks noGrp="1"/>
          </p:cNvSpPr>
          <p:nvPr>
            <p:ph idx="1"/>
          </p:nvPr>
        </p:nvSpPr>
        <p:spPr/>
        <p:txBody>
          <a:bodyPr/>
          <a:lstStyle/>
          <a:p>
            <a:r>
              <a:rPr lang="zh-CN" altLang="en-US" dirty="0">
                <a:solidFill>
                  <a:srgbClr val="C9394A"/>
                </a:solidFill>
              </a:rPr>
              <a:t>教学专用</a:t>
            </a:r>
            <a:r>
              <a:rPr lang="zh-CN" altLang="en-US" dirty="0"/>
              <a:t>，为本课程量身定做的语言。</a:t>
            </a:r>
            <a:endParaRPr lang="en-US" altLang="zh-CN" dirty="0"/>
          </a:p>
          <a:p>
            <a:r>
              <a:rPr lang="en-US" altLang="zh-CN" dirty="0"/>
              <a:t>Java/</a:t>
            </a:r>
            <a:r>
              <a:rPr lang="en-US" altLang="zh-CN" dirty="0" err="1"/>
              <a:t>Javascript</a:t>
            </a:r>
            <a:r>
              <a:rPr lang="zh-CN" altLang="en-US" dirty="0">
                <a:solidFill>
                  <a:srgbClr val="C9394A"/>
                </a:solidFill>
              </a:rPr>
              <a:t>双语</a:t>
            </a:r>
            <a:r>
              <a:rPr lang="zh-CN" altLang="en-US" dirty="0"/>
              <a:t>实现，日后会增加</a:t>
            </a:r>
            <a:r>
              <a:rPr lang="en-US" altLang="zh-CN" dirty="0"/>
              <a:t>Python/Go</a:t>
            </a:r>
            <a:r>
              <a:rPr lang="zh-CN" altLang="en-US" dirty="0"/>
              <a:t>等语言。</a:t>
            </a:r>
            <a:endParaRPr lang="en-US" altLang="zh-CN" dirty="0"/>
          </a:p>
          <a:p>
            <a:r>
              <a:rPr lang="zh-CN" altLang="en-US" dirty="0"/>
              <a:t>大量使用了</a:t>
            </a:r>
            <a:r>
              <a:rPr lang="zh-CN" altLang="en-US" dirty="0">
                <a:solidFill>
                  <a:srgbClr val="C9394A"/>
                </a:solidFill>
              </a:rPr>
              <a:t>设计模式</a:t>
            </a:r>
            <a:r>
              <a:rPr lang="zh-CN" altLang="en-US" dirty="0"/>
              <a:t>、</a:t>
            </a:r>
            <a:r>
              <a:rPr lang="zh-CN" altLang="en-US" dirty="0">
                <a:solidFill>
                  <a:srgbClr val="C9394A"/>
                </a:solidFill>
              </a:rPr>
              <a:t>算法和数据结构</a:t>
            </a:r>
            <a:r>
              <a:rPr lang="zh-CN" altLang="en-US" dirty="0"/>
              <a:t>，对学习程序架构有很大帮助。</a:t>
            </a:r>
            <a:endParaRPr lang="en-US" altLang="zh-CN" dirty="0"/>
          </a:p>
        </p:txBody>
      </p:sp>
    </p:spTree>
    <p:extLst>
      <p:ext uri="{BB962C8B-B14F-4D97-AF65-F5344CB8AC3E}">
        <p14:creationId xmlns:p14="http://schemas.microsoft.com/office/powerpoint/2010/main" val="11237929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951047-9D54-4123-B553-4327E50D9812}"/>
              </a:ext>
            </a:extLst>
          </p:cNvPr>
          <p:cNvSpPr>
            <a:spLocks noGrp="1"/>
          </p:cNvSpPr>
          <p:nvPr>
            <p:ph type="title"/>
          </p:nvPr>
        </p:nvSpPr>
        <p:spPr/>
        <p:txBody>
          <a:bodyPr/>
          <a:lstStyle/>
          <a:p>
            <a:r>
              <a:rPr lang="en-US" altLang="zh-CN" dirty="0" err="1"/>
              <a:t>TinyScript</a:t>
            </a:r>
            <a:r>
              <a:rPr lang="zh-CN" altLang="en-US" dirty="0"/>
              <a:t>示例：解汉诺塔问题</a:t>
            </a:r>
          </a:p>
        </p:txBody>
      </p:sp>
      <p:pic>
        <p:nvPicPr>
          <p:cNvPr id="7" name="图片 6">
            <a:extLst>
              <a:ext uri="{FF2B5EF4-FFF2-40B4-BE49-F238E27FC236}">
                <a16:creationId xmlns:a16="http://schemas.microsoft.com/office/drawing/2014/main" id="{D422D9B8-BEDF-4200-B4E8-522DE9049089}"/>
              </a:ext>
            </a:extLst>
          </p:cNvPr>
          <p:cNvPicPr>
            <a:picLocks noChangeAspect="1"/>
          </p:cNvPicPr>
          <p:nvPr/>
        </p:nvPicPr>
        <p:blipFill>
          <a:blip r:embed="rId3"/>
          <a:stretch>
            <a:fillRect/>
          </a:stretch>
        </p:blipFill>
        <p:spPr>
          <a:xfrm>
            <a:off x="1456085" y="1419622"/>
            <a:ext cx="6231830" cy="2750692"/>
          </a:xfrm>
          <a:prstGeom prst="rect">
            <a:avLst/>
          </a:prstGeom>
        </p:spPr>
      </p:pic>
    </p:spTree>
    <p:extLst>
      <p:ext uri="{BB962C8B-B14F-4D97-AF65-F5344CB8AC3E}">
        <p14:creationId xmlns:p14="http://schemas.microsoft.com/office/powerpoint/2010/main" val="3208768088"/>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76D9CE-CB15-4B03-81CF-A963E4AF1A9F}"/>
              </a:ext>
            </a:extLst>
          </p:cNvPr>
          <p:cNvSpPr>
            <a:spLocks noGrp="1"/>
          </p:cNvSpPr>
          <p:nvPr>
            <p:ph type="title"/>
          </p:nvPr>
        </p:nvSpPr>
        <p:spPr/>
        <p:txBody>
          <a:bodyPr/>
          <a:lstStyle/>
          <a:p>
            <a:r>
              <a:rPr lang="zh-CN" altLang="en-US" dirty="0"/>
              <a:t>课程整体导图展示</a:t>
            </a:r>
          </a:p>
        </p:txBody>
      </p:sp>
      <p:sp>
        <p:nvSpPr>
          <p:cNvPr id="3" name="内容占位符 2">
            <a:extLst>
              <a:ext uri="{FF2B5EF4-FFF2-40B4-BE49-F238E27FC236}">
                <a16:creationId xmlns:a16="http://schemas.microsoft.com/office/drawing/2014/main" id="{18F57137-A5D6-4525-9507-7D3915EE2593}"/>
              </a:ext>
            </a:extLst>
          </p:cNvPr>
          <p:cNvSpPr>
            <a:spLocks noGrp="1"/>
          </p:cNvSpPr>
          <p:nvPr>
            <p:ph idx="1"/>
          </p:nvPr>
        </p:nvSpPr>
        <p:spPr/>
        <p:txBody>
          <a:bodyPr/>
          <a:lstStyle/>
          <a:p>
            <a:r>
              <a:rPr lang="en-US" altLang="zh-CN" dirty="0"/>
              <a:t>…</a:t>
            </a:r>
            <a:endParaRPr lang="zh-CN" altLang="en-US" dirty="0"/>
          </a:p>
        </p:txBody>
      </p:sp>
    </p:spTree>
    <p:extLst>
      <p:ext uri="{BB962C8B-B14F-4D97-AF65-F5344CB8AC3E}">
        <p14:creationId xmlns:p14="http://schemas.microsoft.com/office/powerpoint/2010/main" val="3345591366"/>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B9C871-F2EF-416F-AC98-5D63E0238D76}"/>
              </a:ext>
            </a:extLst>
          </p:cNvPr>
          <p:cNvSpPr>
            <a:spLocks noGrp="1"/>
          </p:cNvSpPr>
          <p:nvPr>
            <p:ph type="title"/>
          </p:nvPr>
        </p:nvSpPr>
        <p:spPr/>
        <p:txBody>
          <a:bodyPr/>
          <a:lstStyle/>
          <a:p>
            <a:r>
              <a:rPr lang="zh-CN" altLang="en-US" dirty="0"/>
              <a:t>教学目标</a:t>
            </a:r>
          </a:p>
        </p:txBody>
      </p:sp>
      <p:sp>
        <p:nvSpPr>
          <p:cNvPr id="3" name="内容占位符 2">
            <a:extLst>
              <a:ext uri="{FF2B5EF4-FFF2-40B4-BE49-F238E27FC236}">
                <a16:creationId xmlns:a16="http://schemas.microsoft.com/office/drawing/2014/main" id="{DB774484-C694-495F-A378-10719E8DAA4A}"/>
              </a:ext>
            </a:extLst>
          </p:cNvPr>
          <p:cNvSpPr>
            <a:spLocks noGrp="1"/>
          </p:cNvSpPr>
          <p:nvPr>
            <p:ph idx="1"/>
          </p:nvPr>
        </p:nvSpPr>
        <p:spPr/>
        <p:txBody>
          <a:bodyPr/>
          <a:lstStyle/>
          <a:p>
            <a:r>
              <a:rPr lang="zh-CN" altLang="en-US" dirty="0"/>
              <a:t>通过实现一个完整的编译器掌握</a:t>
            </a:r>
            <a:r>
              <a:rPr lang="zh-CN" altLang="en-US" dirty="0">
                <a:solidFill>
                  <a:srgbClr val="C9394A"/>
                </a:solidFill>
              </a:rPr>
              <a:t>编译原理核心</a:t>
            </a:r>
            <a:r>
              <a:rPr lang="zh-CN" altLang="en-US" dirty="0"/>
              <a:t>知识，语言相关架构技巧算法和数据结构（</a:t>
            </a:r>
            <a:r>
              <a:rPr lang="en-US" altLang="zh-CN" dirty="0">
                <a:solidFill>
                  <a:srgbClr val="0070C0"/>
                </a:solidFill>
              </a:rPr>
              <a:t>Java/</a:t>
            </a:r>
            <a:r>
              <a:rPr lang="en-US" altLang="zh-CN" dirty="0" err="1">
                <a:solidFill>
                  <a:srgbClr val="0070C0"/>
                </a:solidFill>
              </a:rPr>
              <a:t>Javascrip</a:t>
            </a:r>
            <a:r>
              <a:rPr lang="en-US" altLang="zh-CN" dirty="0">
                <a:solidFill>
                  <a:srgbClr val="0070C0"/>
                </a:solidFill>
              </a:rPr>
              <a:t> </a:t>
            </a:r>
            <a:r>
              <a:rPr lang="en-US" altLang="zh-CN" dirty="0">
                <a:solidFill>
                  <a:srgbClr val="7030A0"/>
                </a:solidFill>
              </a:rPr>
              <a:t>Go/</a:t>
            </a:r>
            <a:r>
              <a:rPr lang="en-US" altLang="zh-CN" dirty="0" err="1">
                <a:solidFill>
                  <a:srgbClr val="7030A0"/>
                </a:solidFill>
              </a:rPr>
              <a:t>Py</a:t>
            </a:r>
            <a:r>
              <a:rPr lang="zh-CN" altLang="en-US" dirty="0">
                <a:solidFill>
                  <a:srgbClr val="7030A0"/>
                </a:solidFill>
              </a:rPr>
              <a:t>等</a:t>
            </a:r>
            <a:r>
              <a:rPr lang="en-US" altLang="zh-CN" sz="1400" dirty="0" err="1">
                <a:solidFill>
                  <a:srgbClr val="7030A0"/>
                </a:solidFill>
              </a:rPr>
              <a:t>ing</a:t>
            </a:r>
            <a:r>
              <a:rPr lang="zh-CN" altLang="en-US" dirty="0"/>
              <a:t>），向学员</a:t>
            </a:r>
            <a:r>
              <a:rPr lang="zh-CN" altLang="en-US" dirty="0">
                <a:solidFill>
                  <a:srgbClr val="C94251"/>
                </a:solidFill>
              </a:rPr>
              <a:t>渗透</a:t>
            </a:r>
            <a:r>
              <a:rPr lang="zh-CN" altLang="en-US" dirty="0"/>
              <a:t>测试程序编写技巧，计算机基础知识和架构思想。</a:t>
            </a:r>
            <a:endParaRPr lang="en-US" altLang="zh-CN" dirty="0"/>
          </a:p>
        </p:txBody>
      </p:sp>
    </p:spTree>
    <p:extLst>
      <p:ext uri="{BB962C8B-B14F-4D97-AF65-F5344CB8AC3E}">
        <p14:creationId xmlns:p14="http://schemas.microsoft.com/office/powerpoint/2010/main" val="2775727395"/>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6FA591-C56D-4F2C-BB2E-041CA96FA0AB}"/>
              </a:ext>
            </a:extLst>
          </p:cNvPr>
          <p:cNvSpPr>
            <a:spLocks noGrp="1"/>
          </p:cNvSpPr>
          <p:nvPr>
            <p:ph type="ctrTitle"/>
          </p:nvPr>
        </p:nvSpPr>
        <p:spPr/>
        <p:txBody>
          <a:bodyPr/>
          <a:lstStyle/>
          <a:p>
            <a:r>
              <a:rPr lang="zh-CN" altLang="en-US" dirty="0"/>
              <a:t>编译原理简介</a:t>
            </a:r>
          </a:p>
        </p:txBody>
      </p:sp>
      <p:sp>
        <p:nvSpPr>
          <p:cNvPr id="3" name="副标题 2">
            <a:extLst>
              <a:ext uri="{FF2B5EF4-FFF2-40B4-BE49-F238E27FC236}">
                <a16:creationId xmlns:a16="http://schemas.microsoft.com/office/drawing/2014/main" id="{CA4A46F3-6FED-4A21-B5EB-BAEC2A434775}"/>
              </a:ext>
            </a:extLst>
          </p:cNvPr>
          <p:cNvSpPr>
            <a:spLocks noGrp="1"/>
          </p:cNvSpPr>
          <p:nvPr>
            <p:ph type="subTitle" idx="1"/>
          </p:nvPr>
        </p:nvSpPr>
        <p:spPr/>
        <p:txBody>
          <a:bodyPr/>
          <a:lstStyle/>
          <a:p>
            <a:r>
              <a:rPr lang="zh-CN" altLang="en-US" dirty="0"/>
              <a:t>唯一不变的是变化</a:t>
            </a:r>
          </a:p>
        </p:txBody>
      </p:sp>
    </p:spTree>
    <p:extLst>
      <p:ext uri="{BB962C8B-B14F-4D97-AF65-F5344CB8AC3E}">
        <p14:creationId xmlns:p14="http://schemas.microsoft.com/office/powerpoint/2010/main" val="3195953916"/>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02E20E-5928-4B55-8449-6789B0FC06DB}"/>
              </a:ext>
            </a:extLst>
          </p:cNvPr>
          <p:cNvSpPr>
            <a:spLocks noGrp="1"/>
          </p:cNvSpPr>
          <p:nvPr>
            <p:ph type="title"/>
          </p:nvPr>
        </p:nvSpPr>
        <p:spPr/>
        <p:txBody>
          <a:bodyPr/>
          <a:lstStyle/>
          <a:p>
            <a:r>
              <a:rPr lang="zh-CN" altLang="en-US" dirty="0"/>
              <a:t>编译原理</a:t>
            </a:r>
          </a:p>
        </p:txBody>
      </p:sp>
      <p:sp>
        <p:nvSpPr>
          <p:cNvPr id="3" name="内容占位符 2">
            <a:extLst>
              <a:ext uri="{FF2B5EF4-FFF2-40B4-BE49-F238E27FC236}">
                <a16:creationId xmlns:a16="http://schemas.microsoft.com/office/drawing/2014/main" id="{06E4AF3C-901A-41BA-9D41-1DE7E26761AB}"/>
              </a:ext>
            </a:extLst>
          </p:cNvPr>
          <p:cNvSpPr>
            <a:spLocks noGrp="1"/>
          </p:cNvSpPr>
          <p:nvPr>
            <p:ph idx="1"/>
          </p:nvPr>
        </p:nvSpPr>
        <p:spPr/>
        <p:txBody>
          <a:bodyPr/>
          <a:lstStyle/>
          <a:p>
            <a:r>
              <a:rPr lang="zh-CN" altLang="en-US" dirty="0"/>
              <a:t>研究「</a:t>
            </a:r>
            <a:r>
              <a:rPr lang="zh-CN" altLang="en-US" dirty="0">
                <a:solidFill>
                  <a:srgbClr val="C9394A"/>
                </a:solidFill>
              </a:rPr>
              <a:t>翻译</a:t>
            </a:r>
            <a:r>
              <a:rPr lang="zh-CN" altLang="en-US" dirty="0"/>
              <a:t>」的科学，把一种机器语言翻译成另一种机器语言</a:t>
            </a:r>
            <a:endParaRPr lang="en-US" altLang="zh-CN" dirty="0"/>
          </a:p>
          <a:p>
            <a:pPr lvl="1"/>
            <a:r>
              <a:rPr lang="zh-CN" altLang="en-US" dirty="0">
                <a:solidFill>
                  <a:schemeClr val="tx1">
                    <a:lumMod val="50000"/>
                    <a:lumOff val="50000"/>
                  </a:schemeClr>
                </a:solidFill>
              </a:rPr>
              <a:t>例如：高级语言</a:t>
            </a:r>
            <a:r>
              <a:rPr lang="en-US" altLang="zh-CN" dirty="0">
                <a:solidFill>
                  <a:schemeClr val="tx1">
                    <a:lumMod val="50000"/>
                    <a:lumOff val="50000"/>
                  </a:schemeClr>
                </a:solidFill>
              </a:rPr>
              <a:t>-&gt;</a:t>
            </a:r>
            <a:r>
              <a:rPr lang="zh-CN" altLang="en-US" dirty="0">
                <a:solidFill>
                  <a:schemeClr val="tx1">
                    <a:lumMod val="50000"/>
                    <a:lumOff val="50000"/>
                  </a:schemeClr>
                </a:solidFill>
              </a:rPr>
              <a:t>低级语言</a:t>
            </a:r>
            <a:r>
              <a:rPr lang="en-US" altLang="zh-CN" dirty="0">
                <a:solidFill>
                  <a:schemeClr val="tx1">
                    <a:lumMod val="50000"/>
                    <a:lumOff val="50000"/>
                  </a:schemeClr>
                </a:solidFill>
              </a:rPr>
              <a:t>-&gt;</a:t>
            </a:r>
            <a:r>
              <a:rPr lang="zh-CN" altLang="en-US" dirty="0">
                <a:solidFill>
                  <a:schemeClr val="tx1">
                    <a:lumMod val="50000"/>
                    <a:lumOff val="50000"/>
                  </a:schemeClr>
                </a:solidFill>
              </a:rPr>
              <a:t>机器语言</a:t>
            </a:r>
            <a:r>
              <a:rPr lang="en-US" altLang="zh-CN" dirty="0">
                <a:solidFill>
                  <a:schemeClr val="tx1">
                    <a:lumMod val="50000"/>
                    <a:lumOff val="50000"/>
                  </a:schemeClr>
                </a:solidFill>
              </a:rPr>
              <a:t>(</a:t>
            </a:r>
            <a:r>
              <a:rPr lang="zh-CN" altLang="en-US" dirty="0">
                <a:solidFill>
                  <a:schemeClr val="tx1">
                    <a:lumMod val="50000"/>
                    <a:lumOff val="50000"/>
                  </a:schemeClr>
                </a:solidFill>
              </a:rPr>
              <a:t>二进制</a:t>
            </a:r>
            <a:r>
              <a:rPr lang="en-US" altLang="zh-CN" dirty="0">
                <a:solidFill>
                  <a:schemeClr val="tx1">
                    <a:lumMod val="50000"/>
                    <a:lumOff val="50000"/>
                  </a:schemeClr>
                </a:solidFill>
              </a:rPr>
              <a:t>)</a:t>
            </a:r>
          </a:p>
          <a:p>
            <a:pPr lvl="1"/>
            <a:r>
              <a:rPr lang="zh-CN" altLang="en-US" dirty="0">
                <a:solidFill>
                  <a:schemeClr val="tx1">
                    <a:lumMod val="50000"/>
                    <a:lumOff val="50000"/>
                  </a:schemeClr>
                </a:solidFill>
              </a:rPr>
              <a:t>例如：计算机语言</a:t>
            </a:r>
            <a:r>
              <a:rPr lang="en-US" altLang="zh-CN" dirty="0">
                <a:solidFill>
                  <a:schemeClr val="tx1">
                    <a:lumMod val="50000"/>
                    <a:lumOff val="50000"/>
                  </a:schemeClr>
                </a:solidFill>
              </a:rPr>
              <a:t>-&gt;</a:t>
            </a:r>
            <a:r>
              <a:rPr lang="zh-CN" altLang="en-US" dirty="0">
                <a:solidFill>
                  <a:schemeClr val="tx1">
                    <a:lumMod val="50000"/>
                    <a:lumOff val="50000"/>
                  </a:schemeClr>
                </a:solidFill>
              </a:rPr>
              <a:t>硬件设备</a:t>
            </a:r>
            <a:endParaRPr lang="en-US" altLang="zh-CN" dirty="0">
              <a:solidFill>
                <a:schemeClr val="tx1">
                  <a:lumMod val="50000"/>
                  <a:lumOff val="50000"/>
                </a:schemeClr>
              </a:solidFill>
            </a:endParaRPr>
          </a:p>
          <a:p>
            <a:r>
              <a:rPr lang="zh-CN" altLang="en-US" dirty="0"/>
              <a:t>让计算机理解更高级的语言并执行</a:t>
            </a:r>
            <a:endParaRPr lang="en-US" altLang="zh-CN" dirty="0"/>
          </a:p>
          <a:p>
            <a:r>
              <a:rPr lang="zh-CN" altLang="en-US" dirty="0"/>
              <a:t>让计算机理解人</a:t>
            </a:r>
            <a:endParaRPr lang="en-US" altLang="zh-CN" dirty="0"/>
          </a:p>
          <a:p>
            <a:r>
              <a:rPr lang="zh-CN" altLang="en-US" dirty="0"/>
              <a:t>给人提供更好的</a:t>
            </a:r>
            <a:r>
              <a:rPr lang="zh-CN" altLang="en-US" dirty="0">
                <a:solidFill>
                  <a:srgbClr val="C9394A"/>
                </a:solidFill>
              </a:rPr>
              <a:t>思考</a:t>
            </a:r>
            <a:r>
              <a:rPr lang="zh-CN" altLang="en-US" dirty="0"/>
              <a:t>方式。</a:t>
            </a:r>
            <a:endParaRPr lang="en-US" altLang="zh-CN" dirty="0"/>
          </a:p>
          <a:p>
            <a:pPr lvl="1"/>
            <a:endParaRPr lang="zh-CN" altLang="en-US" dirty="0"/>
          </a:p>
        </p:txBody>
      </p:sp>
      <p:graphicFrame>
        <p:nvGraphicFramePr>
          <p:cNvPr id="4" name="图示 3">
            <a:extLst>
              <a:ext uri="{FF2B5EF4-FFF2-40B4-BE49-F238E27FC236}">
                <a16:creationId xmlns:a16="http://schemas.microsoft.com/office/drawing/2014/main" id="{5409D53D-94C9-4319-B58D-5CB228C5B6F6}"/>
              </a:ext>
            </a:extLst>
          </p:cNvPr>
          <p:cNvGraphicFramePr/>
          <p:nvPr>
            <p:extLst>
              <p:ext uri="{D42A27DB-BD31-4B8C-83A1-F6EECF244321}">
                <p14:modId xmlns:p14="http://schemas.microsoft.com/office/powerpoint/2010/main" val="996651763"/>
              </p:ext>
            </p:extLst>
          </p:nvPr>
        </p:nvGraphicFramePr>
        <p:xfrm>
          <a:off x="4572000" y="2226842"/>
          <a:ext cx="4020108" cy="26800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034859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讲师ppt模板20141215">
  <a:themeElements>
    <a:clrScheme name="讲师ppt模板20141215">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讲师ppt模板20141215">
      <a:majorFont>
        <a:latin typeface=""/>
        <a:ea typeface=""/>
        <a:cs typeface=""/>
      </a:majorFont>
      <a:minorFont>
        <a:latin typeface=""/>
        <a:ea typeface=""/>
        <a:cs typeface=""/>
      </a:minorFont>
    </a:fontScheme>
    <a:fmtScheme name="讲师ppt模板20141215">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4344</TotalTime>
  <Words>1368</Words>
  <Application>Microsoft Office PowerPoint</Application>
  <PresentationFormat>全屏显示(16:9)</PresentationFormat>
  <Paragraphs>160</Paragraphs>
  <Slides>37</Slides>
  <Notes>3</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37</vt:i4>
      </vt:variant>
    </vt:vector>
  </HeadingPairs>
  <TitlesOfParts>
    <vt:vector size="43" baseType="lpstr">
      <vt:lpstr>微软雅黑</vt:lpstr>
      <vt:lpstr>Arial</vt:lpstr>
      <vt:lpstr>Calibri</vt:lpstr>
      <vt:lpstr>Courier New</vt:lpstr>
      <vt:lpstr>Wingdings</vt:lpstr>
      <vt:lpstr>讲师ppt模板20141215</vt:lpstr>
      <vt:lpstr>课程介绍</vt:lpstr>
      <vt:lpstr>课程介绍</vt:lpstr>
      <vt:lpstr>PowerPoint 演示文稿</vt:lpstr>
      <vt:lpstr>TinyScript</vt:lpstr>
      <vt:lpstr>TinyScript示例：解汉诺塔问题</vt:lpstr>
      <vt:lpstr>课程整体导图展示</vt:lpstr>
      <vt:lpstr>教学目标</vt:lpstr>
      <vt:lpstr>编译原理简介</vt:lpstr>
      <vt:lpstr>编译原理</vt:lpstr>
      <vt:lpstr>「硬」编程缩影</vt:lpstr>
      <vt:lpstr>硬件语言(VHDL)</vt:lpstr>
      <vt:lpstr>编译原理的其他用途</vt:lpstr>
      <vt:lpstr>Prolog八皇后问题</vt:lpstr>
      <vt:lpstr>翻译的理解</vt:lpstr>
      <vt:lpstr>如何理解给人提供更好的思考方式</vt:lpstr>
      <vt:lpstr>编译器和解释器</vt:lpstr>
      <vt:lpstr>什么是编译器</vt:lpstr>
      <vt:lpstr>什么是程序的执行？</vt:lpstr>
      <vt:lpstr>代表：C</vt:lpstr>
      <vt:lpstr>什么是解释器？</vt:lpstr>
      <vt:lpstr>代表：早期Javascript</vt:lpstr>
      <vt:lpstr>混合编译器</vt:lpstr>
      <vt:lpstr>代表：早期Java</vt:lpstr>
      <vt:lpstr>即时编译器（Just-in-time compiler)</vt:lpstr>
      <vt:lpstr>交叉编译</vt:lpstr>
      <vt:lpstr>不同方式优劣势</vt:lpstr>
      <vt:lpstr>编译的流程</vt:lpstr>
      <vt:lpstr>词法分析</vt:lpstr>
      <vt:lpstr>语法分析</vt:lpstr>
      <vt:lpstr>语法规则</vt:lpstr>
      <vt:lpstr>语义分析</vt:lpstr>
      <vt:lpstr> 翻译：中间代码</vt:lpstr>
      <vt:lpstr>生成机器码</vt:lpstr>
      <vt:lpstr>运行时环境</vt:lpstr>
      <vt:lpstr>编译器处理的两大过程</vt:lpstr>
      <vt:lpstr>编译器分层设计</vt:lpstr>
      <vt:lpstr>分层设计</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open</dc:creator>
  <cp:lastModifiedBy>ramroll</cp:lastModifiedBy>
  <cp:revision>194</cp:revision>
  <dcterms:created xsi:type="dcterms:W3CDTF">2016-04-25T01:54:29Z</dcterms:created>
  <dcterms:modified xsi:type="dcterms:W3CDTF">2020-02-16T13:44:50Z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2052-9.1.0.4468</vt:lpwstr>
  </property>
</Properties>
</file>