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3"/>
  </p:notesMasterIdLst>
  <p:sldIdLst>
    <p:sldId id="256" r:id="rId2"/>
    <p:sldId id="257" r:id="rId3"/>
    <p:sldId id="281" r:id="rId4"/>
    <p:sldId id="283" r:id="rId5"/>
    <p:sldId id="282" r:id="rId6"/>
    <p:sldId id="284" r:id="rId7"/>
    <p:sldId id="297" r:id="rId8"/>
    <p:sldId id="298" r:id="rId9"/>
    <p:sldId id="299" r:id="rId10"/>
    <p:sldId id="317" r:id="rId11"/>
    <p:sldId id="307" r:id="rId12"/>
    <p:sldId id="318" r:id="rId13"/>
    <p:sldId id="322" r:id="rId14"/>
    <p:sldId id="320" r:id="rId15"/>
    <p:sldId id="321" r:id="rId16"/>
    <p:sldId id="286" r:id="rId17"/>
    <p:sldId id="316" r:id="rId18"/>
    <p:sldId id="288" r:id="rId19"/>
    <p:sldId id="323" r:id="rId20"/>
    <p:sldId id="324" r:id="rId21"/>
    <p:sldId id="287" r:id="rId22"/>
    <p:sldId id="290" r:id="rId23"/>
    <p:sldId id="309" r:id="rId24"/>
    <p:sldId id="291" r:id="rId25"/>
    <p:sldId id="293" r:id="rId26"/>
    <p:sldId id="295" r:id="rId27"/>
    <p:sldId id="296" r:id="rId28"/>
    <p:sldId id="294" r:id="rId29"/>
    <p:sldId id="301" r:id="rId30"/>
    <p:sldId id="310" r:id="rId31"/>
    <p:sldId id="314" r:id="rId3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394A"/>
    <a:srgbClr val="474747"/>
    <a:srgbClr val="212121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50000" autoAdjust="0"/>
  </p:normalViewPr>
  <p:slideViewPr>
    <p:cSldViewPr>
      <p:cViewPr varScale="1">
        <p:scale>
          <a:sx n="138" d="100"/>
          <a:sy n="138" d="100"/>
        </p:scale>
        <p:origin x="126" y="33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2020/3/2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8D5B-623B-4449-BA01-1A0DE36F7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词法分析器简介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4C91B6-BC4F-4133-9AD2-B5B4AB19D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264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242B-A76C-4124-9FC9-16AEF604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peek</a:t>
            </a:r>
            <a:r>
              <a:rPr lang="zh-CN" altLang="en-US" dirty="0"/>
              <a:t>和</a:t>
            </a:r>
            <a:r>
              <a:rPr lang="en-US" altLang="zh-CN" dirty="0" err="1"/>
              <a:t>putBack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5A0EF4-AD4E-492D-A82A-A1BAF8E8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7774"/>
            <a:ext cx="6989618" cy="1235113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F40344F3-B91B-4CD5-9B45-0E0B08FFB033}"/>
              </a:ext>
            </a:extLst>
          </p:cNvPr>
          <p:cNvSpPr/>
          <p:nvPr/>
        </p:nvSpPr>
        <p:spPr>
          <a:xfrm>
            <a:off x="1259632" y="4155926"/>
            <a:ext cx="6773594" cy="5760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6CAFBE-592C-4F73-8915-D61E8ECB8FA0}"/>
              </a:ext>
            </a:extLst>
          </p:cNvPr>
          <p:cNvSpPr txBox="1"/>
          <p:nvPr/>
        </p:nvSpPr>
        <p:spPr>
          <a:xfrm>
            <a:off x="3027103" y="169676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peek()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439BA90-4CC0-4018-B704-036093372991}"/>
              </a:ext>
            </a:extLst>
          </p:cNvPr>
          <p:cNvSpPr/>
          <p:nvPr/>
        </p:nvSpPr>
        <p:spPr>
          <a:xfrm rot="18189909">
            <a:off x="4019624" y="1841386"/>
            <a:ext cx="88203" cy="115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234037-56D9-4EE6-B60F-60E756B5CE6E}"/>
              </a:ext>
            </a:extLst>
          </p:cNvPr>
          <p:cNvSpPr txBox="1"/>
          <p:nvPr/>
        </p:nvSpPr>
        <p:spPr>
          <a:xfrm>
            <a:off x="3930478" y="1645136"/>
            <a:ext cx="73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next()</a:t>
            </a:r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6383F8D-6915-4DCB-BBDD-CB059C0FD2B4}"/>
              </a:ext>
            </a:extLst>
          </p:cNvPr>
          <p:cNvSpPr/>
          <p:nvPr/>
        </p:nvSpPr>
        <p:spPr>
          <a:xfrm rot="19698468">
            <a:off x="4451800" y="1959181"/>
            <a:ext cx="83510" cy="824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761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流的扩展</a:t>
            </a:r>
            <a:r>
              <a:rPr lang="en-US" altLang="zh-CN" dirty="0"/>
              <a:t>(lexer02)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词法分析器需要对流中字符执行</a:t>
            </a:r>
            <a:r>
              <a:rPr lang="en-US" altLang="zh-CN" dirty="0">
                <a:solidFill>
                  <a:srgbClr val="C94251"/>
                </a:solidFill>
              </a:rPr>
              <a:t>peek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94251"/>
                </a:solidFill>
              </a:rPr>
              <a:t>putBack</a:t>
            </a:r>
            <a:r>
              <a:rPr lang="zh-CN" altLang="en-US" dirty="0"/>
              <a:t>操作。</a:t>
            </a:r>
            <a:endParaRPr lang="en-US" altLang="zh-CN" dirty="0"/>
          </a:p>
          <a:p>
            <a:r>
              <a:rPr lang="zh-CN" altLang="en-US" dirty="0"/>
              <a:t>实现流的</a:t>
            </a:r>
            <a:r>
              <a:rPr lang="en-US" altLang="zh-CN" dirty="0"/>
              <a:t>peek</a:t>
            </a:r>
            <a:r>
              <a:rPr lang="zh-CN" altLang="en-US" dirty="0"/>
              <a:t>和</a:t>
            </a:r>
            <a:r>
              <a:rPr lang="en-US" altLang="zh-CN" dirty="0" err="1"/>
              <a:t>putBack</a:t>
            </a:r>
            <a:r>
              <a:rPr lang="zh-CN" altLang="en-US" dirty="0"/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976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8D5B-623B-4449-BA01-1A0DE36F7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r>
              <a:rPr lang="zh-CN" altLang="en-US" dirty="0"/>
              <a:t>：坚持写测试用例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4C91B6-BC4F-4133-9AD2-B5B4AB19D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94661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B0867-3E48-4F54-AD4C-3D177911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2C228-F114-42D0-AF15-F0ACCD28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单元测试（</a:t>
            </a:r>
            <a:r>
              <a:rPr lang="en-US" altLang="zh-CN" dirty="0">
                <a:solidFill>
                  <a:srgbClr val="C94251"/>
                </a:solidFill>
              </a:rPr>
              <a:t>unit testing</a:t>
            </a:r>
            <a:r>
              <a:rPr lang="zh-CN" altLang="en-US" dirty="0"/>
              <a:t>），对软件中最小的组成部分进行测试。</a:t>
            </a:r>
            <a:endParaRPr lang="en-US" altLang="zh-CN" dirty="0"/>
          </a:p>
          <a:p>
            <a:r>
              <a:rPr lang="zh-CN" altLang="en-US" dirty="0"/>
              <a:t>集成测试（</a:t>
            </a:r>
            <a:r>
              <a:rPr lang="en-US" altLang="zh-CN" dirty="0">
                <a:solidFill>
                  <a:srgbClr val="C94251"/>
                </a:solidFill>
              </a:rPr>
              <a:t>integration testing</a:t>
            </a:r>
            <a:r>
              <a:rPr lang="zh-CN" altLang="en-US" dirty="0"/>
              <a:t>），对子系统、完整系统进行测试。</a:t>
            </a:r>
          </a:p>
        </p:txBody>
      </p:sp>
    </p:spTree>
    <p:extLst>
      <p:ext uri="{BB962C8B-B14F-4D97-AF65-F5344CB8AC3E}">
        <p14:creationId xmlns:p14="http://schemas.microsoft.com/office/powerpoint/2010/main" val="79453834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5BCBE-8653-4056-BCB5-3537C50E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ED0A-899D-4ACD-8918-C7E2D56A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什么情况下写单元测试？ </a:t>
            </a:r>
            <a:endParaRPr lang="en-US" altLang="zh-CN" dirty="0"/>
          </a:p>
          <a:p>
            <a:r>
              <a:rPr lang="zh-CN" altLang="en-US" dirty="0"/>
              <a:t>什么情况下进行集成测试？</a:t>
            </a:r>
            <a:endParaRPr lang="en-US" altLang="zh-CN" dirty="0"/>
          </a:p>
          <a:p>
            <a:r>
              <a:rPr lang="zh-CN" altLang="en-US" dirty="0"/>
              <a:t>如果集成测试发现</a:t>
            </a:r>
            <a:r>
              <a:rPr lang="en-US" altLang="zh-CN" dirty="0"/>
              <a:t>BUG</a:t>
            </a:r>
            <a:r>
              <a:rPr lang="zh-CN" altLang="en-US" dirty="0"/>
              <a:t>应该如何处理？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680FC0-FC31-479F-98CB-0DA51DFD664E}"/>
              </a:ext>
            </a:extLst>
          </p:cNvPr>
          <p:cNvSpPr txBox="1"/>
          <p:nvPr/>
        </p:nvSpPr>
        <p:spPr>
          <a:xfrm>
            <a:off x="4139952" y="14196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任何、尽可能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3BC911-0F5C-48DF-991D-DA56A5C321CE}"/>
              </a:ext>
            </a:extLst>
          </p:cNvPr>
          <p:cNvSpPr txBox="1"/>
          <p:nvPr/>
        </p:nvSpPr>
        <p:spPr>
          <a:xfrm>
            <a:off x="4165600" y="2096927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测试覆盖率</a:t>
            </a:r>
            <a:r>
              <a:rPr lang="en-US" altLang="zh-CN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80-90%</a:t>
            </a:r>
            <a:r>
              <a:rPr lang="zh-CN" altLang="en-US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，且设计合理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3BF5A4-CFC3-453F-8A24-A5EC225AF631}"/>
              </a:ext>
            </a:extLst>
          </p:cNvPr>
          <p:cNvSpPr txBox="1"/>
          <p:nvPr/>
        </p:nvSpPr>
        <p:spPr>
          <a:xfrm>
            <a:off x="5331945" y="27742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返回增加单元测试</a:t>
            </a:r>
          </a:p>
        </p:txBody>
      </p:sp>
    </p:spTree>
    <p:extLst>
      <p:ext uri="{BB962C8B-B14F-4D97-AF65-F5344CB8AC3E}">
        <p14:creationId xmlns:p14="http://schemas.microsoft.com/office/powerpoint/2010/main" val="50920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FF91E-CD28-4261-8EC9-FB119279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9C53B-1449-4B92-8881-370B422A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如过我的程序没办法进行单元测试呢？</a:t>
            </a:r>
            <a:endParaRPr lang="en-US" altLang="zh-CN" dirty="0"/>
          </a:p>
          <a:p>
            <a:r>
              <a:rPr lang="zh-CN" altLang="en-US" dirty="0"/>
              <a:t>项目紧急来不及写测试用例？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BE6C3E-FD28-4E81-B9DA-EEB60C6512BB}"/>
              </a:ext>
            </a:extLst>
          </p:cNvPr>
          <p:cNvSpPr txBox="1"/>
          <p:nvPr/>
        </p:nvSpPr>
        <p:spPr>
          <a:xfrm>
            <a:off x="5220072" y="141962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重构程序确保可以进行单元测试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7A9A6E-5A21-4AA5-B85C-3AE64A1802DF}"/>
              </a:ext>
            </a:extLst>
          </p:cNvPr>
          <p:cNvSpPr txBox="1"/>
          <p:nvPr/>
        </p:nvSpPr>
        <p:spPr>
          <a:xfrm>
            <a:off x="4211960" y="20969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平时注重坚持写测试用例</a:t>
            </a:r>
          </a:p>
        </p:txBody>
      </p:sp>
    </p:spTree>
    <p:extLst>
      <p:ext uri="{BB962C8B-B14F-4D97-AF65-F5344CB8AC3E}">
        <p14:creationId xmlns:p14="http://schemas.microsoft.com/office/powerpoint/2010/main" val="3056415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8D5B-623B-4449-BA01-1A0DE36F7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词法的表示和词语的提取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4C91B6-BC4F-4133-9AD2-B5B4AB19D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2173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C2C02-8E63-43C2-BC49-25280F9F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</a:t>
            </a:r>
            <a:r>
              <a:rPr lang="en-US" altLang="zh-CN" dirty="0"/>
              <a:t>&amp;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2D415-C880-46D5-B376-B069BDDA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4251"/>
                </a:solidFill>
              </a:rPr>
              <a:t>词法</a:t>
            </a:r>
            <a:r>
              <a:rPr lang="zh-CN" altLang="en-US" dirty="0"/>
              <a:t>就是构词的方法（例如：有哪些词性？有哪些字母？有哪些词语？）；</a:t>
            </a:r>
            <a:r>
              <a:rPr lang="zh-CN" altLang="en-US" dirty="0">
                <a:solidFill>
                  <a:srgbClr val="C94251"/>
                </a:solidFill>
              </a:rPr>
              <a:t>语法</a:t>
            </a:r>
            <a:r>
              <a:rPr lang="zh-CN" altLang="en-US" dirty="0"/>
              <a:t>就是造句的方法</a:t>
            </a:r>
            <a:endParaRPr lang="en-US" altLang="zh-CN" dirty="0"/>
          </a:p>
          <a:p>
            <a:r>
              <a:rPr lang="zh-CN" altLang="en-US" dirty="0"/>
              <a:t>编译器制作过程中我们通常用</a:t>
            </a:r>
            <a:r>
              <a:rPr lang="zh-CN" altLang="en-US" dirty="0">
                <a:solidFill>
                  <a:srgbClr val="C94251"/>
                </a:solidFill>
              </a:rPr>
              <a:t>正则表达式</a:t>
            </a:r>
            <a:r>
              <a:rPr lang="zh-CN" altLang="en-US" dirty="0"/>
              <a:t>来表述词法；然后用</a:t>
            </a:r>
            <a:r>
              <a:rPr lang="zh-CN" altLang="en-US" dirty="0">
                <a:solidFill>
                  <a:srgbClr val="C94251"/>
                </a:solidFill>
              </a:rPr>
              <a:t>状态机</a:t>
            </a:r>
            <a:r>
              <a:rPr lang="zh-CN" altLang="en-US" dirty="0"/>
              <a:t>来实现正则表达式。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67800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AB991-C811-43AE-BE82-46B1ADE5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串和语言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6533E-6A71-4670-A256-2FC881DA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4251"/>
                </a:solidFill>
              </a:rPr>
              <a:t>字母表</a:t>
            </a:r>
            <a:r>
              <a:rPr lang="en-US" altLang="zh-CN" dirty="0">
                <a:solidFill>
                  <a:srgbClr val="C94251"/>
                </a:solidFill>
              </a:rPr>
              <a:t>(alphabet)</a:t>
            </a:r>
            <a:r>
              <a:rPr lang="zh-CN" altLang="en-US" dirty="0"/>
              <a:t>：语言</a:t>
            </a:r>
            <a:r>
              <a:rPr lang="en-US" altLang="zh-CN" dirty="0"/>
              <a:t>L</a:t>
            </a:r>
            <a:r>
              <a:rPr lang="zh-CN" altLang="en-US" dirty="0"/>
              <a:t>允许的所有字符（如：</a:t>
            </a:r>
            <a:r>
              <a:rPr lang="en-US" altLang="zh-CN" dirty="0" err="1"/>
              <a:t>ansii</a:t>
            </a:r>
            <a:r>
              <a:rPr lang="zh-CN" altLang="en-US" dirty="0"/>
              <a:t>，</a:t>
            </a:r>
            <a:r>
              <a:rPr lang="en-US" altLang="zh-CN" dirty="0"/>
              <a:t>utf8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>
                <a:solidFill>
                  <a:srgbClr val="C94251"/>
                </a:solidFill>
              </a:rPr>
              <a:t>串</a:t>
            </a:r>
            <a:r>
              <a:rPr lang="en-US" altLang="zh-CN" dirty="0">
                <a:solidFill>
                  <a:srgbClr val="C94251"/>
                </a:solidFill>
              </a:rPr>
              <a:t>(string)</a:t>
            </a:r>
            <a:r>
              <a:rPr lang="zh-CN" altLang="en-US" dirty="0"/>
              <a:t>是语言</a:t>
            </a:r>
            <a:r>
              <a:rPr lang="en-US" altLang="zh-CN" dirty="0"/>
              <a:t>L</a:t>
            </a:r>
            <a:r>
              <a:rPr lang="zh-CN" altLang="en-US" dirty="0"/>
              <a:t>字母表中字母的一个有穷序列；通常用希腊字母</a:t>
            </a:r>
            <a:r>
              <a:rPr lang="en-US" altLang="zh-CN" dirty="0"/>
              <a:t>ε</a:t>
            </a:r>
            <a:r>
              <a:rPr lang="zh-CN" altLang="en-US" dirty="0"/>
              <a:t>代表空串。</a:t>
            </a:r>
            <a:endParaRPr lang="en-US" altLang="zh-CN" dirty="0"/>
          </a:p>
          <a:p>
            <a:r>
              <a:rPr lang="zh-CN" altLang="en-US" dirty="0"/>
              <a:t>不可能所有的串都是语言支持的，因此我们通常用一些约束规则来描述串，其中就有</a:t>
            </a:r>
            <a:r>
              <a:rPr lang="zh-CN" altLang="en-US" dirty="0">
                <a:solidFill>
                  <a:srgbClr val="C94251"/>
                </a:solidFill>
              </a:rPr>
              <a:t>正则表达式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929393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C0C3B-7732-423F-BA90-80F57B73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：词法分析器的目标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640AB-B9D2-4E6D-B945-36DE7613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给定程序语言（</a:t>
            </a:r>
            <a:r>
              <a:rPr lang="en-US" altLang="zh-CN" dirty="0"/>
              <a:t>L</a:t>
            </a:r>
            <a:r>
              <a:rPr lang="zh-CN" altLang="en-US" dirty="0"/>
              <a:t>）以及所有</a:t>
            </a:r>
            <a:r>
              <a:rPr lang="en-US" altLang="zh-CN" dirty="0"/>
              <a:t>L</a:t>
            </a:r>
            <a:r>
              <a:rPr lang="zh-CN" altLang="en-US" dirty="0"/>
              <a:t>支持的词汇，从中找出这些词汇并为他们标注词性。</a:t>
            </a:r>
            <a:endParaRPr lang="en-US" altLang="zh-CN" dirty="0"/>
          </a:p>
          <a:p>
            <a:r>
              <a:rPr lang="zh-CN" altLang="en-US" dirty="0"/>
              <a:t>如果源代码中有语言（</a:t>
            </a:r>
            <a:r>
              <a:rPr lang="en-US" altLang="zh-CN" dirty="0"/>
              <a:t>L)</a:t>
            </a:r>
            <a:r>
              <a:rPr lang="zh-CN" altLang="en-US" dirty="0"/>
              <a:t>不支持的词汇，报错并提示用户。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603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B828F-57DC-4881-8C94-9AA90BC4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B9041-D784-4C4C-99BB-68AC34573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将字符流转成符号流。输入：源代码（字符流） 输出：符号流</a:t>
            </a:r>
            <a:endParaRPr lang="en-US" altLang="zh-CN" dirty="0"/>
          </a:p>
          <a:p>
            <a:r>
              <a:rPr lang="zh-CN" altLang="en-US" dirty="0"/>
              <a:t>词法分析过程类似我们中学语文学习的「</a:t>
            </a:r>
            <a:r>
              <a:rPr lang="zh-CN" altLang="en-US" dirty="0">
                <a:solidFill>
                  <a:srgbClr val="C94251"/>
                </a:solidFill>
              </a:rPr>
              <a:t>词性标注</a:t>
            </a:r>
            <a:r>
              <a:rPr lang="zh-CN" altLang="en-US" dirty="0"/>
              <a:t>」，每个符号是一个元组，应该至少包括一个字符串和一个词性描述。</a:t>
            </a:r>
          </a:p>
        </p:txBody>
      </p:sp>
    </p:spTree>
    <p:extLst>
      <p:ext uri="{BB962C8B-B14F-4D97-AF65-F5344CB8AC3E}">
        <p14:creationId xmlns:p14="http://schemas.microsoft.com/office/powerpoint/2010/main" val="3384678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7605E-1704-4A9F-BE05-CAC563FC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8069F-9F10-4B64-B3D8-B1BC332A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用于正则语言（一种形式语言）的词法；用一串字符串来描述正则语言</a:t>
            </a:r>
            <a:r>
              <a:rPr lang="en-US" altLang="zh-CN" dirty="0"/>
              <a:t>L</a:t>
            </a:r>
            <a:r>
              <a:rPr lang="zh-CN" altLang="en-US" dirty="0"/>
              <a:t>接受哪些词语，而不需要理解这些词语。</a:t>
            </a:r>
            <a:endParaRPr lang="en-US" altLang="zh-CN" dirty="0"/>
          </a:p>
          <a:p>
            <a:r>
              <a:rPr lang="zh-CN" altLang="en-US" dirty="0"/>
              <a:t>最早由</a:t>
            </a:r>
            <a:r>
              <a:rPr lang="en-US" altLang="zh-CN" dirty="0"/>
              <a:t>Kleene</a:t>
            </a:r>
            <a:r>
              <a:rPr lang="zh-CN" altLang="en-US" dirty="0"/>
              <a:t>提出，在</a:t>
            </a:r>
            <a:r>
              <a:rPr lang="en-US" altLang="zh-CN" dirty="0"/>
              <a:t>Unix</a:t>
            </a:r>
            <a:r>
              <a:rPr lang="zh-CN" altLang="en-US" dirty="0"/>
              <a:t>采用后被大众认可</a:t>
            </a:r>
            <a:r>
              <a:rPr lang="en-US" altLang="zh-CN" dirty="0"/>
              <a:t>(grep, sed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正则语言可以被确定、有限状态的自动机理解。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476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0CC7-2E8C-4A31-B043-CD673CA3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正则描述词法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F7C93-DD8D-417C-B1CF-8033AA10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795536"/>
          </a:xfrm>
        </p:spPr>
        <p:txBody>
          <a:bodyPr/>
          <a:lstStyle/>
          <a:p>
            <a:r>
              <a:rPr lang="zh-CN" altLang="en-US" dirty="0"/>
              <a:t>通常的我们可以通过正则表达式描述一类词法单元（符号）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BC385D-7F0D-453A-A0ED-2ECAB6230109}"/>
              </a:ext>
            </a:extLst>
          </p:cNvPr>
          <p:cNvSpPr txBox="1"/>
          <p:nvPr/>
        </p:nvSpPr>
        <p:spPr>
          <a:xfrm>
            <a:off x="827584" y="2499590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整数可以表示为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[+-]?[0-9]+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B4A50A-0238-4CF9-B91B-BB694601677A}"/>
              </a:ext>
            </a:extLst>
          </p:cNvPr>
          <p:cNvSpPr txBox="1"/>
          <p:nvPr/>
        </p:nvSpPr>
        <p:spPr>
          <a:xfrm>
            <a:off x="827584" y="3003493"/>
            <a:ext cx="4262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运算符号可以描述为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(+|-|*|/|^|&amp;|\||)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57D0DC-DC88-4F14-8934-38325E094A29}"/>
              </a:ext>
            </a:extLst>
          </p:cNvPr>
          <p:cNvSpPr txBox="1"/>
          <p:nvPr/>
        </p:nvSpPr>
        <p:spPr>
          <a:xfrm>
            <a:off x="827584" y="1995687"/>
            <a:ext cx="5092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关键词可以这样描述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if|else|return|for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|……)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0859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3AB37-D889-4EBF-9D79-91FE4E0F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DF421-8A59-45C1-BB37-C856EA89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各个语言都提供正则表达式，从一个字符串（源代码）中提取字符串容易，但是词法分析过程需要提取大量字符串</a:t>
            </a:r>
            <a:endParaRPr lang="en-US" altLang="zh-CN" dirty="0"/>
          </a:p>
          <a:p>
            <a:r>
              <a:rPr lang="zh-CN" altLang="en-US" dirty="0"/>
              <a:t>因此我们需要手动实现部分正则引擎</a:t>
            </a:r>
          </a:p>
        </p:txBody>
      </p:sp>
    </p:spTree>
    <p:extLst>
      <p:ext uri="{BB962C8B-B14F-4D97-AF65-F5344CB8AC3E}">
        <p14:creationId xmlns:p14="http://schemas.microsoft.com/office/powerpoint/2010/main" val="94438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用状态机提取词语</a:t>
            </a:r>
            <a:r>
              <a:rPr lang="en-US" altLang="zh-CN" dirty="0"/>
              <a:t>(lexer03)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提取关键字和变量名</a:t>
            </a:r>
            <a:endParaRPr lang="en-US" altLang="zh-CN" dirty="0"/>
          </a:p>
          <a:p>
            <a:r>
              <a:rPr lang="zh-CN" altLang="en-US" dirty="0"/>
              <a:t>提取字符串</a:t>
            </a:r>
            <a:endParaRPr lang="en-US" altLang="zh-CN" dirty="0"/>
          </a:p>
          <a:p>
            <a:r>
              <a:rPr lang="zh-CN" altLang="en-US" dirty="0"/>
              <a:t>提取操作符</a:t>
            </a:r>
            <a:endParaRPr lang="en-US" altLang="zh-CN" dirty="0"/>
          </a:p>
          <a:p>
            <a:r>
              <a:rPr lang="zh-CN" altLang="en-US" dirty="0"/>
              <a:t>提取数字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87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4E78B-C966-40D0-BBCA-A1B5EDD6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最简问题：区分关键词和变量名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6040E-5705-4349-987C-22EF3ECC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4251"/>
                </a:solidFill>
              </a:rPr>
              <a:t>关键词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94251"/>
                </a:solidFill>
              </a:rPr>
              <a:t>变量名</a:t>
            </a:r>
            <a:r>
              <a:rPr lang="zh-CN" altLang="en-US" dirty="0"/>
              <a:t>都以字母下划线开头，但又有所区别。</a:t>
            </a:r>
            <a:endParaRPr lang="en-US" altLang="zh-CN" dirty="0"/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正则表示：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[_a-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-Z][_a-zA-Z0-9]*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状态机描述：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F4AD4-7E59-4856-8617-C615F218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10900"/>
            <a:ext cx="7622512" cy="18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5495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395D4-5AA5-4434-9198-487E6D42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C3AB32-7EAA-4F8C-928F-E93AD17DE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563638"/>
            <a:ext cx="45339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4257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395D4-5AA5-4434-9198-487E6D42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</a:t>
            </a:r>
            <a:r>
              <a:rPr lang="en-US" altLang="zh-CN" dirty="0"/>
              <a:t>(</a:t>
            </a:r>
            <a:r>
              <a:rPr lang="zh-CN" altLang="en-US" dirty="0"/>
              <a:t>用图片预览打开）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85D46D-001F-485A-B44B-E94DD6C1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31590"/>
            <a:ext cx="1152128" cy="35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3490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6D0C-F10C-4488-8509-18EF834D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E0AF8C-D978-4B39-A089-A522CF05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7654"/>
            <a:ext cx="7344816" cy="249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8845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8D5B-623B-4449-BA01-1A0DE36F7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词法分析的整体程序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4C91B6-BC4F-4133-9AD2-B5B4AB19D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9455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2B847-7DE6-4107-BB15-267B0B6A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思考：将多个状态机合并成词法分析器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B38B40-A302-4B09-A3F7-994B72068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8" y="1635646"/>
            <a:ext cx="804138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353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A00F9-5D46-4552-B888-93399BF4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D3B029F1-4A01-41C0-93FB-46F3515F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70520"/>
            <a:ext cx="34575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761992-840F-435D-9F53-3FA03B103E7D}"/>
              </a:ext>
            </a:extLst>
          </p:cNvPr>
          <p:cNvSpPr txBox="1"/>
          <p:nvPr/>
        </p:nvSpPr>
        <p:spPr>
          <a:xfrm>
            <a:off x="2411760" y="421621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词法分析将源代码的字符流转成符号流。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7B726A-BE4B-4273-A898-795BB43C2EA8}"/>
              </a:ext>
            </a:extLst>
          </p:cNvPr>
          <p:cNvSpPr txBox="1"/>
          <p:nvPr/>
        </p:nvSpPr>
        <p:spPr>
          <a:xfrm>
            <a:off x="5796136" y="1670520"/>
            <a:ext cx="1976823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var: Keyword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 : Variable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 : Operator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  : Integer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  : Operator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  : Integer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  : Operator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5  : Integer</a:t>
            </a:r>
          </a:p>
        </p:txBody>
      </p:sp>
    </p:spTree>
    <p:extLst>
      <p:ext uri="{BB962C8B-B14F-4D97-AF65-F5344CB8AC3E}">
        <p14:creationId xmlns:p14="http://schemas.microsoft.com/office/powerpoint/2010/main" val="221328668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词法分析的框架</a:t>
            </a:r>
            <a:r>
              <a:rPr lang="en-US" altLang="zh-CN" dirty="0"/>
              <a:t>(lexer07)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词法分析的框架</a:t>
            </a:r>
            <a:endParaRPr lang="en-US" altLang="zh-CN" dirty="0"/>
          </a:p>
          <a:p>
            <a:r>
              <a:rPr lang="zh-CN" altLang="en-US" dirty="0"/>
              <a:t>删除注释的程序</a:t>
            </a:r>
            <a:endParaRPr lang="en-US" altLang="zh-CN" dirty="0"/>
          </a:p>
          <a:p>
            <a:r>
              <a:rPr lang="zh-CN" altLang="en-US" dirty="0"/>
              <a:t>异常处理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9743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集成测试（</a:t>
            </a:r>
            <a:r>
              <a:rPr lang="en-US" altLang="zh-CN" dirty="0"/>
              <a:t>lexer08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对词法分析进行完整测试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177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D27D2-ED57-4D39-8615-141FC3E3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符号（词法单元）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42AA5-47FE-4C6E-8F65-3DFBF2B7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词法分析器的结果是一个个的符号，英文</a:t>
            </a:r>
            <a:r>
              <a:rPr lang="en-US" altLang="zh-CN" dirty="0"/>
              <a:t>Token</a:t>
            </a:r>
            <a:r>
              <a:rPr lang="zh-CN" altLang="en-US" dirty="0"/>
              <a:t>，也叫</a:t>
            </a:r>
            <a:r>
              <a:rPr lang="zh-CN" altLang="en-US" dirty="0">
                <a:solidFill>
                  <a:srgbClr val="C94251"/>
                </a:solidFill>
              </a:rPr>
              <a:t>词法单元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数学上符号是一个</a:t>
            </a:r>
            <a:r>
              <a:rPr lang="zh-CN" altLang="en-US" dirty="0">
                <a:solidFill>
                  <a:srgbClr val="C94251"/>
                </a:solidFill>
              </a:rPr>
              <a:t>元组</a:t>
            </a:r>
            <a:r>
              <a:rPr lang="zh-CN" altLang="en-US" dirty="0"/>
              <a:t>，例如整数</a:t>
            </a:r>
            <a:r>
              <a:rPr lang="en-US" altLang="zh-CN" dirty="0"/>
              <a:t>123</a:t>
            </a:r>
            <a:r>
              <a:rPr lang="zh-CN" altLang="en-US" dirty="0"/>
              <a:t>我们可以表示为</a:t>
            </a:r>
            <a:r>
              <a:rPr lang="en-US" altLang="zh-CN" dirty="0"/>
              <a:t>(123, Integer)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6093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3E65E-E123-4444-B79A-B9B03B9F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符号类型（词性描述）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2B3FA-4348-492F-829A-1028B5D9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TinyScript</a:t>
            </a:r>
            <a:r>
              <a:rPr lang="zh-CN" altLang="en-US" dirty="0"/>
              <a:t>中有这些符号类型：</a:t>
            </a:r>
            <a:endParaRPr lang="en-US" altLang="zh-CN" dirty="0"/>
          </a:p>
          <a:p>
            <a:pPr lvl="1"/>
            <a:r>
              <a:rPr lang="en-US" altLang="zh-CN" dirty="0"/>
              <a:t>Keyword(</a:t>
            </a:r>
            <a:r>
              <a:rPr lang="zh-CN" altLang="en-US" dirty="0"/>
              <a:t>关键字）</a:t>
            </a:r>
            <a:endParaRPr lang="en-US" altLang="zh-CN" dirty="0"/>
          </a:p>
          <a:p>
            <a:pPr lvl="1"/>
            <a:r>
              <a:rPr lang="en-US" altLang="zh-CN" dirty="0"/>
              <a:t>Variable(</a:t>
            </a:r>
            <a:r>
              <a:rPr lang="zh-CN" altLang="en-US" dirty="0"/>
              <a:t>变量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Operator</a:t>
            </a:r>
            <a:r>
              <a:rPr lang="zh-CN" altLang="en-US" dirty="0"/>
              <a:t>（操作符）</a:t>
            </a:r>
            <a:endParaRPr lang="en-US" altLang="zh-CN" dirty="0"/>
          </a:p>
          <a:p>
            <a:pPr lvl="1"/>
            <a:r>
              <a:rPr lang="en-US" altLang="zh-CN" dirty="0"/>
              <a:t>Bracket</a:t>
            </a:r>
            <a:r>
              <a:rPr lang="zh-CN" altLang="en-US" dirty="0"/>
              <a:t>（括号）</a:t>
            </a:r>
            <a:endParaRPr lang="en-US" altLang="zh-CN" dirty="0"/>
          </a:p>
          <a:p>
            <a:pPr lvl="1"/>
            <a:r>
              <a:rPr lang="en-US" altLang="zh-CN" dirty="0"/>
              <a:t>String(</a:t>
            </a:r>
            <a:r>
              <a:rPr lang="zh-CN" altLang="en-US" dirty="0"/>
              <a:t>字符串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Float(</a:t>
            </a:r>
            <a:r>
              <a:rPr lang="zh-CN" altLang="en-US" dirty="0"/>
              <a:t>浮点数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Boolean(</a:t>
            </a:r>
            <a:r>
              <a:rPr lang="zh-CN" altLang="en-US" dirty="0"/>
              <a:t>布尔）</a:t>
            </a:r>
          </a:p>
        </p:txBody>
      </p:sp>
    </p:spTree>
    <p:extLst>
      <p:ext uri="{BB962C8B-B14F-4D97-AF65-F5344CB8AC3E}">
        <p14:creationId xmlns:p14="http://schemas.microsoft.com/office/powerpoint/2010/main" val="18785912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实现词法分析器的基本接口</a:t>
            </a:r>
            <a:r>
              <a:rPr lang="en-US" altLang="zh-CN" dirty="0"/>
              <a:t>(lexer01)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实现符号类型枚举</a:t>
            </a:r>
            <a:endParaRPr lang="en-US" altLang="zh-CN" dirty="0"/>
          </a:p>
          <a:p>
            <a:r>
              <a:rPr lang="zh-CN" altLang="en-US" dirty="0"/>
              <a:t>实现关键词字典</a:t>
            </a:r>
            <a:endParaRPr lang="en-US" altLang="zh-CN" dirty="0"/>
          </a:p>
          <a:p>
            <a:r>
              <a:rPr lang="zh-CN" altLang="en-US" dirty="0"/>
              <a:t>定义词法分析器的程序接口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355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8D5B-623B-4449-BA01-1A0DE36F7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实现流的</a:t>
            </a:r>
            <a:r>
              <a:rPr lang="en-US" altLang="zh-CN" dirty="0"/>
              <a:t>peek</a:t>
            </a:r>
            <a:r>
              <a:rPr lang="zh-CN" altLang="en-US" dirty="0"/>
              <a:t>和</a:t>
            </a:r>
            <a:r>
              <a:rPr lang="en-US" altLang="zh-CN" dirty="0" err="1"/>
              <a:t>putBack</a:t>
            </a:r>
            <a:r>
              <a:rPr lang="zh-CN" altLang="en-US" dirty="0"/>
              <a:t>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4C91B6-BC4F-4133-9AD2-B5B4AB19D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重视辅助功能设计</a:t>
            </a:r>
          </a:p>
        </p:txBody>
      </p:sp>
    </p:spTree>
    <p:extLst>
      <p:ext uri="{BB962C8B-B14F-4D97-AF65-F5344CB8AC3E}">
        <p14:creationId xmlns:p14="http://schemas.microsoft.com/office/powerpoint/2010/main" val="40312166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394F1-A8BA-4D03-829F-D11029D6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</a:t>
            </a:r>
            <a:r>
              <a:rPr lang="en-US" altLang="zh-CN" dirty="0"/>
              <a:t>(Stream)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22F42-A5DE-4FC1-8B8F-7C08342F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流：随着</a:t>
            </a:r>
            <a:r>
              <a:rPr lang="zh-CN" altLang="en-US" dirty="0">
                <a:solidFill>
                  <a:srgbClr val="C94251"/>
                </a:solidFill>
              </a:rPr>
              <a:t>时间推移</a:t>
            </a:r>
            <a:r>
              <a:rPr lang="zh-CN" altLang="en-US" dirty="0"/>
              <a:t>逐渐产生的</a:t>
            </a:r>
            <a:r>
              <a:rPr lang="zh-CN" altLang="en-US" dirty="0">
                <a:solidFill>
                  <a:srgbClr val="C94251"/>
                </a:solidFill>
              </a:rPr>
              <a:t>可用数据序列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类比：工厂流水线上需要处理的一个个产品。 每个工人从流中拿起物件进行加工再放回去（流的处理节点）。</a:t>
            </a:r>
            <a:endParaRPr lang="en-US" altLang="zh-CN" dirty="0"/>
          </a:p>
          <a:p>
            <a:r>
              <a:rPr lang="zh-CN" altLang="en-US" dirty="0"/>
              <a:t>作用：抽象出像工厂流水线一样处理数据的标准过程。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0552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0B194-98EC-4B83-9DF4-BB6ABDAA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流的标准接口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5DE9F-490C-4856-B885-829A95CD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一般情况，流需要提供获取下一个数据的接口（</a:t>
            </a:r>
            <a:r>
              <a:rPr lang="en-US" altLang="zh-CN" dirty="0"/>
              <a:t>next</a:t>
            </a:r>
            <a:r>
              <a:rPr lang="zh-CN" altLang="en-US" dirty="0"/>
              <a:t>、</a:t>
            </a:r>
            <a:r>
              <a:rPr lang="en-US" altLang="zh-CN" dirty="0" err="1"/>
              <a:t>hasNext</a:t>
            </a:r>
            <a:r>
              <a:rPr lang="zh-CN" altLang="en-US" dirty="0"/>
              <a:t>方法）</a:t>
            </a:r>
            <a:endParaRPr lang="en-US" altLang="zh-CN" dirty="0"/>
          </a:p>
          <a:p>
            <a:r>
              <a:rPr lang="en-US" altLang="zh-CN" dirty="0"/>
              <a:t>next</a:t>
            </a:r>
            <a:r>
              <a:rPr lang="zh-CN" altLang="en-US" dirty="0"/>
              <a:t>方法读取到一个数据后，这个数据就相当于</a:t>
            </a:r>
            <a:r>
              <a:rPr lang="zh-CN" altLang="en-US" dirty="0">
                <a:solidFill>
                  <a:srgbClr val="C9394A"/>
                </a:solidFill>
              </a:rPr>
              <a:t>流过去了</a:t>
            </a:r>
            <a:r>
              <a:rPr lang="zh-CN" altLang="en-US" dirty="0"/>
              <a:t>，因此无法重复读取。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73803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9675</TotalTime>
  <Words>852</Words>
  <Application>Microsoft Office PowerPoint</Application>
  <PresentationFormat>全屏显示(16:9)</PresentationFormat>
  <Paragraphs>104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Calibri</vt:lpstr>
      <vt:lpstr>Courier New</vt:lpstr>
      <vt:lpstr>Wingdings</vt:lpstr>
      <vt:lpstr>讲师ppt模板20141215</vt:lpstr>
      <vt:lpstr>词法分析器简介</vt:lpstr>
      <vt:lpstr>词法分析</vt:lpstr>
      <vt:lpstr>示例</vt:lpstr>
      <vt:lpstr>符号（词法单元）</vt:lpstr>
      <vt:lpstr>符号类型（词性描述）</vt:lpstr>
      <vt:lpstr>实现词法分析器的基本接口(lexer01)</vt:lpstr>
      <vt:lpstr>实现流的peek和putBack操作</vt:lpstr>
      <vt:lpstr>流(Stream)是什么？</vt:lpstr>
      <vt:lpstr>流的标准接口</vt:lpstr>
      <vt:lpstr>peek和putBack</vt:lpstr>
      <vt:lpstr>流的扩展(lexer02)</vt:lpstr>
      <vt:lpstr>Tips：坚持写测试用例</vt:lpstr>
      <vt:lpstr>概念</vt:lpstr>
      <vt:lpstr>Tips</vt:lpstr>
      <vt:lpstr>Tips</vt:lpstr>
      <vt:lpstr>词法的表示和词语的提取</vt:lpstr>
      <vt:lpstr>词法&amp;语法</vt:lpstr>
      <vt:lpstr>串和语言</vt:lpstr>
      <vt:lpstr>Review：词法分析器的目标</vt:lpstr>
      <vt:lpstr>正则表达式</vt:lpstr>
      <vt:lpstr>正则描述词法</vt:lpstr>
      <vt:lpstr>实现思考</vt:lpstr>
      <vt:lpstr>用状态机提取词语(lexer03)</vt:lpstr>
      <vt:lpstr>最简问题：区分关键词和变量名</vt:lpstr>
      <vt:lpstr>字符串</vt:lpstr>
      <vt:lpstr>操作符(用图片预览打开）</vt:lpstr>
      <vt:lpstr>数字</vt:lpstr>
      <vt:lpstr>词法分析的整体程序</vt:lpstr>
      <vt:lpstr>思考：将多个状态机合并成词法分析器</vt:lpstr>
      <vt:lpstr>词法分析的框架(lexer07)</vt:lpstr>
      <vt:lpstr>集成测试（lexer08）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ramroll</cp:lastModifiedBy>
  <cp:revision>187</cp:revision>
  <dcterms:created xsi:type="dcterms:W3CDTF">2016-04-25T01:54:29Z</dcterms:created>
  <dcterms:modified xsi:type="dcterms:W3CDTF">2020-03-01T22:45:42Z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