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91"/>
  </p:notesMasterIdLst>
  <p:sldIdLst>
    <p:sldId id="362" r:id="rId2"/>
    <p:sldId id="287" r:id="rId3"/>
    <p:sldId id="289" r:id="rId4"/>
    <p:sldId id="297" r:id="rId5"/>
    <p:sldId id="288" r:id="rId6"/>
    <p:sldId id="290" r:id="rId7"/>
    <p:sldId id="293" r:id="rId8"/>
    <p:sldId id="298" r:id="rId9"/>
    <p:sldId id="300" r:id="rId10"/>
    <p:sldId id="294" r:id="rId11"/>
    <p:sldId id="301" r:id="rId12"/>
    <p:sldId id="306" r:id="rId13"/>
    <p:sldId id="307" r:id="rId14"/>
    <p:sldId id="308" r:id="rId15"/>
    <p:sldId id="305" r:id="rId16"/>
    <p:sldId id="304" r:id="rId17"/>
    <p:sldId id="302" r:id="rId18"/>
    <p:sldId id="256" r:id="rId19"/>
    <p:sldId id="257" r:id="rId20"/>
    <p:sldId id="274" r:id="rId21"/>
    <p:sldId id="258" r:id="rId22"/>
    <p:sldId id="262" r:id="rId23"/>
    <p:sldId id="313" r:id="rId24"/>
    <p:sldId id="318" r:id="rId25"/>
    <p:sldId id="277" r:id="rId26"/>
    <p:sldId id="309" r:id="rId27"/>
    <p:sldId id="312" r:id="rId28"/>
    <p:sldId id="319" r:id="rId29"/>
    <p:sldId id="269" r:id="rId30"/>
    <p:sldId id="263" r:id="rId31"/>
    <p:sldId id="314" r:id="rId32"/>
    <p:sldId id="315" r:id="rId33"/>
    <p:sldId id="261" r:id="rId34"/>
    <p:sldId id="265" r:id="rId35"/>
    <p:sldId id="275" r:id="rId36"/>
    <p:sldId id="260" r:id="rId37"/>
    <p:sldId id="266" r:id="rId38"/>
    <p:sldId id="278" r:id="rId39"/>
    <p:sldId id="320" r:id="rId40"/>
    <p:sldId id="281" r:id="rId41"/>
    <p:sldId id="321" r:id="rId42"/>
    <p:sldId id="323" r:id="rId43"/>
    <p:sldId id="322" r:id="rId44"/>
    <p:sldId id="324" r:id="rId45"/>
    <p:sldId id="326" r:id="rId46"/>
    <p:sldId id="325" r:id="rId47"/>
    <p:sldId id="327" r:id="rId48"/>
    <p:sldId id="332" r:id="rId49"/>
    <p:sldId id="284" r:id="rId50"/>
    <p:sldId id="330" r:id="rId51"/>
    <p:sldId id="329" r:id="rId52"/>
    <p:sldId id="333" r:id="rId53"/>
    <p:sldId id="282" r:id="rId54"/>
    <p:sldId id="283" r:id="rId55"/>
    <p:sldId id="286" r:id="rId56"/>
    <p:sldId id="331" r:id="rId57"/>
    <p:sldId id="335" r:id="rId58"/>
    <p:sldId id="356" r:id="rId59"/>
    <p:sldId id="357" r:id="rId60"/>
    <p:sldId id="359" r:id="rId61"/>
    <p:sldId id="360" r:id="rId62"/>
    <p:sldId id="361" r:id="rId63"/>
    <p:sldId id="363" r:id="rId64"/>
    <p:sldId id="364" r:id="rId65"/>
    <p:sldId id="366" r:id="rId66"/>
    <p:sldId id="365" r:id="rId67"/>
    <p:sldId id="337" r:id="rId68"/>
    <p:sldId id="339" r:id="rId69"/>
    <p:sldId id="280" r:id="rId70"/>
    <p:sldId id="340" r:id="rId71"/>
    <p:sldId id="341" r:id="rId72"/>
    <p:sldId id="342" r:id="rId73"/>
    <p:sldId id="343" r:id="rId74"/>
    <p:sldId id="344" r:id="rId75"/>
    <p:sldId id="350" r:id="rId76"/>
    <p:sldId id="338" r:id="rId77"/>
    <p:sldId id="345" r:id="rId78"/>
    <p:sldId id="346" r:id="rId79"/>
    <p:sldId id="347" r:id="rId80"/>
    <p:sldId id="348" r:id="rId81"/>
    <p:sldId id="336" r:id="rId82"/>
    <p:sldId id="349" r:id="rId83"/>
    <p:sldId id="351" r:id="rId84"/>
    <p:sldId id="352" r:id="rId85"/>
    <p:sldId id="353" r:id="rId86"/>
    <p:sldId id="354" r:id="rId87"/>
    <p:sldId id="355" r:id="rId88"/>
    <p:sldId id="367" r:id="rId89"/>
    <p:sldId id="368" r:id="rId9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474747"/>
    <a:srgbClr val="21212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5264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E9673-37F3-4299-97AA-A0019276FE30}" type="doc">
      <dgm:prSet loTypeId="urn:microsoft.com/office/officeart/2005/8/layout/pyramid1" loCatId="pyramid" qsTypeId="urn:microsoft.com/office/officeart/2005/8/quickstyle/simple2" qsCatId="simple" csTypeId="urn:microsoft.com/office/officeart/2005/8/colors/accent1_2" csCatId="accent1" phldr="1"/>
      <dgm:spPr/>
    </dgm:pt>
    <dgm:pt modelId="{9A31945D-15F2-4E1E-8EC2-61DB2FB66205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业务</a:t>
          </a:r>
        </a:p>
      </dgm:t>
    </dgm:pt>
    <dgm:pt modelId="{F18E2C96-64D9-461C-A66E-6B9477F6BD3E}" type="parTrans" cxnId="{73641384-659E-455B-A6E4-AFD810CAD638}">
      <dgm:prSet/>
      <dgm:spPr/>
      <dgm:t>
        <a:bodyPr/>
        <a:lstStyle/>
        <a:p>
          <a:endParaRPr lang="zh-CN" altLang="en-US"/>
        </a:p>
      </dgm:t>
    </dgm:pt>
    <dgm:pt modelId="{272A45B5-EE02-49DE-B776-3622812D6E69}" type="sibTrans" cxnId="{73641384-659E-455B-A6E4-AFD810CAD638}">
      <dgm:prSet/>
      <dgm:spPr/>
      <dgm:t>
        <a:bodyPr/>
        <a:lstStyle/>
        <a:p>
          <a:endParaRPr lang="zh-CN" altLang="en-US"/>
        </a:p>
      </dgm:t>
    </dgm:pt>
    <dgm:pt modelId="{9454879B-2686-4CEF-BD74-56D780320EFD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领域模型</a:t>
          </a:r>
        </a:p>
      </dgm:t>
    </dgm:pt>
    <dgm:pt modelId="{F6C47C85-C013-4630-B0F6-7939C7098E8D}" type="parTrans" cxnId="{6BAFC8FE-D02E-4A2B-BB96-94EEF7D89F2C}">
      <dgm:prSet/>
      <dgm:spPr/>
      <dgm:t>
        <a:bodyPr/>
        <a:lstStyle/>
        <a:p>
          <a:endParaRPr lang="zh-CN" altLang="en-US"/>
        </a:p>
      </dgm:t>
    </dgm:pt>
    <dgm:pt modelId="{BC1C2BE5-49F2-48DA-8B66-6AB1810A038F}" type="sibTrans" cxnId="{6BAFC8FE-D02E-4A2B-BB96-94EEF7D89F2C}">
      <dgm:prSet/>
      <dgm:spPr/>
      <dgm:t>
        <a:bodyPr/>
        <a:lstStyle/>
        <a:p>
          <a:endParaRPr lang="zh-CN" altLang="en-US"/>
        </a:p>
      </dgm:t>
    </dgm:pt>
    <dgm:pt modelId="{174A886D-6502-4B0E-8BFE-F63BC5BF0141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bg1"/>
              </a:solidFill>
            </a:rPr>
            <a:t>技术细节</a:t>
          </a:r>
        </a:p>
      </dgm:t>
    </dgm:pt>
    <dgm:pt modelId="{7D641198-78B2-44EE-B785-276CFE762314}" type="parTrans" cxnId="{854C114E-EE5D-4DA8-AC68-68C17811E783}">
      <dgm:prSet/>
      <dgm:spPr/>
      <dgm:t>
        <a:bodyPr/>
        <a:lstStyle/>
        <a:p>
          <a:endParaRPr lang="zh-CN" altLang="en-US"/>
        </a:p>
      </dgm:t>
    </dgm:pt>
    <dgm:pt modelId="{B3716832-D2FB-44D7-A10E-DBCF3DBB29F1}" type="sibTrans" cxnId="{854C114E-EE5D-4DA8-AC68-68C17811E783}">
      <dgm:prSet/>
      <dgm:spPr/>
      <dgm:t>
        <a:bodyPr/>
        <a:lstStyle/>
        <a:p>
          <a:endParaRPr lang="zh-CN" altLang="en-US"/>
        </a:p>
      </dgm:t>
    </dgm:pt>
    <dgm:pt modelId="{36B2C14D-AFDA-4F4D-B229-5DB0FA8A8C25}" type="pres">
      <dgm:prSet presAssocID="{AFBE9673-37F3-4299-97AA-A0019276FE30}" presName="Name0" presStyleCnt="0">
        <dgm:presLayoutVars>
          <dgm:dir/>
          <dgm:animLvl val="lvl"/>
          <dgm:resizeHandles val="exact"/>
        </dgm:presLayoutVars>
      </dgm:prSet>
      <dgm:spPr/>
    </dgm:pt>
    <dgm:pt modelId="{F572C438-1A14-4879-A3F8-8629FD78BFDC}" type="pres">
      <dgm:prSet presAssocID="{9A31945D-15F2-4E1E-8EC2-61DB2FB66205}" presName="Name8" presStyleCnt="0"/>
      <dgm:spPr/>
    </dgm:pt>
    <dgm:pt modelId="{8D427357-98B4-4328-8E36-472C32102D7D}" type="pres">
      <dgm:prSet presAssocID="{9A31945D-15F2-4E1E-8EC2-61DB2FB6620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C80B4BB-7304-4C0F-8A45-98E0058B0F77}" type="pres">
      <dgm:prSet presAssocID="{9A31945D-15F2-4E1E-8EC2-61DB2FB662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47CF4A-13FB-460D-B8B4-9670CA6A2107}" type="pres">
      <dgm:prSet presAssocID="{9454879B-2686-4CEF-BD74-56D780320EFD}" presName="Name8" presStyleCnt="0"/>
      <dgm:spPr/>
    </dgm:pt>
    <dgm:pt modelId="{283E1531-9F46-4D83-90D8-596FD9C1E68A}" type="pres">
      <dgm:prSet presAssocID="{9454879B-2686-4CEF-BD74-56D780320EFD}" presName="level" presStyleLbl="node1" presStyleIdx="1" presStyleCnt="3">
        <dgm:presLayoutVars>
          <dgm:chMax val="1"/>
          <dgm:bulletEnabled val="1"/>
        </dgm:presLayoutVars>
      </dgm:prSet>
      <dgm:spPr/>
    </dgm:pt>
    <dgm:pt modelId="{EED72A70-CA6A-4B14-9802-294F0D64D876}" type="pres">
      <dgm:prSet presAssocID="{9454879B-2686-4CEF-BD74-56D780320E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B9DE2E-43DB-40B7-A113-0DF69178A018}" type="pres">
      <dgm:prSet presAssocID="{174A886D-6502-4B0E-8BFE-F63BC5BF0141}" presName="Name8" presStyleCnt="0"/>
      <dgm:spPr/>
    </dgm:pt>
    <dgm:pt modelId="{0B2399B5-494A-4D7C-9A5E-0DB3F00E9074}" type="pres">
      <dgm:prSet presAssocID="{174A886D-6502-4B0E-8BFE-F63BC5BF0141}" presName="level" presStyleLbl="node1" presStyleIdx="2" presStyleCnt="3">
        <dgm:presLayoutVars>
          <dgm:chMax val="1"/>
          <dgm:bulletEnabled val="1"/>
        </dgm:presLayoutVars>
      </dgm:prSet>
      <dgm:spPr/>
    </dgm:pt>
    <dgm:pt modelId="{AFB2391A-E2CA-41A0-AEBA-28FE4F93EEBC}" type="pres">
      <dgm:prSet presAssocID="{174A886D-6502-4B0E-8BFE-F63BC5BF01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9598D0C-47C0-49B0-99EC-B3B5B0098A62}" type="presOf" srcId="{174A886D-6502-4B0E-8BFE-F63BC5BF0141}" destId="{0B2399B5-494A-4D7C-9A5E-0DB3F00E9074}" srcOrd="0" destOrd="0" presId="urn:microsoft.com/office/officeart/2005/8/layout/pyramid1"/>
    <dgm:cxn modelId="{3CA2FA18-0223-47A2-9EB6-213568A4C16C}" type="presOf" srcId="{174A886D-6502-4B0E-8BFE-F63BC5BF0141}" destId="{AFB2391A-E2CA-41A0-AEBA-28FE4F93EEBC}" srcOrd="1" destOrd="0" presId="urn:microsoft.com/office/officeart/2005/8/layout/pyramid1"/>
    <dgm:cxn modelId="{B98B362B-A556-4822-A51B-BF89C4984342}" type="presOf" srcId="{AFBE9673-37F3-4299-97AA-A0019276FE30}" destId="{36B2C14D-AFDA-4F4D-B229-5DB0FA8A8C25}" srcOrd="0" destOrd="0" presId="urn:microsoft.com/office/officeart/2005/8/layout/pyramid1"/>
    <dgm:cxn modelId="{539B5B3E-2D4C-4499-8A2D-56D00EB61EB1}" type="presOf" srcId="{9A31945D-15F2-4E1E-8EC2-61DB2FB66205}" destId="{8C80B4BB-7304-4C0F-8A45-98E0058B0F77}" srcOrd="1" destOrd="0" presId="urn:microsoft.com/office/officeart/2005/8/layout/pyramid1"/>
    <dgm:cxn modelId="{671D7644-C915-476D-9EEA-4AF170602296}" type="presOf" srcId="{9A31945D-15F2-4E1E-8EC2-61DB2FB66205}" destId="{8D427357-98B4-4328-8E36-472C32102D7D}" srcOrd="0" destOrd="0" presId="urn:microsoft.com/office/officeart/2005/8/layout/pyramid1"/>
    <dgm:cxn modelId="{854C114E-EE5D-4DA8-AC68-68C17811E783}" srcId="{AFBE9673-37F3-4299-97AA-A0019276FE30}" destId="{174A886D-6502-4B0E-8BFE-F63BC5BF0141}" srcOrd="2" destOrd="0" parTransId="{7D641198-78B2-44EE-B785-276CFE762314}" sibTransId="{B3716832-D2FB-44D7-A10E-DBCF3DBB29F1}"/>
    <dgm:cxn modelId="{73641384-659E-455B-A6E4-AFD810CAD638}" srcId="{AFBE9673-37F3-4299-97AA-A0019276FE30}" destId="{9A31945D-15F2-4E1E-8EC2-61DB2FB66205}" srcOrd="0" destOrd="0" parTransId="{F18E2C96-64D9-461C-A66E-6B9477F6BD3E}" sibTransId="{272A45B5-EE02-49DE-B776-3622812D6E69}"/>
    <dgm:cxn modelId="{A1F8DD91-5ECE-4F53-AC09-3AD2FC764E0F}" type="presOf" srcId="{9454879B-2686-4CEF-BD74-56D780320EFD}" destId="{283E1531-9F46-4D83-90D8-596FD9C1E68A}" srcOrd="0" destOrd="0" presId="urn:microsoft.com/office/officeart/2005/8/layout/pyramid1"/>
    <dgm:cxn modelId="{D842F1A3-6B3B-4E48-8C66-86F720FB63D1}" type="presOf" srcId="{9454879B-2686-4CEF-BD74-56D780320EFD}" destId="{EED72A70-CA6A-4B14-9802-294F0D64D876}" srcOrd="1" destOrd="0" presId="urn:microsoft.com/office/officeart/2005/8/layout/pyramid1"/>
    <dgm:cxn modelId="{6BAFC8FE-D02E-4A2B-BB96-94EEF7D89F2C}" srcId="{AFBE9673-37F3-4299-97AA-A0019276FE30}" destId="{9454879B-2686-4CEF-BD74-56D780320EFD}" srcOrd="1" destOrd="0" parTransId="{F6C47C85-C013-4630-B0F6-7939C7098E8D}" sibTransId="{BC1C2BE5-49F2-48DA-8B66-6AB1810A038F}"/>
    <dgm:cxn modelId="{E5646CBA-570C-429D-B51D-84B5169D815A}" type="presParOf" srcId="{36B2C14D-AFDA-4F4D-B229-5DB0FA8A8C25}" destId="{F572C438-1A14-4879-A3F8-8629FD78BFDC}" srcOrd="0" destOrd="0" presId="urn:microsoft.com/office/officeart/2005/8/layout/pyramid1"/>
    <dgm:cxn modelId="{2A0D5481-7990-4E1E-AFF6-413B94F62A35}" type="presParOf" srcId="{F572C438-1A14-4879-A3F8-8629FD78BFDC}" destId="{8D427357-98B4-4328-8E36-472C32102D7D}" srcOrd="0" destOrd="0" presId="urn:microsoft.com/office/officeart/2005/8/layout/pyramid1"/>
    <dgm:cxn modelId="{E32C7ABD-3FDA-4EC3-B786-93BD77AB44E9}" type="presParOf" srcId="{F572C438-1A14-4879-A3F8-8629FD78BFDC}" destId="{8C80B4BB-7304-4C0F-8A45-98E0058B0F77}" srcOrd="1" destOrd="0" presId="urn:microsoft.com/office/officeart/2005/8/layout/pyramid1"/>
    <dgm:cxn modelId="{791C602E-F7BB-443F-ACA8-E323C3346F2A}" type="presParOf" srcId="{36B2C14D-AFDA-4F4D-B229-5DB0FA8A8C25}" destId="{3547CF4A-13FB-460D-B8B4-9670CA6A2107}" srcOrd="1" destOrd="0" presId="urn:microsoft.com/office/officeart/2005/8/layout/pyramid1"/>
    <dgm:cxn modelId="{C73EB92B-7EF1-463E-AE17-3457BAECCC8A}" type="presParOf" srcId="{3547CF4A-13FB-460D-B8B4-9670CA6A2107}" destId="{283E1531-9F46-4D83-90D8-596FD9C1E68A}" srcOrd="0" destOrd="0" presId="urn:microsoft.com/office/officeart/2005/8/layout/pyramid1"/>
    <dgm:cxn modelId="{D5C882AD-3031-4B7C-8D71-43CDC7AA8ABB}" type="presParOf" srcId="{3547CF4A-13FB-460D-B8B4-9670CA6A2107}" destId="{EED72A70-CA6A-4B14-9802-294F0D64D876}" srcOrd="1" destOrd="0" presId="urn:microsoft.com/office/officeart/2005/8/layout/pyramid1"/>
    <dgm:cxn modelId="{446F96F3-57C6-4C38-8A74-79A691AA5372}" type="presParOf" srcId="{36B2C14D-AFDA-4F4D-B229-5DB0FA8A8C25}" destId="{5EB9DE2E-43DB-40B7-A113-0DF69178A018}" srcOrd="2" destOrd="0" presId="urn:microsoft.com/office/officeart/2005/8/layout/pyramid1"/>
    <dgm:cxn modelId="{2FCFA76B-3366-4176-948A-82276D0E9EDC}" type="presParOf" srcId="{5EB9DE2E-43DB-40B7-A113-0DF69178A018}" destId="{0B2399B5-494A-4D7C-9A5E-0DB3F00E9074}" srcOrd="0" destOrd="0" presId="urn:microsoft.com/office/officeart/2005/8/layout/pyramid1"/>
    <dgm:cxn modelId="{02115A2A-B346-4D56-BF47-81E2FECFED3E}" type="presParOf" srcId="{5EB9DE2E-43DB-40B7-A113-0DF69178A018}" destId="{AFB2391A-E2CA-41A0-AEBA-28FE4F93EEB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27357-98B4-4328-8E36-472C32102D7D}">
      <dsp:nvSpPr>
        <dsp:cNvPr id="0" name=""/>
        <dsp:cNvSpPr/>
      </dsp:nvSpPr>
      <dsp:spPr>
        <a:xfrm>
          <a:off x="2139685" y="0"/>
          <a:ext cx="2139685" cy="1131358"/>
        </a:xfrm>
        <a:prstGeom prst="trapezoid">
          <a:avLst>
            <a:gd name="adj" fmla="val 94563"/>
          </a:avLst>
        </a:prstGeom>
        <a:solidFill>
          <a:schemeClr val="accent2"/>
        </a:solidFill>
        <a:ln/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业务</a:t>
          </a:r>
        </a:p>
      </dsp:txBody>
      <dsp:txXfrm>
        <a:off x="2139685" y="0"/>
        <a:ext cx="2139685" cy="1131358"/>
      </dsp:txXfrm>
    </dsp:sp>
    <dsp:sp modelId="{283E1531-9F46-4D83-90D8-596FD9C1E68A}">
      <dsp:nvSpPr>
        <dsp:cNvPr id="0" name=""/>
        <dsp:cNvSpPr/>
      </dsp:nvSpPr>
      <dsp:spPr>
        <a:xfrm>
          <a:off x="1069842" y="1131358"/>
          <a:ext cx="4279370" cy="1131358"/>
        </a:xfrm>
        <a:prstGeom prst="trapezoid">
          <a:avLst>
            <a:gd name="adj" fmla="val 94563"/>
          </a:avLst>
        </a:prstGeom>
        <a:solidFill>
          <a:srgbClr val="00B050"/>
        </a:solidFill>
        <a:ln/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领域模型</a:t>
          </a:r>
        </a:p>
      </dsp:txBody>
      <dsp:txXfrm>
        <a:off x="1818732" y="1131358"/>
        <a:ext cx="2781590" cy="1131358"/>
      </dsp:txXfrm>
    </dsp:sp>
    <dsp:sp modelId="{0B2399B5-494A-4D7C-9A5E-0DB3F00E9074}">
      <dsp:nvSpPr>
        <dsp:cNvPr id="0" name=""/>
        <dsp:cNvSpPr/>
      </dsp:nvSpPr>
      <dsp:spPr>
        <a:xfrm>
          <a:off x="0" y="2262716"/>
          <a:ext cx="6419056" cy="1131358"/>
        </a:xfrm>
        <a:prstGeom prst="trapezoid">
          <a:avLst>
            <a:gd name="adj" fmla="val 945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bg1"/>
              </a:solidFill>
            </a:rPr>
            <a:t>技术细节</a:t>
          </a:r>
        </a:p>
      </dsp:txBody>
      <dsp:txXfrm>
        <a:off x="1123334" y="2262716"/>
        <a:ext cx="4172386" cy="113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3-10T12:50:07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16113 5292 0,'13'0'47,"1"0"-47,-1 0 0,0 0 15,-13 13-15,13-13 0,-13 13 0,14-13 16,-1 0-16,-13 13 0,13-13 16,-13 14-16,0-1 0,13-13 0,-13 13 0,13-13 15,-13 13-15,14 1 0,-1-14 0,-13 13 0,0 0 16,13-13-16,-13 13 0,13-13 0,-13 13 15,14-13-15,-1 0 0,-13 14 0,13-14 16,-13 13-16,13-26 141,0 13-126,-13-14-15,0 1 0,27 13 16,-27-13-16,0 0 0,13 13 0,-13-13 16,13-1-16,1 14 0,-14-13 0,0 0 15,13 13-15,-13-13 0,0-1 0,13 14 16,-13-13-16,0 0 0,13 13 15,-13-13-15,14 13 16,-14-14-16,13 14 0,-13-13 0,0 0 16,13 13-16,-13-13 0,13 13 15,-13-13-15,13 13 16,-13-14-16,0 1 0,14 13 16,-14-13-16,13 13 0,0 0 15,-13-13-15,13 13 0,-13-14 0,14 1 0,-1 13 16,-13-13-16,13 13 15,-13-13 17,13 13-17,1 0 1,-14-14 0</inkml:trace>
  <inkml:trace contextRef="#ctx0" brushRef="#br0" timeOffset="11374.69">15901 6813 0,'14'0'78,"-1"0"-62,0 0-1,0 0 1,1 0-16,-1 0 16,-13 13-16,13-13 15,0 0 1,-13 13 15,14-13-15,-1 0-1,0 0 1,0 0 109,0-13-125,1 0 16,-1 0-16,0 0 0,0-1 0,-13 1 0,14 13 0,-14-13 0,13 13 15,-13-13-15,40-40 0,-40 40 0,13 13 0,-13-14 0,0 1 0,13 13 16,0-13-16,0-14 0,1 14 0,-14 0 0,13 13 0,-13-13 0,13 13 0,-13-14 0,13 14 0,1-26 15,-1 26-15,-13-13 0,0 0 0,13 13 0,-13-14 0,13 14 0,0 0 0,-13-13 0,0 0 0,14 13 16,-1 0-16,-13-13 0,13-14 0,0 27 0,-13-13 16,14 13-16,-14-13 0,13 13 0,-13-14 0</inkml:trace>
  <inkml:trace contextRef="#ctx0" brushRef="#br0" timeOffset="28597.08">2818 10067 0,'13'0'16,"0"0"125,-13 14-141,0-1 0,14-13 15,-14 13-15,13-13 0,-13 13 16,0 1-16,13-14 0,-13 13 0,0 0 16,13-13-1,-13 13 32,13-13-16,1 0 16,-1 0-31,0 0 109,0-13-110,1 13-15,-14-13 0,0 0 0,13 13 0,0-14 16,0 14-16,-13-13 0,0 0 0,13 13 0,-13-13 0,27 13 16,-27-14-16,13 14 0,-13-13 0,13 13 0,1 0 0,-1-13 0,27 0 15,-27-1-15,0 14 0,0 0 16,0 0-16,1-13 0,-1 0 0,-13 0 0,13 13 0,0 0 0,1 0 16,-1 0-16,0 0 0,0 0 0,-13-13 0,14 13 0,-1 0 15,-13-14-15,13 14 0,0 0 0,0 0 16,-13-13-16,0 0 0,14 13 0,-1-13 0,0 13 15,-13-14-15,13 14 0,-13-13 0,14 13 0,-1-13 0,-13 0 0,13 13 16,0-13-16,-13-1 0,14 14 0,-14-13 0,13 13 0,0 0 0,-13-13 16,13 13-16,-13-13 0,13 13 0,1 0 0,-1-14 15,0 14-15,-13-13 0,13 0 0,14 13 16,-14 0-16,0-13 0,14-1 16,-14 1-16,0 13 0,0 0 0,14-13 15,-27 0-15,13 13 0,0 0 0,-13-13 0,14 13 16,-14-14 15</inkml:trace>
  <inkml:trace contextRef="#ctx0" brushRef="#br0" timeOffset="31831.51">6641 10147 0,'13'0'78,"-13"13"-31,0 0-16,0 0-31,14-13 16,-14 14-16,13-14 16,-13 13-16,13-13 0,-13 13 15,13-13 16,0 13 1,1-13 15,-1 0-47,0 0 15,-13 14 1,13-14-1,1 0 48,-1 0-16,0 0-47,0 0 15,-13-14-15,0 1 0,13 13 0,1 0 16,-1 0-16,-13-13 0,13 13 0,0-13 0,1-14 16,-1 27-16,0 0 0,-13-13 0,13 13 0,-13-13 0,53-14 15,-53 14-15,27 13 0,-27-13 0,13 13 0,0 0 16,14-40-16,-1 40 0,-26-13 0,13 13 0,-13-13 16,14 13-16,-14-14 0,13 14 0,-13-13 0,13 13 0,-13-13 15,13 13-15</inkml:trace>
  <inkml:trace contextRef="#ctx0" brushRef="#br0" timeOffset="37904.97">21656 9975 0,'0'-13'47,"13"13"-32,1 0 1,-1 0-16,0 0 0,0 0 0,14-14 16,-14 14-16,0 0 0,0 0 0,1 0 15,-1 0-15,0 0 0,0 0 0,1 0 0,12 0 0,-13 0 16,27 14-16,-27-1 0,0-13 0,1 0 0,-1 0 16,27 0-16,-27 13 0,0-13 0,0 0 15,0 0-15,1 0 31,-1 0 1,0 0-17,0 0-15,1 0 0,-1 0 0,0 0 16,0 0-16,1 0 0,-1 0 0,0 0 0,0 0 16,0 0-16,1 0 0,-1 0 0,0 0 15,0 0-15,1 0 0,-1 0 16,0 0 15,-13-13-15,13 13-16,1 0 0,-1 0 0,0 0 15,0 0-15,0 0 0,-13-13 0,14 13 0,-1 0 0,0 0 16,0 0-16,1 0 0,-1 0 0,0 0 0,0 0 16,1 0-16,-1 0 0,13 0 0,-13 0 15,1 0-15,-1 0 0,0 0 16,-13-14-16,13 14 0,1 0 0,-1 0 15,0 0-15,0 0 0,0 0 0,1 0 16,-1 0-16,0 0 0,0 0 16,-13-13-16,14 13 0,-1 0 0,0 0 15,0 0-15,27 0 16,-27 0-16,0 0 0,1-13 0,-1 13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2020/3/22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2020/3/22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7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6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565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28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88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20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56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50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7E24-1687-4FDE-BB35-9820F558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学习须知</a:t>
            </a:r>
            <a:r>
              <a:rPr lang="en-US" altLang="zh-CN" dirty="0"/>
              <a:t>——</a:t>
            </a:r>
            <a:r>
              <a:rPr lang="zh-CN" altLang="en-US" dirty="0"/>
              <a:t>工具</a:t>
            </a:r>
            <a:r>
              <a:rPr lang="en-US" altLang="zh-CN" dirty="0"/>
              <a:t>&amp;</a:t>
            </a:r>
            <a:r>
              <a:rPr lang="zh-CN" altLang="en-US" dirty="0"/>
              <a:t>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44021-EAAF-4FEA-AC10-142A4B7B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java&amp;javascript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3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3FE-D5CB-4871-A76B-4DE04C3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05418-AA83-4F25-8F1B-A7DC633C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递归函数底层使用了栈，因此是深度优先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F5D63F-85FF-4704-B203-F5B81B06B2E2}"/>
              </a:ext>
            </a:extLst>
          </p:cNvPr>
          <p:cNvSpPr txBox="1"/>
          <p:nvPr/>
        </p:nvSpPr>
        <p:spPr>
          <a:xfrm>
            <a:off x="1763688" y="2298369"/>
            <a:ext cx="2169184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recursion(c){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n in next(c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recursion(n)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recursion(start)</a:t>
            </a:r>
          </a:p>
          <a:p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8971F-91B1-4E6D-8A1E-E4D3100D4D46}"/>
              </a:ext>
            </a:extLst>
          </p:cNvPr>
          <p:cNvSpPr txBox="1"/>
          <p:nvPr/>
        </p:nvSpPr>
        <p:spPr>
          <a:xfrm>
            <a:off x="4572000" y="2285338"/>
            <a:ext cx="2760628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set={ start }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while(set not empty) {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中拿出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next(current)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02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6F074-6402-408A-BB23-407DB8E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0366-76B3-44B5-A965-8744C74B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图的一种</a:t>
            </a:r>
            <a:r>
              <a:rPr lang="zh-CN" altLang="en-US" dirty="0">
                <a:solidFill>
                  <a:srgbClr val="C94251"/>
                </a:solidFill>
              </a:rPr>
              <a:t>特例</a:t>
            </a:r>
            <a:r>
              <a:rPr lang="zh-CN" altLang="en-US" dirty="0"/>
              <a:t>：每个节点只有一个父节点、若干个子节点</a:t>
            </a:r>
            <a:endParaRPr lang="en-US" altLang="zh-CN" dirty="0"/>
          </a:p>
          <a:p>
            <a:r>
              <a:rPr lang="zh-CN" altLang="en-US" dirty="0">
                <a:solidFill>
                  <a:srgbClr val="C94251"/>
                </a:solidFill>
              </a:rPr>
              <a:t>叶子</a:t>
            </a:r>
            <a:r>
              <a:rPr lang="zh-CN" altLang="en-US" dirty="0"/>
              <a:t>：没有子节点的节点</a:t>
            </a:r>
            <a:endParaRPr lang="en-US" altLang="zh-CN" dirty="0"/>
          </a:p>
          <a:p>
            <a:r>
              <a:rPr lang="zh-CN" altLang="en-US" dirty="0">
                <a:solidFill>
                  <a:srgbClr val="C94251"/>
                </a:solidFill>
              </a:rPr>
              <a:t>根节点</a:t>
            </a:r>
            <a:r>
              <a:rPr lang="zh-CN" altLang="en-US" dirty="0"/>
              <a:t>：没有父节点的节点</a:t>
            </a:r>
            <a:endParaRPr lang="en-US" altLang="zh-CN" dirty="0"/>
          </a:p>
          <a:p>
            <a:r>
              <a:rPr lang="zh-CN" altLang="en-US" dirty="0">
                <a:solidFill>
                  <a:srgbClr val="C94251"/>
                </a:solidFill>
              </a:rPr>
              <a:t>高度</a:t>
            </a:r>
            <a:r>
              <a:rPr lang="zh-CN" altLang="en-US" dirty="0"/>
              <a:t>：节点到根节点的最短路径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403760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6F074-6402-408A-BB23-407DB8E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0366-76B3-44B5-A965-8744C74B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父亲节点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94251"/>
                </a:solidFill>
              </a:rPr>
              <a:t>parent nodes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子节点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94251"/>
                </a:solidFill>
              </a:rPr>
              <a:t>children nodes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兄弟节点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94251"/>
                </a:solidFill>
              </a:rPr>
              <a:t>sibling nodes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叔叔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94251"/>
                </a:solidFill>
              </a:rPr>
              <a:t>uncle nodes</a:t>
            </a:r>
            <a:r>
              <a:rPr lang="en-US" altLang="zh-CN" dirty="0"/>
              <a:t>)</a:t>
            </a:r>
            <a:r>
              <a:rPr lang="zh-CN" altLang="en-US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42831891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6053-C96C-46E4-A7D6-08F4397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A5D1D-51C4-4201-B146-8C57C031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源代码结构的抽象</a:t>
            </a:r>
            <a:endParaRPr lang="en-US" altLang="zh-CN" dirty="0"/>
          </a:p>
          <a:p>
            <a:pPr lvl="1"/>
            <a:r>
              <a:rPr lang="zh-CN" altLang="en-US" dirty="0"/>
              <a:t>英文</a:t>
            </a:r>
            <a:r>
              <a:rPr lang="en-US" altLang="zh-CN" dirty="0"/>
              <a:t>:Abstract Syntax Tree</a:t>
            </a:r>
            <a:r>
              <a:rPr lang="zh-CN" altLang="en-US" dirty="0"/>
              <a:t>，也被称作分析树</a:t>
            </a:r>
            <a:r>
              <a:rPr lang="en-US" altLang="zh-CN" dirty="0"/>
              <a:t>(Parse tree)</a:t>
            </a:r>
          </a:p>
          <a:p>
            <a:pPr lvl="1"/>
            <a:r>
              <a:rPr lang="zh-CN" altLang="en-US" dirty="0"/>
              <a:t>抽象：</a:t>
            </a:r>
            <a:r>
              <a:rPr lang="zh-CN" altLang="en-US" dirty="0">
                <a:solidFill>
                  <a:srgbClr val="C94251"/>
                </a:solidFill>
              </a:rPr>
              <a:t>隐藏细节</a:t>
            </a:r>
            <a:r>
              <a:rPr lang="zh-CN" altLang="en-US" dirty="0"/>
              <a:t>（比如右边表达式的括号被隐藏了，因为和思考无关）</a:t>
            </a:r>
            <a:endParaRPr lang="en-US" altLang="zh-CN" dirty="0"/>
          </a:p>
          <a:p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每个节点是源代码中的一种结构</a:t>
            </a:r>
            <a:endParaRPr lang="en-US" altLang="zh-CN" dirty="0"/>
          </a:p>
          <a:p>
            <a:pPr lvl="1"/>
            <a:r>
              <a:rPr lang="zh-CN" altLang="en-US" dirty="0"/>
              <a:t>每个节点都携带了源代码中的一些</a:t>
            </a:r>
            <a:r>
              <a:rPr lang="zh-CN" altLang="en-US" dirty="0">
                <a:solidFill>
                  <a:srgbClr val="C94251"/>
                </a:solidFill>
              </a:rPr>
              <a:t>关键信息</a:t>
            </a:r>
            <a:endParaRPr lang="en-US" altLang="zh-CN" dirty="0">
              <a:solidFill>
                <a:srgbClr val="C9425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每个节点的字节点代表着语言上的关系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949907-CA44-4C4C-B51F-00970B2E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710966"/>
            <a:ext cx="3240360" cy="19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AB088-09D5-493B-94A3-9FFD951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5DA58-39A1-4538-B0A3-3C33F6DA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1+2*3+4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199553-2695-420B-BE48-F49D5AF5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01" y="1779662"/>
            <a:ext cx="2670198" cy="27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05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A622-A525-48D1-9059-CAB2AED0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TypeScript</a:t>
            </a:r>
            <a:r>
              <a:rPr lang="zh-CN" altLang="en-US" dirty="0"/>
              <a:t>抽象语法树继承关系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226CA5-3CDF-4AEB-BC22-15FC72F8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4" y="1779662"/>
            <a:ext cx="8374112" cy="20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37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实现抽象语法树</a:t>
            </a:r>
            <a:r>
              <a:rPr lang="en-US" altLang="zh-CN" dirty="0"/>
              <a:t>(parser 01)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ASTNode</a:t>
            </a:r>
            <a:endParaRPr lang="en-US" altLang="zh-CN" dirty="0"/>
          </a:p>
          <a:p>
            <a:r>
              <a:rPr lang="zh-CN" altLang="en-US" dirty="0"/>
              <a:t>定义继承关系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55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C3977-E6C1-47FB-BABC-2EEA7A24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的抽象语法树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7DE1C-09CE-45C2-963A-3125E46E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ASTNode</a:t>
            </a:r>
            <a:endParaRPr lang="en-US" altLang="zh-CN" dirty="0"/>
          </a:p>
          <a:p>
            <a:pPr lvl="1"/>
            <a:r>
              <a:rPr lang="en-US" altLang="zh-CN" dirty="0"/>
              <a:t>children </a:t>
            </a:r>
            <a:r>
              <a:rPr lang="zh-CN" altLang="en-US" dirty="0"/>
              <a:t>子节点</a:t>
            </a:r>
            <a:endParaRPr lang="en-US" altLang="zh-CN" dirty="0"/>
          </a:p>
          <a:p>
            <a:pPr lvl="1"/>
            <a:r>
              <a:rPr lang="en-US" altLang="zh-CN" dirty="0"/>
              <a:t>Label</a:t>
            </a:r>
          </a:p>
          <a:p>
            <a:pPr lvl="1"/>
            <a:r>
              <a:rPr lang="en-US" altLang="zh-CN" dirty="0"/>
              <a:t>lexeme</a:t>
            </a:r>
          </a:p>
          <a:p>
            <a:pPr lvl="1"/>
            <a:r>
              <a:rPr lang="en-US" altLang="zh-CN" dirty="0"/>
              <a:t>parent </a:t>
            </a:r>
            <a:r>
              <a:rPr lang="zh-CN" altLang="en-US" dirty="0"/>
              <a:t>父节点</a:t>
            </a:r>
            <a:endParaRPr lang="en-US" altLang="zh-CN" dirty="0"/>
          </a:p>
          <a:p>
            <a:pPr lvl="1"/>
            <a:r>
              <a:rPr lang="en-US" altLang="zh-CN" dirty="0"/>
              <a:t>type </a:t>
            </a:r>
            <a:r>
              <a:rPr lang="zh-CN" altLang="en-US" dirty="0"/>
              <a:t>节点类型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2974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最简语法的分析过程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1+2+3+4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4205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638ED-0C21-440B-A74A-E731266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E7AFE-0ED5-4AB2-AF06-BC8FB943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4251"/>
                </a:solidFill>
              </a:rPr>
              <a:t>语法分析器</a:t>
            </a:r>
            <a:r>
              <a:rPr lang="en-US" altLang="zh-CN" dirty="0">
                <a:solidFill>
                  <a:srgbClr val="C94251"/>
                </a:solidFill>
              </a:rPr>
              <a:t>(parser)</a:t>
            </a:r>
            <a:r>
              <a:rPr lang="zh-CN" altLang="en-US" dirty="0"/>
              <a:t>：根据语法规则，将符号</a:t>
            </a:r>
            <a:r>
              <a:rPr lang="en-US" altLang="zh-CN" dirty="0"/>
              <a:t>(</a:t>
            </a:r>
            <a:r>
              <a:rPr lang="zh-CN" altLang="en-US" dirty="0"/>
              <a:t>词法单元</a:t>
            </a:r>
            <a:r>
              <a:rPr lang="en-US" altLang="zh-CN" dirty="0"/>
              <a:t>,</a:t>
            </a:r>
            <a:r>
              <a:rPr lang="en-US" altLang="zh-CN" dirty="0" err="1"/>
              <a:t>lexeme,token</a:t>
            </a:r>
            <a:r>
              <a:rPr lang="en-US" altLang="zh-CN" dirty="0"/>
              <a:t>)</a:t>
            </a:r>
            <a:r>
              <a:rPr lang="zh-CN" altLang="en-US" dirty="0"/>
              <a:t>流，转换成抽象语法树</a:t>
            </a:r>
            <a:endParaRPr lang="en-US" altLang="zh-CN" dirty="0"/>
          </a:p>
          <a:p>
            <a:r>
              <a:rPr lang="zh-CN" altLang="en-US" dirty="0"/>
              <a:t>类比：中文分析句子成分。</a:t>
            </a:r>
          </a:p>
        </p:txBody>
      </p:sp>
    </p:spTree>
    <p:extLst>
      <p:ext uri="{BB962C8B-B14F-4D97-AF65-F5344CB8AC3E}">
        <p14:creationId xmlns:p14="http://schemas.microsoft.com/office/powerpoint/2010/main" val="914611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9C26-A823-4306-8905-037F9993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数据结构引导</a:t>
            </a:r>
            <a:r>
              <a:rPr lang="en-US" altLang="zh-CN"/>
              <a:t>——</a:t>
            </a:r>
            <a:r>
              <a:rPr lang="zh-CN" altLang="en-US" dirty="0"/>
              <a:t>树和抽象语法树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56A17-090A-4DEF-9206-315205B48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54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848F-8630-4ED2-9DE4-49B5726A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85CA-242F-43FB-AE7F-AF960EBA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和自然语言不通，编译器只能识别「上下文无关文法」</a:t>
            </a:r>
            <a:endParaRPr lang="en-US" altLang="zh-CN" dirty="0"/>
          </a:p>
          <a:p>
            <a:r>
              <a:rPr lang="zh-CN" altLang="en-US" dirty="0"/>
              <a:t>一个文法是上下文无关，也就是说，不需要理解这个语言，</a:t>
            </a:r>
            <a:r>
              <a:rPr lang="zh-CN" altLang="en-US" dirty="0">
                <a:solidFill>
                  <a:srgbClr val="C94251"/>
                </a:solidFill>
              </a:rPr>
              <a:t>给定任意</a:t>
            </a:r>
            <a:r>
              <a:rPr lang="zh-CN" altLang="en-US" dirty="0"/>
              <a:t>这个语言的句子，可以得到一个合理的</a:t>
            </a:r>
            <a:r>
              <a:rPr lang="zh-CN" altLang="en-US" dirty="0">
                <a:solidFill>
                  <a:srgbClr val="C94251"/>
                </a:solidFill>
              </a:rPr>
              <a:t>抽象语法树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回忆：我看「万物生长」</a:t>
            </a:r>
          </a:p>
        </p:txBody>
      </p:sp>
    </p:spTree>
    <p:extLst>
      <p:ext uri="{BB962C8B-B14F-4D97-AF65-F5344CB8AC3E}">
        <p14:creationId xmlns:p14="http://schemas.microsoft.com/office/powerpoint/2010/main" val="27908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08C38-592A-4B6C-873F-BA3E5F1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14AFE-BB2A-4DC0-9871-F5FDAF79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95536"/>
          </a:xfrm>
        </p:spPr>
        <p:txBody>
          <a:bodyPr/>
          <a:lstStyle/>
          <a:p>
            <a:r>
              <a:rPr lang="zh-CN" altLang="en-US" dirty="0"/>
              <a:t>通常用产生式描述语法规则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D5005-A21D-4243-9FC0-D1BD1AAABE26}"/>
              </a:ext>
            </a:extLst>
          </p:cNvPr>
          <p:cNvSpPr txBox="1"/>
          <p:nvPr/>
        </p:nvSpPr>
        <p:spPr>
          <a:xfrm>
            <a:off x="899592" y="2214731"/>
            <a:ext cx="663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产生式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 -&gt; Expr+1|1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读作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可以推导出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FCDE4A-47BA-4D7D-B2D6-FD652BDFEC17}"/>
              </a:ext>
            </a:extLst>
          </p:cNvPr>
          <p:cNvSpPr txBox="1"/>
          <p:nvPr/>
        </p:nvSpPr>
        <p:spPr>
          <a:xfrm>
            <a:off x="899592" y="2859782"/>
            <a:ext cx="5783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上述产生式可以生成如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1+1+1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1+1+1+1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的句子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9B0102-677E-4977-A839-DF1B9249EEFB}"/>
              </a:ext>
            </a:extLst>
          </p:cNvPr>
          <p:cNvSpPr txBox="1">
            <a:spLocks/>
          </p:cNvSpPr>
          <p:nvPr/>
        </p:nvSpPr>
        <p:spPr>
          <a:xfrm>
            <a:off x="457200" y="3363838"/>
            <a:ext cx="8229600" cy="795536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u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r>
              <a:rPr lang="en-US" altLang="zh-CN" kern="0" dirty="0"/>
              <a:t>Expr</a:t>
            </a:r>
            <a:r>
              <a:rPr lang="zh-CN" altLang="en-US" kern="0" dirty="0"/>
              <a:t>是</a:t>
            </a:r>
            <a:r>
              <a:rPr lang="zh-CN" altLang="en-US" kern="0" dirty="0">
                <a:solidFill>
                  <a:srgbClr val="C94251"/>
                </a:solidFill>
              </a:rPr>
              <a:t>非终结符</a:t>
            </a:r>
            <a:r>
              <a:rPr lang="zh-CN" altLang="en-US" kern="0" dirty="0"/>
              <a:t>，</a:t>
            </a:r>
            <a:r>
              <a:rPr lang="en-US" altLang="zh-CN" kern="0" dirty="0"/>
              <a:t>1</a:t>
            </a:r>
            <a:r>
              <a:rPr lang="zh-CN" altLang="en-US" kern="0" dirty="0"/>
              <a:t>是</a:t>
            </a:r>
            <a:r>
              <a:rPr lang="zh-CN" altLang="en-US" kern="0" dirty="0">
                <a:solidFill>
                  <a:srgbClr val="C94251"/>
                </a:solidFill>
              </a:rPr>
              <a:t>终结符</a:t>
            </a:r>
            <a:r>
              <a:rPr lang="zh-CN" altLang="en-US" kern="0" dirty="0"/>
              <a:t>，终结符对应词法单元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16295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C9530-2CF2-4845-B21E-0B4770A4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递归法求抽象语法树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BFE2E-244A-4CFC-8001-DD8356B6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Expr -&gt; Expr+1|1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可以拆分成两步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非终结符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递归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函数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parseExpr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生成一个非叶子节点）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终结符函数：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parseNumber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（生成一个叶子节点）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思考：遇到左递归该如何处理？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parseExpr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parseExpr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3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parseExpr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9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256C-20E2-4D4C-9CF4-CF3721F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左递归处理思考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F8AFC-2E57-4C40-9B01-BC1E1362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186808" cy="3394075"/>
          </a:xfrm>
        </p:spPr>
        <p:txBody>
          <a:bodyPr/>
          <a:lstStyle/>
          <a:p>
            <a:r>
              <a:rPr lang="en-US" altLang="zh-CN" dirty="0"/>
              <a:t>Expr -&gt; Expr + 1 | 1</a:t>
            </a:r>
            <a:r>
              <a:rPr lang="zh-CN" altLang="en-US" dirty="0"/>
              <a:t> 变形成？</a:t>
            </a:r>
            <a:endParaRPr lang="en-US" altLang="zh-CN" dirty="0"/>
          </a:p>
          <a:p>
            <a:r>
              <a:rPr lang="en-US" altLang="zh-CN" dirty="0"/>
              <a:t>Expr -&gt;1 + Expr | 1</a:t>
            </a:r>
          </a:p>
          <a:p>
            <a:r>
              <a:rPr lang="zh-CN" altLang="en-US" dirty="0"/>
              <a:t>例如：解析</a:t>
            </a:r>
            <a:r>
              <a:rPr lang="en-US" altLang="zh-CN" dirty="0"/>
              <a:t>1+1+1+1</a:t>
            </a:r>
            <a:r>
              <a:rPr lang="zh-CN" altLang="en-US" dirty="0"/>
              <a:t>的过程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13C6F-F093-4C9F-B6C9-2A9C5AB0150F}"/>
              </a:ext>
            </a:extLst>
          </p:cNvPr>
          <p:cNvSpPr txBox="1"/>
          <p:nvPr/>
        </p:nvSpPr>
        <p:spPr>
          <a:xfrm>
            <a:off x="5436096" y="1623112"/>
            <a:ext cx="2472152" cy="29518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parseExpr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(1+1+1+1)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eat(1);eat(+);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parseExpr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(1+1+1)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eat(1);eat(+);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parseExpr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eat(1);eat(+)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parseNumber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6809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256C-20E2-4D4C-9CF4-CF3721F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生成抽象语法树的过程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13C6F-F093-4C9F-B6C9-2A9C5AB0150F}"/>
              </a:ext>
            </a:extLst>
          </p:cNvPr>
          <p:cNvSpPr txBox="1"/>
          <p:nvPr/>
        </p:nvSpPr>
        <p:spPr>
          <a:xfrm>
            <a:off x="1043609" y="1779661"/>
            <a:ext cx="2592288" cy="21209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parseExpr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(1+1+1)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eat(1);eat(+);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parseExpr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eat(1);eat(+)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parseNumber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66D0154-BDD1-490F-89D5-AC52E70A0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44725"/>
            <a:ext cx="1590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B3B824F-23DC-44E8-B2ED-91638C956D58}"/>
              </a:ext>
            </a:extLst>
          </p:cNvPr>
          <p:cNvCxnSpPr/>
          <p:nvPr/>
        </p:nvCxnSpPr>
        <p:spPr>
          <a:xfrm flipV="1">
            <a:off x="3203848" y="1923678"/>
            <a:ext cx="2592288" cy="144016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FF10E9-648C-4F0A-89EF-BD648AC2F9B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35696" y="2571750"/>
            <a:ext cx="3672408" cy="268363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F48844-7DF2-4A4E-A3EA-3CE2BC48A0A1}"/>
              </a:ext>
            </a:extLst>
          </p:cNvPr>
          <p:cNvCxnSpPr>
            <a:cxnSpLocks/>
          </p:cNvCxnSpPr>
          <p:nvPr/>
        </p:nvCxnSpPr>
        <p:spPr>
          <a:xfrm flipV="1">
            <a:off x="2843808" y="1923678"/>
            <a:ext cx="2952328" cy="573038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12899E-A1AE-4623-9D66-0D0DB61069D5}"/>
              </a:ext>
            </a:extLst>
          </p:cNvPr>
          <p:cNvCxnSpPr>
            <a:cxnSpLocks/>
          </p:cNvCxnSpPr>
          <p:nvPr/>
        </p:nvCxnSpPr>
        <p:spPr>
          <a:xfrm flipV="1">
            <a:off x="3131840" y="2892759"/>
            <a:ext cx="3312368" cy="5626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480596-F6EB-461B-9F86-63499DFE306A}"/>
              </a:ext>
            </a:extLst>
          </p:cNvPr>
          <p:cNvCxnSpPr>
            <a:cxnSpLocks/>
          </p:cNvCxnSpPr>
          <p:nvPr/>
        </p:nvCxnSpPr>
        <p:spPr>
          <a:xfrm>
            <a:off x="2123728" y="3407141"/>
            <a:ext cx="3723208" cy="414562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D54AFB-B1EE-49D0-8DD8-40DA436E90E1}"/>
              </a:ext>
            </a:extLst>
          </p:cNvPr>
          <p:cNvCxnSpPr>
            <a:cxnSpLocks/>
          </p:cNvCxnSpPr>
          <p:nvPr/>
        </p:nvCxnSpPr>
        <p:spPr>
          <a:xfrm flipV="1">
            <a:off x="2926420" y="2895572"/>
            <a:ext cx="3445780" cy="376633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8DB8555-B43D-40DA-A079-DF0DA93850F9}"/>
              </a:ext>
            </a:extLst>
          </p:cNvPr>
          <p:cNvCxnSpPr>
            <a:cxnSpLocks/>
          </p:cNvCxnSpPr>
          <p:nvPr/>
        </p:nvCxnSpPr>
        <p:spPr>
          <a:xfrm>
            <a:off x="3563888" y="3745928"/>
            <a:ext cx="3096344" cy="14822"/>
          </a:xfrm>
          <a:prstGeom prst="straightConnector1">
            <a:avLst/>
          </a:prstGeom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89A0-AC6C-4ED7-A69F-8E853ADF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左结合和右结合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EDE01-484A-4B62-98D5-AAED5E3E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同样是</a:t>
            </a:r>
            <a:r>
              <a:rPr lang="en-US" altLang="zh-CN" dirty="0"/>
              <a:t>1+1+1</a:t>
            </a:r>
            <a:r>
              <a:rPr lang="zh-CN" altLang="en-US" dirty="0"/>
              <a:t>有两颗不同的抽象语法树。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F52922-0AED-4517-AA76-1F413FE2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23678"/>
            <a:ext cx="1590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ED03F4-D4DB-4A10-B02E-23EA2C96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86" y="1923678"/>
            <a:ext cx="1590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CF0F98-5259-45E9-9BA7-72B8B510564C}"/>
              </a:ext>
            </a:extLst>
          </p:cNvPr>
          <p:cNvSpPr/>
          <p:nvPr/>
        </p:nvSpPr>
        <p:spPr>
          <a:xfrm>
            <a:off x="4499992" y="4409559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 -&gt;1 + Expr |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B25CF7-1E52-46E9-AF54-083D9BD168C9}"/>
              </a:ext>
            </a:extLst>
          </p:cNvPr>
          <p:cNvSpPr/>
          <p:nvPr/>
        </p:nvSpPr>
        <p:spPr>
          <a:xfrm>
            <a:off x="1907704" y="436141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Expr -&gt; Expr + 1 | 1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6466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1+2+3+4</a:t>
            </a:r>
            <a:r>
              <a:rPr lang="zh-CN" altLang="en-US" dirty="0"/>
              <a:t>的</a:t>
            </a:r>
            <a:r>
              <a:rPr lang="en-US" altLang="zh-CN" dirty="0"/>
              <a:t>Parser</a:t>
            </a:r>
            <a:r>
              <a:rPr lang="zh-CN" altLang="en-US" dirty="0"/>
              <a:t>（</a:t>
            </a:r>
            <a:r>
              <a:rPr lang="en-US" altLang="zh-CN" dirty="0"/>
              <a:t>Parser 02)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ParseException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 err="1"/>
              <a:t>PeekTokenIterator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1+2+3+4</a:t>
            </a:r>
            <a:r>
              <a:rPr lang="zh-CN" altLang="en-US" dirty="0"/>
              <a:t>抽象语法树的解析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96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02C1-7514-4436-A727-E5DB042E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1+2+3+4</a:t>
            </a:r>
            <a:r>
              <a:rPr lang="zh-CN" altLang="en-US" dirty="0"/>
              <a:t>的产生式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A4F2C-F302-4D38-9B05-CA56D03A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对于下列产生式：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 -&gt; digit + Expr | digit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digit -&gt; 0 | 1 | 2 | 3 | 4 | 5 | 6 | 7 | 8 | 9</a:t>
            </a: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1+2+3+4</a:t>
            </a: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求抽象语法树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97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F82C3-6278-4396-917C-DFFC4716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9A02C-7587-4519-8F95-5E47826D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高阶能力是很多基础能力的拼接，程序是搭积木一样的。</a:t>
            </a:r>
            <a:endParaRPr lang="en-US" altLang="zh-CN" dirty="0"/>
          </a:p>
          <a:p>
            <a:r>
              <a:rPr lang="zh-CN" altLang="en-US" dirty="0"/>
              <a:t>程序如果写难了，那就写错了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4091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左递归和优先级的处理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05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E389F-2008-4A6E-A63B-4217703D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比喻：数据结构研究什么问题？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0FF03-5B08-4C96-ABB7-C7190CB0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问题：我们只有一个很大的</a:t>
            </a:r>
            <a:r>
              <a:rPr lang="zh-CN" altLang="en-US" dirty="0">
                <a:solidFill>
                  <a:srgbClr val="C94251"/>
                </a:solidFill>
              </a:rPr>
              <a:t>数组</a:t>
            </a:r>
            <a:r>
              <a:rPr lang="zh-CN" altLang="en-US" dirty="0"/>
              <a:t>（随机存储器模型），如何模拟</a:t>
            </a:r>
            <a:r>
              <a:rPr lang="zh-CN" altLang="en-US" dirty="0">
                <a:solidFill>
                  <a:srgbClr val="C94251"/>
                </a:solidFill>
              </a:rPr>
              <a:t>图书馆书籍管理</a:t>
            </a:r>
            <a:r>
              <a:rPr lang="zh-CN" altLang="en-US" dirty="0"/>
              <a:t>的模型</a:t>
            </a:r>
          </a:p>
          <a:p>
            <a:r>
              <a:rPr lang="zh-CN" altLang="en-US" dirty="0"/>
              <a:t>数据结构的定义：用</a:t>
            </a:r>
            <a:r>
              <a:rPr lang="zh-CN" altLang="en-US" dirty="0">
                <a:solidFill>
                  <a:srgbClr val="C94251"/>
                </a:solidFill>
              </a:rPr>
              <a:t>特定的方法</a:t>
            </a:r>
            <a:r>
              <a:rPr lang="zh-CN" altLang="en-US" dirty="0"/>
              <a:t>组织数据，从而使得他们可以被高效的使用。</a:t>
            </a:r>
          </a:p>
        </p:txBody>
      </p:sp>
    </p:spTree>
    <p:extLst>
      <p:ext uri="{BB962C8B-B14F-4D97-AF65-F5344CB8AC3E}">
        <p14:creationId xmlns:p14="http://schemas.microsoft.com/office/powerpoint/2010/main" val="320066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B0FE-E3E3-4868-9A43-D63E2F7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左递归的处理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CBDAE-4CC7-40B2-ABCA-296799294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dirty="0"/>
                  <a:t>形如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产生式， 有没有通用方法转为非左递归形式？</a:t>
                </a:r>
                <a:endParaRPr lang="en-US" altLang="zh-CN" sz="1800" dirty="0"/>
              </a:p>
              <a:p>
                <a:pPr lvl="1"/>
                <a:r>
                  <a:rPr lang="zh-CN" altLang="en-US" sz="1300" dirty="0"/>
                  <a:t>上述产生式只能以</a:t>
                </a:r>
                <a14:m>
                  <m:oMath xmlns:m="http://schemas.openxmlformats.org/officeDocument/2006/math">
                    <m:r>
                      <a:rPr lang="en-US" altLang="zh-CN" sz="13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1300" dirty="0"/>
                  <a:t>开头</a:t>
                </a:r>
                <a:endParaRPr lang="en-US" altLang="zh-CN" sz="1300" dirty="0"/>
              </a:p>
              <a:p>
                <a:pPr lvl="1"/>
                <a:r>
                  <a:rPr lang="zh-CN" altLang="en-US" sz="1300" b="1" dirty="0"/>
                  <a:t>可以产生</a:t>
                </a:r>
                <a14:m>
                  <m:oMath xmlns:m="http://schemas.openxmlformats.org/officeDocument/2006/math">
                    <m:r>
                      <a:rPr lang="en-US" altLang="zh-CN" sz="13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13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00" i="1">
                        <a:latin typeface="Cambria Math" panose="02040503050406030204" pitchFamily="18" charset="0"/>
                      </a:rPr>
                      <m:t>𝜷𝜶</m:t>
                    </m:r>
                    <m:r>
                      <a:rPr lang="en-US" altLang="zh-CN" sz="1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00" b="1" i="1" smtClean="0">
                        <a:latin typeface="Cambria Math" panose="02040503050406030204" pitchFamily="18" charset="0"/>
                      </a:rPr>
                      <m:t>𝜷𝜶</m:t>
                    </m:r>
                    <m:r>
                      <a:rPr lang="en-US" altLang="zh-CN" sz="1300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1300" b="1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sz="13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300" dirty="0"/>
                  <a:t>语言</a:t>
                </a:r>
                <a:endParaRPr lang="en-US" altLang="zh-CN" sz="1300" dirty="0"/>
              </a:p>
              <a:p>
                <a:pPr lvl="1"/>
                <a:r>
                  <a:rPr lang="zh-CN" altLang="en-US" sz="1300" dirty="0"/>
                  <a:t>因为存在左递归，因为无法使用自顶部向下递归法。</a:t>
                </a:r>
                <a:endParaRPr lang="en-US" altLang="zh-CN" sz="1300" dirty="0"/>
              </a:p>
              <a:p>
                <a:r>
                  <a:rPr lang="zh-CN" altLang="en-US" sz="1800" dirty="0"/>
                  <a:t>结论：可以使用两个等效的产生式替代：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𝜷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′ |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CBDAE-4CC7-40B2-ABCA-296799294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3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03F11-7DFA-4C36-B6B1-7C0743D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3F9CB-22F2-40D0-9B4E-0460C9F6F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Expr -&gt; Expr + 1 | 1</a:t>
                </a:r>
                <a:r>
                  <a:rPr lang="zh-CN" altLang="en-US" dirty="0"/>
                  <a:t> 求解左递归？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解答：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套用公式：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𝑬𝒙𝒑𝒓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𝑬𝒙𝒑𝒓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𝐱𝐩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𝟏𝐄𝐱𝐩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03F9CB-22F2-40D0-9B4E-0460C9F6F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0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B0FE-E3E3-4868-9A43-D63E2F73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一般情况的左递归处理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CBDAE-4CC7-40B2-ABCA-296799294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dirty="0"/>
                  <a:t>形如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m:rPr>
                        <m:lit/>
                      </m:rPr>
                      <a:rPr lang="en-US" altLang="zh-CN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1800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产生式， 有没有通用的方法进行处理？</a:t>
                </a:r>
                <a:endParaRPr lang="en-US" altLang="zh-CN" sz="1800" dirty="0"/>
              </a:p>
              <a:p>
                <a:pPr lvl="1"/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上述产生式只能产生</a:t>
                </a:r>
                <a14:m>
                  <m:oMath xmlns:m="http://schemas.openxmlformats.org/officeDocument/2006/math">
                    <m:r>
                      <a:rPr lang="en-US" altLang="zh-CN" sz="13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开头的句子</a:t>
                </a:r>
                <a:endParaRPr lang="en-US" altLang="zh-CN"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可以产生如</a:t>
                </a:r>
                <a14:m>
                  <m:oMath xmlns:m="http://schemas.openxmlformats.org/officeDocument/2006/math">
                    <m:r>
                      <a:rPr lang="en-US" altLang="zh-CN" sz="13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3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𝜶𝜷𝜸</m:t>
                        </m:r>
                      </m:e>
                    </m:d>
                    <m:r>
                      <a:rPr lang="zh-CN" altLang="en-US" sz="13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的句子</a:t>
                </a:r>
                <a:endParaRPr lang="en-US" altLang="zh-CN"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r>
                  <a:rPr lang="zh-CN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存在左递归，无法使用递归向下分析法</a:t>
                </a:r>
                <a:endParaRPr lang="en-US" altLang="zh-CN" sz="1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zh-CN" altLang="en-US" sz="1800" dirty="0"/>
                  <a:t>结论，可以使用下列产生式替代：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𝜸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CBDAE-4CC7-40B2-ABCA-296799294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62377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02C1-7514-4436-A727-E5DB042E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：求下列产生式的去左递归形式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A4F2C-F302-4D38-9B05-CA56D03A8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318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对于下列产生式：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E -&gt; E + E | E – E | d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d -&gt; 0 | 1 | 2 | 3 | 4 | 5 | 6 | 7 | 8 | 9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解答：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    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→ 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𝑬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𝑬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urier New" panose="02070309020205020404" pitchFamily="49" charset="0"/>
                      </a:rPr>
                      <m:t>𝝐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1A4F2C-F302-4D38-9B05-CA56D03A8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31839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2DCB83-1593-4712-BC22-DFEFB542F0EB}"/>
                  </a:ext>
                </a:extLst>
              </p:cNvPr>
              <p:cNvSpPr/>
              <p:nvPr/>
            </p:nvSpPr>
            <p:spPr>
              <a:xfrm>
                <a:off x="4067944" y="1563638"/>
                <a:ext cx="4572000" cy="120032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2DCB83-1593-4712-BC22-DFEFB542F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63638"/>
                <a:ext cx="4572000" cy="1200329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1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CAD7-751F-445D-8AB2-D7B0544C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思考：程序的优先级如何控制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A358B-77E6-4F07-ACC7-5C80FCA6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思考：下面的产生式用于描述只有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的表达式有什么问题吗？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 -&gt;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Expr+Expr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Expr–Expr | Expr/Expr | Expr*Expr | Factor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 -&gt; [0-9]+</a:t>
            </a:r>
          </a:p>
          <a:p>
            <a:pPr marL="0" indent="0"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问题：上述方案不能表述优先级， 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1*3+2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，会表示为：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6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1AB3-B17A-48D5-B455-214BFED6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1*3+2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FC50B8-4E98-4906-A858-3F85395470E3}"/>
              </a:ext>
            </a:extLst>
          </p:cNvPr>
          <p:cNvSpPr txBox="1"/>
          <p:nvPr/>
        </p:nvSpPr>
        <p:spPr>
          <a:xfrm>
            <a:off x="3635896" y="2151782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使用右结合的解析，因为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优先级相同，会解析成左图的语法树。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FF3C-A783-4BA4-AF77-1F57FD78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1590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3758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9007-6185-4E3C-A7FB-216EBF72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30514-7A8B-4EE2-9EE9-EA57630A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使用两级产生式可以解决优先级的问题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Expr -&gt; Expr + Term | Expr – Term  | Term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Term -&gt; Term * Factor | Term 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|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Factor -&gt; [0-9]+</a:t>
            </a:r>
          </a:p>
          <a:p>
            <a:pPr marL="0" indent="0"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增加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Term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控制解析</a:t>
            </a:r>
            <a:r>
              <a:rPr lang="en-US" altLang="zh-CN" b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1*3</a:t>
            </a:r>
            <a:r>
              <a:rPr lang="zh-CN" altLang="en-US" b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b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Term</a:t>
            </a:r>
            <a:r>
              <a:rPr lang="zh-CN" altLang="en-US" b="0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+2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时的优先级</a:t>
            </a:r>
          </a:p>
        </p:txBody>
      </p:sp>
    </p:spTree>
    <p:extLst>
      <p:ext uri="{BB962C8B-B14F-4D97-AF65-F5344CB8AC3E}">
        <p14:creationId xmlns:p14="http://schemas.microsoft.com/office/powerpoint/2010/main" val="228180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AD9C2EF-9856-4700-8A60-31C8FA962E84}"/>
              </a:ext>
            </a:extLst>
          </p:cNvPr>
          <p:cNvSpPr/>
          <p:nvPr/>
        </p:nvSpPr>
        <p:spPr>
          <a:xfrm>
            <a:off x="539552" y="2325179"/>
            <a:ext cx="6768752" cy="781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9C7FB1-D8D2-4B67-A4CE-9869F2DB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如何避免左递归？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610C5E1-1297-4F97-BF90-B7E1D930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2758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Expr -&gt; Expr + Term | Expr – Term  | Term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Term -&gt; Term * Factor | Term 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|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Factor -&gt; [0-9]+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38EED-3038-4EA4-8DE5-CE7491EABDCC}"/>
                  </a:ext>
                </a:extLst>
              </p:cNvPr>
              <p:cNvSpPr txBox="1"/>
              <p:nvPr/>
            </p:nvSpPr>
            <p:spPr>
              <a:xfrm>
                <a:off x="1030348" y="2515711"/>
                <a:ext cx="19410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38EED-3038-4EA4-8DE5-CE7491EA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48" y="2515711"/>
                <a:ext cx="1941044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00F49C-5F76-409E-A492-C751A0FFB7B7}"/>
                  </a:ext>
                </a:extLst>
              </p:cNvPr>
              <p:cNvSpPr txBox="1"/>
              <p:nvPr/>
            </p:nvSpPr>
            <p:spPr>
              <a:xfrm>
                <a:off x="4719414" y="2366001"/>
                <a:ext cx="125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00F49C-5F76-409E-A492-C751A0FF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14" y="2366001"/>
                <a:ext cx="1255152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DFDEC3-DC82-46E8-BB64-E52C37045DC3}"/>
                  </a:ext>
                </a:extLst>
              </p:cNvPr>
              <p:cNvSpPr txBox="1"/>
              <p:nvPr/>
            </p:nvSpPr>
            <p:spPr>
              <a:xfrm>
                <a:off x="4719414" y="2606878"/>
                <a:ext cx="20379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DFDEC3-DC82-46E8-BB64-E52C37045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14" y="2606878"/>
                <a:ext cx="2037994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CE4C9D91-CED6-4D0A-A854-2C305AAE30E8}"/>
              </a:ext>
            </a:extLst>
          </p:cNvPr>
          <p:cNvSpPr/>
          <p:nvPr/>
        </p:nvSpPr>
        <p:spPr>
          <a:xfrm>
            <a:off x="3498204" y="2583363"/>
            <a:ext cx="648072" cy="264806"/>
          </a:xfrm>
          <a:prstGeom prst="rightArrow">
            <a:avLst/>
          </a:prstGeom>
          <a:solidFill>
            <a:srgbClr val="C94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5ED66E-C188-4D5C-8107-332918755358}"/>
                  </a:ext>
                </a:extLst>
              </p:cNvPr>
              <p:cNvSpPr txBox="1"/>
              <p:nvPr/>
            </p:nvSpPr>
            <p:spPr>
              <a:xfrm>
                <a:off x="539552" y="3225310"/>
                <a:ext cx="5025222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Expr   -&gt;  Term Expr_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Expr_  -&gt;  +Term Expr_ | - Term Expr_ |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Term  -&gt;  Factor Term_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Term_ -&gt;  * Factor Term_ |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/ Factor Term_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 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Factor -&gt;  [0-9]+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5ED66E-C188-4D5C-8107-33291875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25310"/>
                <a:ext cx="5025222" cy="1477328"/>
              </a:xfrm>
              <a:prstGeom prst="rect">
                <a:avLst/>
              </a:prstGeom>
              <a:blipFill>
                <a:blip r:embed="rId5"/>
                <a:stretch>
                  <a:fillRect l="-1092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8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/>
      <p:bldP spid="11" grpId="0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BF95-D7E8-4D36-B305-F4AAB4F0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思考？多级优先级表达式如何处理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F50BA-F3B3-49E2-BA80-1B384838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3940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TinyScript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中的操作符优先级（自上而下递增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1: &amp;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2: == != &gt; &lt; &gt;= &lt;=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3: + 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4: /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5: &lt;&lt; &gt;&gt;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6: () ++ -- !</a:t>
            </a:r>
          </a:p>
        </p:txBody>
      </p:sp>
    </p:spTree>
    <p:extLst>
      <p:ext uri="{BB962C8B-B14F-4D97-AF65-F5344CB8AC3E}">
        <p14:creationId xmlns:p14="http://schemas.microsoft.com/office/powerpoint/2010/main" val="24704707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F184F-471C-4A9A-A71B-4421FEA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归纳：从特殊到一般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9D6D69-E521-4730-B335-7E63AA265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/>
                  <a:t>代表第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级优先级的表达式，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代表第</a:t>
                </a:r>
                <a:r>
                  <a:rPr lang="en-US" altLang="zh-CN" dirty="0"/>
                  <a:t>k+1</a:t>
                </a:r>
                <a:r>
                  <a:rPr lang="zh-CN" altLang="en-US" dirty="0"/>
                  <a:t>级优先级的表达式。类比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b="1" dirty="0"/>
                  <a:t>代表第</a:t>
                </a:r>
                <a:r>
                  <a:rPr lang="en-US" altLang="zh-CN" b="1" dirty="0"/>
                  <a:t>k</a:t>
                </a:r>
                <a:r>
                  <a:rPr lang="zh-CN" altLang="en-US" b="1" dirty="0"/>
                  <a:t>级优先级表达式对应的操作符，例如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/>
                  <a:t>+|-</a:t>
                </a:r>
              </a:p>
              <a:p>
                <a:r>
                  <a:rPr lang="zh-CN" altLang="en-US" dirty="0"/>
                  <a:t>于是：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9D6D69-E521-4730-B335-7E63AA265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95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5F2F-5FB9-4C46-9864-45EFF862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跳跃结构的比喻：字典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60F8E-965E-47C5-A3F8-C901FCC7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574633"/>
            <a:ext cx="2376264" cy="23687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3EC941-8514-490A-A1CE-651B351B2EDA}"/>
              </a:ext>
            </a:extLst>
          </p:cNvPr>
          <p:cNvSpPr txBox="1"/>
          <p:nvPr/>
        </p:nvSpPr>
        <p:spPr>
          <a:xfrm>
            <a:off x="4343871" y="16696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0xa000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BA0DF-B68F-468A-82B4-1ACCB8C23CBB}"/>
              </a:ext>
            </a:extLst>
          </p:cNvPr>
          <p:cNvSpPr txBox="1"/>
          <p:nvPr/>
        </p:nvSpPr>
        <p:spPr>
          <a:xfrm>
            <a:off x="3343276" y="396634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0xff000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2DEBF3-EDA6-4651-9384-001AE243A6EE}"/>
              </a:ext>
            </a:extLst>
          </p:cNvPr>
          <p:cNvSpPr txBox="1"/>
          <p:nvPr/>
        </p:nvSpPr>
        <p:spPr>
          <a:xfrm>
            <a:off x="5492240" y="1672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194C06-F658-4AEC-B5D3-CF5D09205039}"/>
              </a:ext>
            </a:extLst>
          </p:cNvPr>
          <p:cNvSpPr txBox="1"/>
          <p:nvPr/>
        </p:nvSpPr>
        <p:spPr>
          <a:xfrm>
            <a:off x="5986542" y="346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390515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732B9-86F7-45A1-96AC-864270A4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递推和去左递归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380A5-AE04-4DEE-8517-F28806C11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4712"/>
                <a:ext cx="8229600" cy="33940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𝒐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𝒐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𝒐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380A5-AE04-4DEE-8517-F28806C11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4712"/>
                <a:ext cx="8229600" cy="3394075"/>
              </a:xfrm>
              <a:blipFill>
                <a:blip r:embed="rId2"/>
                <a:stretch>
                  <a:fillRect b="-14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1948FA7A-F048-4817-9307-56D029198338}"/>
              </a:ext>
            </a:extLst>
          </p:cNvPr>
          <p:cNvSpPr/>
          <p:nvPr/>
        </p:nvSpPr>
        <p:spPr>
          <a:xfrm>
            <a:off x="4463988" y="1635646"/>
            <a:ext cx="216024" cy="288032"/>
          </a:xfrm>
          <a:prstGeom prst="down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4E9CED8-E7E0-4058-B9F6-761ABAC1418E}"/>
              </a:ext>
            </a:extLst>
          </p:cNvPr>
          <p:cNvSpPr/>
          <p:nvPr/>
        </p:nvSpPr>
        <p:spPr>
          <a:xfrm>
            <a:off x="4139952" y="3435846"/>
            <a:ext cx="216024" cy="288032"/>
          </a:xfrm>
          <a:prstGeom prst="downArrow">
            <a:avLst/>
          </a:prstGeom>
          <a:solidFill>
            <a:srgbClr val="C939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2127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的表达式解析程序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优先级表</a:t>
            </a:r>
            <a:endParaRPr lang="en-US" altLang="zh-CN" dirty="0"/>
          </a:p>
          <a:p>
            <a:r>
              <a:rPr lang="zh-CN" altLang="en-US" dirty="0"/>
              <a:t>按照优先级解析表达式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5113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C62C-B178-448C-9642-CC319A5B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78C0C-167B-4830-8D1C-A2A0053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采用递归向下方法，每个产生式的</a:t>
            </a:r>
            <a:r>
              <a:rPr lang="zh-CN" altLang="en-US" dirty="0">
                <a:solidFill>
                  <a:srgbClr val="C94251"/>
                </a:solidFill>
              </a:rPr>
              <a:t>非终结符</a:t>
            </a:r>
            <a:r>
              <a:rPr lang="zh-CN" altLang="en-US" dirty="0"/>
              <a:t>对应一个函数。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E(), E_(), U(), F()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产生式的关系对应一个高阶函数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合并关系，如：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E() E_() -&gt; combine(() -&gt; E(), () -&gt; E_())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竞争关系，如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 | F -&gt; race(() -&gt; E(), () -&gt; F())</a:t>
            </a:r>
          </a:p>
        </p:txBody>
      </p:sp>
    </p:spTree>
    <p:extLst>
      <p:ext uri="{BB962C8B-B14F-4D97-AF65-F5344CB8AC3E}">
        <p14:creationId xmlns:p14="http://schemas.microsoft.com/office/powerpoint/2010/main" val="234144883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C62C-B178-448C-9642-CC319A5B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78C0C-167B-4830-8D1C-A2A0053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递归很抽象</a:t>
            </a:r>
            <a:r>
              <a:rPr lang="en-US" altLang="zh-CN" dirty="0"/>
              <a:t>——</a:t>
            </a:r>
            <a:r>
              <a:rPr lang="zh-CN" altLang="en-US" dirty="0"/>
              <a:t>也需要抽象的思考</a:t>
            </a:r>
            <a:endParaRPr lang="en-US" altLang="zh-CN" dirty="0"/>
          </a:p>
          <a:p>
            <a:r>
              <a:rPr lang="zh-CN" altLang="en-US" dirty="0"/>
              <a:t>递归从思考到表达很高效</a:t>
            </a:r>
          </a:p>
        </p:txBody>
      </p:sp>
    </p:spTree>
    <p:extLst>
      <p:ext uri="{BB962C8B-B14F-4D97-AF65-F5344CB8AC3E}">
        <p14:creationId xmlns:p14="http://schemas.microsoft.com/office/powerpoint/2010/main" val="66452906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(Parser 04) </a:t>
            </a:r>
            <a:r>
              <a:rPr lang="zh-CN" altLang="en-US" dirty="0"/>
              <a:t>表达式树的验证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后序表达式</a:t>
            </a:r>
            <a:endParaRPr lang="en-US" altLang="zh-CN" dirty="0"/>
          </a:p>
          <a:p>
            <a:r>
              <a:rPr lang="zh-CN" altLang="en-US" dirty="0"/>
              <a:t>根据后序达式验证正确性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4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44DA-3329-489B-8412-A599272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 </a:t>
            </a:r>
            <a:r>
              <a:rPr lang="en-US" altLang="zh-CN" dirty="0"/>
              <a:t>vs </a:t>
            </a:r>
            <a:r>
              <a:rPr lang="zh-CN" altLang="en-US" dirty="0"/>
              <a:t>后序遍历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54EB8-7B0B-4198-B028-D8320FE9A2D4}"/>
              </a:ext>
            </a:extLst>
          </p:cNvPr>
          <p:cNvSpPr txBox="1"/>
          <p:nvPr/>
        </p:nvSpPr>
        <p:spPr>
          <a:xfrm>
            <a:off x="3131840" y="1275606"/>
            <a:ext cx="5256584" cy="338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先遍历一个节点的左子树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再遍历节点本身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再遍历右子树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 +3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先遍历一个节点的左子树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再遍历节点的右子树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最后节点本身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3 2 * 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5E773-E2BA-47D1-AE91-8E12BBAA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15906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8549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CB87-5734-43C4-A8DA-12AC94B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后序表达式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B73512B-268A-4308-A9FF-9B1B3DDE3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8806"/>
              </p:ext>
            </p:extLst>
          </p:nvPr>
        </p:nvGraphicFramePr>
        <p:xfrm>
          <a:off x="457200" y="1275606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8008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6001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中序表达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后序表达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9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1+2+3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 2  3  + 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2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</a:t>
                      </a:r>
                      <a:r>
                        <a:rPr lang="zh-CN" altLang="en-US" dirty="0"/>
                        <a:t>* </a:t>
                      </a:r>
                      <a:r>
                        <a:rPr lang="en-US" altLang="zh-CN" dirty="0"/>
                        <a:t>5 + 7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2  5  </a:t>
                      </a:r>
                      <a:r>
                        <a:rPr lang="zh-CN" altLang="en-US" dirty="0"/>
                        <a:t>*  </a:t>
                      </a:r>
                      <a:r>
                        <a:rPr lang="en-US" altLang="zh-CN" dirty="0"/>
                        <a:t>7 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4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 * (5 + 7)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5 7 + 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0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 == b ^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b == ^ 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1586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0AB698C-E383-41D9-9DE2-61E8A90B8E8D}"/>
              </a:ext>
            </a:extLst>
          </p:cNvPr>
          <p:cNvSpPr txBox="1"/>
          <p:nvPr/>
        </p:nvSpPr>
        <p:spPr>
          <a:xfrm>
            <a:off x="2411760" y="3723878"/>
            <a:ext cx="5917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我们通常用的表达式是表达式数的中序遍历结果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后序表达式是表达式树的后序遍历结果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10E6B4-AEEA-4F0E-8EEB-A6B1FBFC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9822"/>
            <a:ext cx="1008112" cy="15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4768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C3F9-8807-403F-81F8-2BF5F477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2F391-4319-4A21-9FEE-903240D9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ParserUtils.toPostfixExpression</a:t>
            </a:r>
            <a:r>
              <a:rPr lang="en-US" altLang="zh-CN" dirty="0"/>
              <a:t>()</a:t>
            </a:r>
            <a:r>
              <a:rPr lang="zh-CN" altLang="en-US" dirty="0"/>
              <a:t>方法用于测试表达式的正确性</a:t>
            </a:r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 err="1"/>
              <a:t>TinyScript</a:t>
            </a:r>
            <a:r>
              <a:rPr lang="zh-CN" altLang="en-US" dirty="0"/>
              <a:t>表达式部分的单元测试</a:t>
            </a:r>
          </a:p>
        </p:txBody>
      </p:sp>
    </p:spTree>
    <p:extLst>
      <p:ext uri="{BB962C8B-B14F-4D97-AF65-F5344CB8AC3E}">
        <p14:creationId xmlns:p14="http://schemas.microsoft.com/office/powerpoint/2010/main" val="278473077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语法分析器的整体程序结构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8218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A655B-2E5F-4CA7-AAFA-B9C58FC4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块和语句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9C7D2-146F-4046-B9B8-AD6B0927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定义语句块和语句：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Program -&gt;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Stmts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-&gt;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Stmt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Stmts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ε</a:t>
            </a: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Stmt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-&gt;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IfStmt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WhileStmt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ForStmt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| Function … | Block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Block -&gt; {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Stmts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564622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C7D2-21A6-4E37-AEAF-17FF4C8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链表和树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303BD-65BB-45A8-805A-294AE43D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434"/>
            <a:ext cx="3538736" cy="210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7B3222-EBAE-4938-B328-87236240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131590"/>
            <a:ext cx="3600408" cy="324036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A66623-C892-47CE-9E37-1EC0B13BEC31}"/>
              </a:ext>
            </a:extLst>
          </p:cNvPr>
          <p:cNvCxnSpPr>
            <a:cxnSpLocks/>
          </p:cNvCxnSpPr>
          <p:nvPr/>
        </p:nvCxnSpPr>
        <p:spPr>
          <a:xfrm>
            <a:off x="4355976" y="1203598"/>
            <a:ext cx="0" cy="2952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897FBF-4626-45A0-9AEA-B512CA6F74E8}"/>
              </a:ext>
            </a:extLst>
          </p:cNvPr>
          <p:cNvSpPr txBox="1"/>
          <p:nvPr/>
        </p:nvSpPr>
        <p:spPr>
          <a:xfrm>
            <a:off x="3109481" y="443483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链表是一种特殊的树</a:t>
            </a:r>
          </a:p>
        </p:txBody>
      </p:sp>
    </p:spTree>
    <p:extLst>
      <p:ext uri="{BB962C8B-B14F-4D97-AF65-F5344CB8AC3E}">
        <p14:creationId xmlns:p14="http://schemas.microsoft.com/office/powerpoint/2010/main" val="203299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8712E-9CC2-49A4-92F0-6036952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3F240F-7AB8-4686-B20D-A7D9D43E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5646"/>
            <a:ext cx="7884368" cy="204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7892904-D62C-4585-A6D5-AE0332C423D1}"/>
                  </a:ext>
                </a:extLst>
              </p14:cNvPr>
              <p14:cNvContentPartPr/>
              <p14:nvPr/>
            </p14:nvContentPartPr>
            <p14:xfrm>
              <a:off x="1014480" y="1838160"/>
              <a:ext cx="7234560" cy="1853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7892904-D62C-4585-A6D5-AE0332C423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120" y="1828800"/>
                <a:ext cx="7253280" cy="18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5355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AC1C4-2BFF-4482-8B8F-D31AF88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0F5C9-75AD-4258-8840-AF868DC3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95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DeclareStmt</a:t>
            </a:r>
            <a:r>
              <a:rPr lang="en-US" altLang="zh-CN" dirty="0"/>
              <a:t> -&gt; var Variable = Expr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211834-25A2-46AD-A6A1-0B31724F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89" y="1995687"/>
            <a:ext cx="1425621" cy="275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5058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9C11-E409-49F8-AB3D-BB39C25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755F2-B6F2-4646-B3C4-90A72897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AssignStmt</a:t>
            </a:r>
            <a:r>
              <a:rPr lang="en-US" altLang="zh-CN" dirty="0"/>
              <a:t> -&gt; Variable = Expr</a:t>
            </a:r>
          </a:p>
          <a:p>
            <a:endParaRPr lang="zh-CN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BAE7F26-F6F2-40DC-9E9C-3463E802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1851670"/>
            <a:ext cx="1656184" cy="26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5439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1582F-DCAD-4E3A-ACE6-8EB7F65C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提取公共前缀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7AF25-9A7B-4324-B6B6-85A6B3E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考虑到下列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语句的产生式是否有可以简化？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IfStmt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-&gt; If(Expr) Block | 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If(Expr) Block else Block | 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If(Expr) Block else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IfStmt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18267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84B5-B6F9-44A0-8584-783532E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C54C5E-DED0-4883-A611-90B3065E9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IfStmt -&gt;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If(Expr) Block 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Tail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Tail -&gt; else { Block } | else 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IfStmt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C54C5E-DED0-4883-A611-90B3065E9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41F81049-56EB-43A6-9713-C889517D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04157"/>
            <a:ext cx="7920880" cy="8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69231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9451-31FE-4C5B-949F-5704D5E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06E4FF-A714-4CF0-AE91-2DA9ACCF6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Function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-&gt;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func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( 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Args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) Type Block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Args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-&gt; Type Variable, 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Args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| Type Variable 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ReturnType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rPr>
                  <a:t> -&gt; Type 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: 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int|string|void|bool|string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06E4FF-A714-4CF0-AE91-2DA9ACCF6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315696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1BA5-AF4E-4AFA-8AE2-9909A26B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(Parser 05) </a:t>
            </a:r>
            <a:r>
              <a:rPr lang="zh-CN" altLang="en-US" dirty="0"/>
              <a:t>整体</a:t>
            </a:r>
            <a:r>
              <a:rPr lang="en-US" altLang="zh-CN" dirty="0"/>
              <a:t>Parser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1183-3788-4A00-A2B0-E5BDFA16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定义和赋值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r>
              <a:rPr lang="en-US" altLang="zh-CN" dirty="0"/>
              <a:t>Block</a:t>
            </a:r>
          </a:p>
          <a:p>
            <a:r>
              <a:rPr lang="en-US" altLang="zh-CN" dirty="0" err="1"/>
              <a:t>Stmt</a:t>
            </a:r>
            <a:r>
              <a:rPr lang="en-US" altLang="zh-CN" dirty="0"/>
              <a:t>/</a:t>
            </a:r>
            <a:r>
              <a:rPr lang="en-US" altLang="zh-CN" dirty="0" err="1"/>
              <a:t>IfStmt</a:t>
            </a:r>
            <a:r>
              <a:rPr lang="en-US" altLang="zh-CN" dirty="0"/>
              <a:t>/</a:t>
            </a:r>
            <a:r>
              <a:rPr lang="en-US" altLang="zh-CN" dirty="0" err="1"/>
              <a:t>FunctionStmt</a:t>
            </a:r>
            <a:endParaRPr lang="en-US" altLang="zh-CN" dirty="0"/>
          </a:p>
          <a:p>
            <a:r>
              <a:rPr lang="zh-CN" altLang="en-US" dirty="0"/>
              <a:t>测试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952F4-FDBE-49AA-A747-D8F44864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84983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3894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0891-AC58-4DF2-9EC4-667FB0FC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(Parser 06)</a:t>
            </a:r>
            <a:r>
              <a:rPr lang="zh-CN" altLang="en-US" dirty="0"/>
              <a:t>查漏补缺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D17CE-4442-4919-93D9-E12E45AF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从文件流到对接到</a:t>
            </a:r>
            <a:r>
              <a:rPr lang="en-US" altLang="zh-CN" dirty="0" err="1"/>
              <a:t>PeekIterator</a:t>
            </a:r>
            <a:endParaRPr lang="en-US" altLang="zh-CN" dirty="0"/>
          </a:p>
          <a:p>
            <a:r>
              <a:rPr lang="en-US" altLang="zh-CN" dirty="0" err="1"/>
              <a:t>UnaryExpr</a:t>
            </a:r>
            <a:r>
              <a:rPr lang="zh-CN" altLang="en-US" dirty="0"/>
              <a:t>的拾遗</a:t>
            </a:r>
            <a:endParaRPr lang="en-US" altLang="zh-CN" dirty="0"/>
          </a:p>
          <a:p>
            <a:r>
              <a:rPr lang="en-US" altLang="zh-CN" dirty="0" err="1"/>
              <a:t>Lexer</a:t>
            </a:r>
            <a:r>
              <a:rPr lang="zh-CN" altLang="en-US" dirty="0"/>
              <a:t>补充的测试用例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65124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拾遗</a:t>
            </a:r>
            <a:r>
              <a:rPr lang="en-US" altLang="zh-CN" dirty="0"/>
              <a:t>——</a:t>
            </a:r>
            <a:r>
              <a:rPr lang="zh-CN" altLang="en-US" dirty="0"/>
              <a:t>那些穿插在迭代中的重构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0238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3CC19-1E9B-4A31-9738-12489E9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什么是软件重构？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2532-54C6-40D2-B6B9-31C40CDC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对软件内部结构进行改造</a:t>
            </a:r>
            <a:endParaRPr lang="en-US" altLang="zh-CN" dirty="0"/>
          </a:p>
          <a:p>
            <a:pPr lvl="1"/>
            <a:r>
              <a:rPr lang="zh-CN" altLang="en-US" dirty="0"/>
              <a:t>使其更容易理解</a:t>
            </a:r>
            <a:endParaRPr lang="en-US" altLang="zh-CN" dirty="0"/>
          </a:p>
          <a:p>
            <a:pPr lvl="1"/>
            <a:r>
              <a:rPr lang="zh-CN" altLang="en-US" dirty="0"/>
              <a:t>修改成本更低</a:t>
            </a:r>
            <a:endParaRPr lang="en-US" altLang="zh-CN" dirty="0"/>
          </a:p>
          <a:p>
            <a:r>
              <a:rPr lang="zh-CN" altLang="en-US" dirty="0"/>
              <a:t>必须</a:t>
            </a:r>
            <a:endParaRPr lang="en-US" altLang="zh-CN" dirty="0"/>
          </a:p>
          <a:p>
            <a:pPr lvl="1"/>
            <a:r>
              <a:rPr lang="zh-CN" altLang="en-US" dirty="0"/>
              <a:t>自动化测试作为基础</a:t>
            </a:r>
          </a:p>
        </p:txBody>
      </p:sp>
    </p:spTree>
    <p:extLst>
      <p:ext uri="{BB962C8B-B14F-4D97-AF65-F5344CB8AC3E}">
        <p14:creationId xmlns:p14="http://schemas.microsoft.com/office/powerpoint/2010/main" val="17459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07E9-53EC-4CEC-8241-F690D50A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树和图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362D1-A871-49A9-8565-ABD6BF7A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03598"/>
            <a:ext cx="2520280" cy="2986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D8E673-F1E1-4018-8BF0-D54C67C0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95090"/>
            <a:ext cx="2016224" cy="322793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55A3C2C-C23A-4195-AD9E-C0829D5043C9}"/>
              </a:ext>
            </a:extLst>
          </p:cNvPr>
          <p:cNvCxnSpPr>
            <a:cxnSpLocks/>
          </p:cNvCxnSpPr>
          <p:nvPr/>
        </p:nvCxnSpPr>
        <p:spPr>
          <a:xfrm>
            <a:off x="4355976" y="1203598"/>
            <a:ext cx="0" cy="2952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563E8F-A09E-4FE9-BA74-2EFA7E47EC5E}"/>
              </a:ext>
            </a:extLst>
          </p:cNvPr>
          <p:cNvSpPr txBox="1"/>
          <p:nvPr/>
        </p:nvSpPr>
        <p:spPr>
          <a:xfrm>
            <a:off x="3109481" y="44348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树是一种特殊的图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74101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去</a:t>
            </a:r>
            <a:r>
              <a:rPr lang="en-US" altLang="zh-CN" dirty="0"/>
              <a:t>Parent</a:t>
            </a:r>
            <a:r>
              <a:rPr lang="zh-CN" altLang="en-US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踩了一个大坑</a:t>
            </a:r>
          </a:p>
        </p:txBody>
      </p:sp>
    </p:spTree>
    <p:extLst>
      <p:ext uri="{BB962C8B-B14F-4D97-AF65-F5344CB8AC3E}">
        <p14:creationId xmlns:p14="http://schemas.microsoft.com/office/powerpoint/2010/main" val="1662751831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Factor</a:t>
            </a:r>
            <a:r>
              <a:rPr lang="zh-CN" altLang="en-US" dirty="0"/>
              <a:t>没搞清楚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踩了二个大坑</a:t>
            </a:r>
          </a:p>
        </p:txBody>
      </p:sp>
    </p:spTree>
    <p:extLst>
      <p:ext uri="{BB962C8B-B14F-4D97-AF65-F5344CB8AC3E}">
        <p14:creationId xmlns:p14="http://schemas.microsoft.com/office/powerpoint/2010/main" val="72425613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Expr</a:t>
            </a:r>
            <a:r>
              <a:rPr lang="zh-CN" altLang="en-US" dirty="0"/>
              <a:t>无人能懂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踩了三个大坑</a:t>
            </a:r>
          </a:p>
        </p:txBody>
      </p:sp>
    </p:spTree>
    <p:extLst>
      <p:ext uri="{BB962C8B-B14F-4D97-AF65-F5344CB8AC3E}">
        <p14:creationId xmlns:p14="http://schemas.microsoft.com/office/powerpoint/2010/main" val="394358791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循环引用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踩了四个大坑</a:t>
            </a:r>
          </a:p>
        </p:txBody>
      </p:sp>
    </p:spTree>
    <p:extLst>
      <p:ext uri="{BB962C8B-B14F-4D97-AF65-F5344CB8AC3E}">
        <p14:creationId xmlns:p14="http://schemas.microsoft.com/office/powerpoint/2010/main" val="2698377822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的流的接口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踩了五个大坑</a:t>
            </a:r>
          </a:p>
        </p:txBody>
      </p:sp>
    </p:spTree>
    <p:extLst>
      <p:ext uri="{BB962C8B-B14F-4D97-AF65-F5344CB8AC3E}">
        <p14:creationId xmlns:p14="http://schemas.microsoft.com/office/powerpoint/2010/main" val="2980052569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902557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F06E9-7295-483D-BBF9-9465851C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A14E5-48E3-4F28-9755-4BAF77E8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47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补课</a:t>
            </a:r>
            <a:r>
              <a:rPr lang="en-US" altLang="zh-CN" dirty="0"/>
              <a:t>——</a:t>
            </a:r>
            <a:r>
              <a:rPr lang="zh-CN" altLang="en-US" dirty="0"/>
              <a:t>大批递归来袭之应对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29537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递归的基本概念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429501" cy="1714332"/>
          </a:xfrm>
        </p:spPr>
        <p:txBody>
          <a:bodyPr/>
          <a:lstStyle/>
          <a:p>
            <a:r>
              <a:rPr kumimoji="1" lang="zh-Hans" altLang="en-US" dirty="0"/>
              <a:t>为了了解递归，你必须了解递归</a:t>
            </a:r>
            <a:r>
              <a:rPr kumimoji="1" lang="en-US" altLang="zh-Hans" dirty="0"/>
              <a:t>……</a:t>
            </a:r>
          </a:p>
          <a:p>
            <a:r>
              <a:rPr kumimoji="1" lang="zh-CN" altLang="en-US" dirty="0"/>
              <a:t>我每天都很努力</a:t>
            </a:r>
            <a:r>
              <a:rPr kumimoji="1" lang="en-US" altLang="zh-CN" dirty="0"/>
              <a:t>=</a:t>
            </a:r>
            <a:r>
              <a:rPr kumimoji="1" lang="zh-CN" altLang="en-US" dirty="0"/>
              <a:t>我今天很努力</a:t>
            </a:r>
            <a:r>
              <a:rPr kumimoji="1" lang="en-US" altLang="zh-CN" dirty="0"/>
              <a:t>+</a:t>
            </a:r>
            <a:r>
              <a:rPr kumimoji="1" lang="zh-CN" altLang="en-US" dirty="0"/>
              <a:t>明天之后我也很努力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B10E7-2DD7-4342-8623-D4D99F91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09" y="3306830"/>
            <a:ext cx="1494852" cy="1291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58A638-AE74-F54B-BCE9-D58075A1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3293271"/>
            <a:ext cx="1852414" cy="1305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C214D5-467C-7E4A-9CE8-84BEACB0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54" y="3446658"/>
            <a:ext cx="2720186" cy="10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36ED5-FD00-5E4E-8468-4E67F1BC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把现实问题递归思考</a:t>
            </a:r>
            <a:r>
              <a:rPr kumimoji="1" lang="en-US" altLang="zh-CN" dirty="0"/>
              <a:t>——</a:t>
            </a:r>
            <a:r>
              <a:rPr kumimoji="1" lang="zh-Hans" altLang="en-US" dirty="0"/>
              <a:t>汉诺塔问题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17C24-0D4C-4849-8454-C8C1CFC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48" y="1818460"/>
            <a:ext cx="4908401" cy="19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0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59BD-90B5-46E8-A355-79E95E43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4E076-2C65-4E64-92D2-F50B7F5B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00151"/>
            <a:ext cx="8229600" cy="1587624"/>
          </a:xfrm>
        </p:spPr>
        <p:txBody>
          <a:bodyPr/>
          <a:lstStyle/>
          <a:p>
            <a:r>
              <a:rPr lang="zh-CN" altLang="en-US" dirty="0"/>
              <a:t>决策模型</a:t>
            </a:r>
            <a:endParaRPr lang="en-US" altLang="zh-CN" dirty="0"/>
          </a:p>
          <a:p>
            <a:pPr lvl="1"/>
            <a:r>
              <a:rPr lang="zh-CN" altLang="en-US" dirty="0"/>
              <a:t>我在哪里</a:t>
            </a:r>
            <a:endParaRPr lang="en-US" altLang="zh-CN" dirty="0"/>
          </a:p>
          <a:p>
            <a:pPr lvl="1"/>
            <a:r>
              <a:rPr lang="zh-CN" altLang="en-US" dirty="0"/>
              <a:t>我有哪些选择？</a:t>
            </a:r>
            <a:endParaRPr lang="en-US" altLang="zh-CN" dirty="0"/>
          </a:p>
          <a:p>
            <a:pPr lvl="1"/>
            <a:r>
              <a:rPr lang="zh-CN" altLang="en-US" dirty="0"/>
              <a:t>我做哪个选择？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C0A8F4-53DE-475C-BEE3-8ED9DC9A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75606"/>
            <a:ext cx="2880320" cy="35618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10A2A4-2CBB-4878-B696-3BFFED50353E}"/>
              </a:ext>
            </a:extLst>
          </p:cNvPr>
          <p:cNvSpPr txBox="1"/>
          <p:nvPr/>
        </p:nvSpPr>
        <p:spPr>
          <a:xfrm>
            <a:off x="743742" y="2787775"/>
            <a:ext cx="3396209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set={ start }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while(set not empty) {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中拿出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next(current)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set.add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148050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5433-FB52-C447-9DB7-8AFF06BD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汉诺塔问题描述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CF725-44D6-764A-A99F-8C0F079B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97756"/>
            <a:ext cx="4071344" cy="1980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1DE73F-BA37-5E41-A551-D7C00022839F}"/>
              </a:ext>
            </a:extLst>
          </p:cNvPr>
          <p:cNvSpPr txBox="1"/>
          <p:nvPr/>
        </p:nvSpPr>
        <p:spPr>
          <a:xfrm>
            <a:off x="4699994" y="2405940"/>
            <a:ext cx="4137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个碟子从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257175" indent="-257175">
              <a:buFont typeface="+mj-lt"/>
              <a:buAutoNum type="arabicPeriod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每次只能移动一个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+mj-lt"/>
              <a:buAutoNum type="arabicPeriod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大碟子不能放到小碟子上面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9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B17A-E149-814C-ABC2-560AA539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4DA70-C669-6E4A-929E-52EC7D1C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56" y="1824228"/>
            <a:ext cx="4882767" cy="23757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4C751F-13A2-C84B-922F-F1661239CD82}"/>
              </a:ext>
            </a:extLst>
          </p:cNvPr>
          <p:cNvSpPr txBox="1"/>
          <p:nvPr/>
        </p:nvSpPr>
        <p:spPr>
          <a:xfrm>
            <a:off x="5271313" y="2561981"/>
            <a:ext cx="3125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A-&gt;C use B</a:t>
            </a:r>
            <a:r>
              <a:rPr kumimoji="1"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kumimoji="1" lang="en-US" altLang="zh-Han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moveDisk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A-&gt;C</a:t>
            </a: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334930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2C6BA-6F98-AB46-A014-1A78E21E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2F646-562E-F543-83B5-53C55165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48052"/>
            <a:ext cx="1872539" cy="9111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9C2D15-4158-D949-9AFF-686C4A626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50" y="1448051"/>
            <a:ext cx="1958322" cy="952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57C6C8-5625-3341-A8B8-32AF3F96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450" y="3221947"/>
            <a:ext cx="2030724" cy="988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CAAD01-5142-0048-B799-B9936F330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128523"/>
            <a:ext cx="1999048" cy="972655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918F753A-3DBF-DC40-9439-DB09C0F2AA60}"/>
              </a:ext>
            </a:extLst>
          </p:cNvPr>
          <p:cNvSpPr/>
          <p:nvPr/>
        </p:nvSpPr>
        <p:spPr>
          <a:xfrm>
            <a:off x="2627698" y="1827911"/>
            <a:ext cx="321243" cy="154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4BF9B593-2050-6148-AA98-DDC15CF7C2A1}"/>
              </a:ext>
            </a:extLst>
          </p:cNvPr>
          <p:cNvSpPr/>
          <p:nvPr/>
        </p:nvSpPr>
        <p:spPr>
          <a:xfrm>
            <a:off x="4014472" y="2798064"/>
            <a:ext cx="114044" cy="199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98BCFD8-1F9E-8B46-80B0-F27C401315CF}"/>
              </a:ext>
            </a:extLst>
          </p:cNvPr>
          <p:cNvSpPr/>
          <p:nvPr/>
        </p:nvSpPr>
        <p:spPr>
          <a:xfrm flipH="1">
            <a:off x="2648633" y="3642376"/>
            <a:ext cx="300308" cy="147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78AC8C-F155-D948-BD18-5B1E015B4112}"/>
              </a:ext>
            </a:extLst>
          </p:cNvPr>
          <p:cNvSpPr txBox="1"/>
          <p:nvPr/>
        </p:nvSpPr>
        <p:spPr>
          <a:xfrm>
            <a:off x="5120437" y="1989085"/>
            <a:ext cx="312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A-&gt;C use B</a:t>
            </a:r>
            <a:r>
              <a:rPr kumimoji="1"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A-&gt;B use 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moveDisk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A-&gt;C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B-&gt;C use A</a:t>
            </a: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18549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C629-811E-6443-8BBD-7038984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C5A31-8D04-E84F-803B-B974201D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2" y="1360632"/>
            <a:ext cx="2079947" cy="1012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F189DA-AA10-F143-8A1D-3DC94494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91" y="1356745"/>
            <a:ext cx="2079947" cy="10120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FBCE45-EE06-8549-8925-F9C51A02E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890" y="2923672"/>
            <a:ext cx="2079947" cy="1012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2F5BC-D59E-DD40-A3CF-3A31493F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3" y="2923672"/>
            <a:ext cx="2077146" cy="1010654"/>
          </a:xfrm>
          <a:prstGeom prst="rect">
            <a:avLst/>
          </a:prstGeom>
        </p:spPr>
      </p:pic>
      <p:sp>
        <p:nvSpPr>
          <p:cNvPr id="16" name="右箭头 15">
            <a:extLst>
              <a:ext uri="{FF2B5EF4-FFF2-40B4-BE49-F238E27FC236}">
                <a16:creationId xmlns:a16="http://schemas.microsoft.com/office/drawing/2014/main" id="{147E62B9-17C4-6641-9850-0F6258CCE619}"/>
              </a:ext>
            </a:extLst>
          </p:cNvPr>
          <p:cNvSpPr/>
          <p:nvPr/>
        </p:nvSpPr>
        <p:spPr>
          <a:xfrm>
            <a:off x="2643234" y="1862753"/>
            <a:ext cx="263191" cy="12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BFB8DEE-B4D3-BC4E-963E-A714937DE318}"/>
              </a:ext>
            </a:extLst>
          </p:cNvPr>
          <p:cNvSpPr/>
          <p:nvPr/>
        </p:nvSpPr>
        <p:spPr>
          <a:xfrm rot="5400000">
            <a:off x="3945870" y="2633624"/>
            <a:ext cx="263191" cy="11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52987F9-30CB-7043-AD5E-FBFAA44205A9}"/>
              </a:ext>
            </a:extLst>
          </p:cNvPr>
          <p:cNvSpPr/>
          <p:nvPr/>
        </p:nvSpPr>
        <p:spPr>
          <a:xfrm rot="10800000">
            <a:off x="2643234" y="3311466"/>
            <a:ext cx="263191" cy="11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9FA703-A7C7-284C-BC6A-4E317BBA2784}"/>
              </a:ext>
            </a:extLst>
          </p:cNvPr>
          <p:cNvSpPr txBox="1"/>
          <p:nvPr/>
        </p:nvSpPr>
        <p:spPr>
          <a:xfrm>
            <a:off x="5257302" y="1989085"/>
            <a:ext cx="312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 A-&gt;C use B</a:t>
            </a:r>
            <a:r>
              <a:rPr kumimoji="1"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A-&gt;B use 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moveDisk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A-&gt;C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B-&gt;C use A</a:t>
            </a: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08213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C629-811E-6443-8BBD-7038984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4</a:t>
            </a:r>
            <a:r>
              <a:rPr kumimoji="1" lang="zh-Hans" altLang="en-US"/>
              <a:t>个碟子</a:t>
            </a:r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47E62B9-17C4-6641-9850-0F6258CCE619}"/>
              </a:ext>
            </a:extLst>
          </p:cNvPr>
          <p:cNvSpPr/>
          <p:nvPr/>
        </p:nvSpPr>
        <p:spPr>
          <a:xfrm>
            <a:off x="2643234" y="1862753"/>
            <a:ext cx="263191" cy="12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BFB8DEE-B4D3-BC4E-963E-A714937DE318}"/>
              </a:ext>
            </a:extLst>
          </p:cNvPr>
          <p:cNvSpPr/>
          <p:nvPr/>
        </p:nvSpPr>
        <p:spPr>
          <a:xfrm rot="5400000">
            <a:off x="3945870" y="2633624"/>
            <a:ext cx="263191" cy="11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252987F9-30CB-7043-AD5E-FBFAA44205A9}"/>
              </a:ext>
            </a:extLst>
          </p:cNvPr>
          <p:cNvSpPr/>
          <p:nvPr/>
        </p:nvSpPr>
        <p:spPr>
          <a:xfrm rot="10800000">
            <a:off x="2643234" y="3311466"/>
            <a:ext cx="263191" cy="11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9FA703-A7C7-284C-BC6A-4E317BBA2784}"/>
              </a:ext>
            </a:extLst>
          </p:cNvPr>
          <p:cNvSpPr txBox="1"/>
          <p:nvPr/>
        </p:nvSpPr>
        <p:spPr>
          <a:xfrm>
            <a:off x="5420796" y="1987927"/>
            <a:ext cx="31250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 A-&gt;C use B</a:t>
            </a:r>
            <a:r>
              <a:rPr kumimoji="1" lang="zh-Han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 A-&gt;B use 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moveDisk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A-&gt;C</a:t>
            </a:r>
          </a:p>
          <a:p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Hans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moveTower</a:t>
            </a:r>
            <a:r>
              <a:rPr kumimoji="1"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 B-&gt;C use A</a:t>
            </a: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E151E4-1BAA-414A-905B-37163C75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4" y="1405854"/>
            <a:ext cx="2137727" cy="10401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20E397-F197-4A43-A939-B09E2085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17" y="1430663"/>
            <a:ext cx="2125428" cy="10341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436B8D-2E4C-3D48-8C86-30CBAED3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483" y="2919972"/>
            <a:ext cx="2320087" cy="1128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69EAEB-3068-554F-97D0-701EB7448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14" y="2881679"/>
            <a:ext cx="2398787" cy="11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4625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2D6B8-F042-48D1-84A1-3E858415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重点：不要陷入细节思考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6298B-C855-4C2B-817D-621626CA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抽象出递归节点（递归函数）</a:t>
            </a:r>
            <a:endParaRPr lang="en-US" altLang="zh-CN" dirty="0"/>
          </a:p>
          <a:p>
            <a:r>
              <a:rPr lang="zh-CN" altLang="en-US" dirty="0"/>
              <a:t>抽象出终止条件</a:t>
            </a:r>
          </a:p>
        </p:txBody>
      </p:sp>
    </p:spTree>
    <p:extLst>
      <p:ext uri="{BB962C8B-B14F-4D97-AF65-F5344CB8AC3E}">
        <p14:creationId xmlns:p14="http://schemas.microsoft.com/office/powerpoint/2010/main" val="3687884167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F2C0-7589-4A3D-A533-2F756B6F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99F17-CDE3-422A-83E1-737F41A2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递归是一种决策模型</a:t>
            </a:r>
            <a:endParaRPr lang="en-US" altLang="zh-CN" dirty="0"/>
          </a:p>
          <a:p>
            <a:r>
              <a:rPr lang="zh-CN" altLang="en-US" dirty="0"/>
              <a:t>每次做一个决策</a:t>
            </a:r>
            <a:endParaRPr lang="en-US" altLang="zh-CN" dirty="0"/>
          </a:p>
          <a:p>
            <a:pPr lvl="1"/>
            <a:r>
              <a:rPr lang="zh-CN" altLang="en-US" dirty="0"/>
              <a:t>我在哪？</a:t>
            </a:r>
            <a:endParaRPr lang="en-US" altLang="zh-CN" dirty="0"/>
          </a:p>
          <a:p>
            <a:pPr lvl="1"/>
            <a:r>
              <a:rPr lang="zh-CN" altLang="en-US" dirty="0"/>
              <a:t>我能做什么？</a:t>
            </a:r>
            <a:endParaRPr lang="en-US" altLang="zh-CN" dirty="0"/>
          </a:p>
          <a:p>
            <a:pPr lvl="1"/>
            <a:r>
              <a:rPr lang="zh-CN" altLang="en-US" dirty="0"/>
              <a:t>我选择做什么？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828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决策模型</a:t>
            </a:r>
            <a:r>
              <a:rPr kumimoji="1" lang="en-US" altLang="zh-CN" dirty="0"/>
              <a:t>1——</a:t>
            </a:r>
            <a:r>
              <a:rPr kumimoji="1" lang="zh-CN" altLang="en-US" dirty="0"/>
              <a:t>穷举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2F37D-16A2-8147-A378-B4CF4C688EA1}"/>
              </a:ext>
            </a:extLst>
          </p:cNvPr>
          <p:cNvSpPr txBox="1"/>
          <p:nvPr/>
        </p:nvSpPr>
        <p:spPr>
          <a:xfrm>
            <a:off x="922206" y="1376301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求集合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1"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的所有子集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76A2F0-A08B-D344-AE00-AA52A5E3AC38}"/>
              </a:ext>
            </a:extLst>
          </p:cNvPr>
          <p:cNvSpPr/>
          <p:nvPr/>
        </p:nvSpPr>
        <p:spPr>
          <a:xfrm>
            <a:off x="922206" y="2126446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{a,b,c}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71FB32-199D-AE4F-AFFC-253279BE9552}"/>
              </a:ext>
            </a:extLst>
          </p:cNvPr>
          <p:cNvSpPr/>
          <p:nvPr/>
        </p:nvSpPr>
        <p:spPr>
          <a:xfrm>
            <a:off x="2714061" y="2126446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{a,b}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84F491-96FD-3043-B323-F3345CFE84A7}"/>
              </a:ext>
            </a:extLst>
          </p:cNvPr>
          <p:cNvSpPr/>
          <p:nvPr/>
        </p:nvSpPr>
        <p:spPr>
          <a:xfrm>
            <a:off x="4146442" y="2126446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{a,c}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057CAF-147B-E14B-955B-C59345EED138}"/>
              </a:ext>
            </a:extLst>
          </p:cNvPr>
          <p:cNvSpPr/>
          <p:nvPr/>
        </p:nvSpPr>
        <p:spPr>
          <a:xfrm>
            <a:off x="5552374" y="2126446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{b,c}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3F27EB-D53B-9F41-9A52-4BF04D04603D}"/>
              </a:ext>
            </a:extLst>
          </p:cNvPr>
          <p:cNvSpPr/>
          <p:nvPr/>
        </p:nvSpPr>
        <p:spPr>
          <a:xfrm>
            <a:off x="6958306" y="212644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{a}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F55318-4F3D-D440-A775-EDC8CD18E152}"/>
              </a:ext>
            </a:extLst>
          </p:cNvPr>
          <p:cNvSpPr/>
          <p:nvPr/>
        </p:nvSpPr>
        <p:spPr>
          <a:xfrm>
            <a:off x="922206" y="3061258"/>
            <a:ext cx="718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{b}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0DCF1C-462A-5346-8C2F-A9FF742C9000}"/>
              </a:ext>
            </a:extLst>
          </p:cNvPr>
          <p:cNvSpPr/>
          <p:nvPr/>
        </p:nvSpPr>
        <p:spPr>
          <a:xfrm>
            <a:off x="1795291" y="3061258"/>
            <a:ext cx="671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{c}</a:t>
            </a:r>
            <a:endParaRPr lang="zh-CN" altLang="en-US" sz="3600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A59AE-2029-4C47-8A53-5F9532243741}"/>
              </a:ext>
            </a:extLst>
          </p:cNvPr>
          <p:cNvSpPr/>
          <p:nvPr/>
        </p:nvSpPr>
        <p:spPr>
          <a:xfrm>
            <a:off x="2714060" y="3061258"/>
            <a:ext cx="476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600">
                <a:solidFill>
                  <a:srgbClr val="00B050"/>
                </a:solidFill>
              </a:rPr>
              <a:t>{}</a:t>
            </a:r>
            <a:endParaRPr lang="zh-CN" altLang="en-US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6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9DFC-8022-474C-9EE0-08070961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决策模型</a:t>
            </a:r>
            <a:r>
              <a:rPr kumimoji="1" lang="en-US" altLang="zh-CN" dirty="0"/>
              <a:t>1——</a:t>
            </a:r>
            <a:r>
              <a:rPr kumimoji="1" lang="zh-CN" altLang="en-US" dirty="0"/>
              <a:t>穷举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B3FFB9-34E6-2246-8D7A-075EFD56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1521994"/>
            <a:ext cx="5453690" cy="29086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073EEB-61E0-8545-9641-5122A6CE5DFD}"/>
              </a:ext>
            </a:extLst>
          </p:cNvPr>
          <p:cNvSpPr txBox="1"/>
          <p:nvPr/>
        </p:nvSpPr>
        <p:spPr>
          <a:xfrm>
            <a:off x="5080334" y="1521994"/>
            <a:ext cx="361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决策树的每个决策代表选择一个字符放入子集</a:t>
            </a:r>
            <a:endParaRPr kumimoji="1"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FDF3B3-0378-A74F-96A4-A4BCAF9389E8}"/>
              </a:ext>
            </a:extLst>
          </p:cNvPr>
          <p:cNvSpPr txBox="1"/>
          <p:nvPr/>
        </p:nvSpPr>
        <p:spPr>
          <a:xfrm>
            <a:off x="5531946" y="2583885"/>
            <a:ext cx="361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Hans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决策树的路径代表完整的决策</a:t>
            </a:r>
            <a:endParaRPr kumimoji="1"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0B1FFC-AF88-3F4C-B8B2-0B2CC3DD4914}"/>
              </a:ext>
            </a:extLst>
          </p:cNvPr>
          <p:cNvSpPr txBox="1"/>
          <p:nvPr/>
        </p:nvSpPr>
        <p:spPr>
          <a:xfrm>
            <a:off x="5721391" y="3645777"/>
            <a:ext cx="320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Hans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决策树的叶子节点代表最终的结果</a:t>
            </a:r>
            <a:endParaRPr kumimoji="1"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25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C5EC-0765-294D-B9C9-E227FCC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决策模型</a:t>
            </a:r>
            <a:r>
              <a:rPr kumimoji="1" lang="en-US" altLang="zh-CN" dirty="0"/>
              <a:t>2——</a:t>
            </a:r>
            <a:r>
              <a:rPr kumimoji="1" lang="zh-Hans" altLang="en-US" dirty="0"/>
              <a:t>全排列问题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3966A-F191-F440-8AA4-EFB7FC9BD524}"/>
              </a:ext>
            </a:extLst>
          </p:cNvPr>
          <p:cNvSpPr txBox="1"/>
          <p:nvPr/>
        </p:nvSpPr>
        <p:spPr>
          <a:xfrm>
            <a:off x="821156" y="1268016"/>
            <a:ext cx="31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求字符串</a:t>
            </a:r>
            <a:r>
              <a:rPr kumimoji="1"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的全排列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C5C97-9B69-5040-B09E-554F62FA5C7D}"/>
              </a:ext>
            </a:extLst>
          </p:cNvPr>
          <p:cNvSpPr txBox="1"/>
          <p:nvPr/>
        </p:nvSpPr>
        <p:spPr>
          <a:xfrm>
            <a:off x="849142" y="1967162"/>
            <a:ext cx="326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>
                <a:solidFill>
                  <a:srgbClr val="00B050"/>
                </a:solidFill>
              </a:rPr>
              <a:t>abc, acb,bac,bca,cab,cba</a:t>
            </a:r>
            <a:endParaRPr kumimoji="1" lang="zh-CN" altLang="en-US" sz="240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584A1-B35B-2340-AE69-5849CFED91C9}"/>
              </a:ext>
            </a:extLst>
          </p:cNvPr>
          <p:cNvSpPr txBox="1"/>
          <p:nvPr/>
        </p:nvSpPr>
        <p:spPr>
          <a:xfrm>
            <a:off x="849142" y="270979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3! = 6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042F06-FD8F-9144-86B9-320D5CC547FB}"/>
              </a:ext>
            </a:extLst>
          </p:cNvPr>
          <p:cNvSpPr txBox="1"/>
          <p:nvPr/>
        </p:nvSpPr>
        <p:spPr>
          <a:xfrm>
            <a:off x="821156" y="3452421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思路，</a:t>
            </a:r>
            <a:r>
              <a:rPr kumimoji="1"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将枚举问题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转化成为</a:t>
            </a:r>
            <a:r>
              <a:rPr kumimoji="1"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决策树遍历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75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40-A43C-4329-AF4A-2BB8A3D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的选择</a:t>
            </a:r>
            <a:r>
              <a:rPr lang="en-US" altLang="zh-CN" dirty="0"/>
              <a:t>——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54A67-F232-4472-838C-E8133510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BC </a:t>
            </a:r>
            <a:r>
              <a:rPr lang="en-US" altLang="zh-CN" dirty="0">
                <a:solidFill>
                  <a:srgbClr val="C94251"/>
                </a:solidFill>
              </a:rPr>
              <a:t>(pop A, push B, push C)</a:t>
            </a:r>
          </a:p>
          <a:p>
            <a:pPr lvl="1"/>
            <a:r>
              <a:rPr lang="en-US" altLang="zh-CN" dirty="0"/>
              <a:t>BDE </a:t>
            </a:r>
            <a:r>
              <a:rPr lang="en-US" altLang="zh-CN" dirty="0">
                <a:solidFill>
                  <a:srgbClr val="C94251"/>
                </a:solidFill>
              </a:rPr>
              <a:t>(pop C, push D, push E)</a:t>
            </a:r>
          </a:p>
          <a:p>
            <a:pPr lvl="1"/>
            <a:r>
              <a:rPr lang="en-US" altLang="zh-CN" dirty="0"/>
              <a:t>BD </a:t>
            </a:r>
            <a:r>
              <a:rPr lang="en-US" altLang="zh-CN" dirty="0">
                <a:solidFill>
                  <a:srgbClr val="C94251"/>
                </a:solidFill>
              </a:rPr>
              <a:t>(pop E)</a:t>
            </a:r>
          </a:p>
          <a:p>
            <a:pPr lvl="1"/>
            <a:r>
              <a:rPr lang="en-US" altLang="zh-CN" dirty="0"/>
              <a:t>B </a:t>
            </a:r>
            <a:r>
              <a:rPr lang="en-US" altLang="zh-CN" dirty="0">
                <a:solidFill>
                  <a:srgbClr val="C94251"/>
                </a:solidFill>
              </a:rPr>
              <a:t>(pop D)</a:t>
            </a:r>
          </a:p>
          <a:p>
            <a:pPr lvl="1"/>
            <a:r>
              <a:rPr lang="zh-CN" altLang="en-US" dirty="0"/>
              <a:t>空</a:t>
            </a:r>
            <a:r>
              <a:rPr lang="en-US" altLang="zh-CN" dirty="0">
                <a:solidFill>
                  <a:srgbClr val="C94251"/>
                </a:solidFill>
              </a:rPr>
              <a:t>(pop B</a:t>
            </a:r>
            <a:r>
              <a:rPr lang="zh-CN" altLang="en-US" dirty="0">
                <a:solidFill>
                  <a:srgbClr val="C94251"/>
                </a:solidFill>
              </a:rPr>
              <a:t>）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>
                <a:solidFill>
                  <a:srgbClr val="C94251"/>
                </a:solidFill>
              </a:rPr>
              <a:t>深度优先：</a:t>
            </a:r>
            <a:r>
              <a:rPr lang="en-US" altLang="zh-CN" dirty="0">
                <a:solidFill>
                  <a:srgbClr val="C94251"/>
                </a:solidFill>
              </a:rPr>
              <a:t>A C E D B</a:t>
            </a:r>
            <a:r>
              <a:rPr lang="zh-CN" altLang="en-US" dirty="0">
                <a:solidFill>
                  <a:srgbClr val="C94251"/>
                </a:solidFill>
              </a:rPr>
              <a:t>（类比：走迷宫）</a:t>
            </a:r>
            <a:endParaRPr lang="en-US" altLang="zh-CN" dirty="0">
              <a:solidFill>
                <a:srgbClr val="C9425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2E287-B337-4D36-87C6-709DFB9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75606"/>
            <a:ext cx="2880320" cy="35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88B4-29DF-BC41-9A3A-C63CABA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决策模型</a:t>
            </a:r>
            <a:r>
              <a:rPr kumimoji="1" lang="en-US" altLang="zh-CN" dirty="0"/>
              <a:t>2——</a:t>
            </a:r>
            <a:r>
              <a:rPr kumimoji="1" lang="zh-Hans" altLang="en-US" dirty="0"/>
              <a:t>全排列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决策树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DC32C-2DDE-2C4C-83BB-4D34DE18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19" y="1114613"/>
            <a:ext cx="5167313" cy="35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7586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C70A-6520-48F4-BEAC-CE5CF915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决策模型转换成程序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9F503-7C12-4C28-994A-17D73A88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决策节点：递归函数</a:t>
            </a:r>
            <a:endParaRPr lang="en-US" altLang="zh-CN" dirty="0"/>
          </a:p>
          <a:p>
            <a:r>
              <a:rPr lang="zh-CN" altLang="en-US" dirty="0"/>
              <a:t>到达目标：递归终止条件</a:t>
            </a:r>
          </a:p>
        </p:txBody>
      </p:sp>
    </p:spTree>
    <p:extLst>
      <p:ext uri="{BB962C8B-B14F-4D97-AF65-F5344CB8AC3E}">
        <p14:creationId xmlns:p14="http://schemas.microsoft.com/office/powerpoint/2010/main" val="108559162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46CA-511F-4E14-AF17-24922DB1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D000-4464-4121-B753-091FEF19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permutation(str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if(</a:t>
            </a:r>
            <a:r>
              <a:rPr lang="en-US" altLang="zh-CN" dirty="0" err="1"/>
              <a:t>len</a:t>
            </a:r>
            <a:r>
              <a:rPr lang="en-US" altLang="zh-CN" dirty="0"/>
              <a:t>(str) == 0) { return </a:t>
            </a:r>
            <a:r>
              <a:rPr lang="zh-CN" altLang="en-US" dirty="0"/>
              <a:t>“”</a:t>
            </a:r>
            <a:r>
              <a:rPr lang="en-US" altLang="zh-CN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for(var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(str);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yield str[</a:t>
            </a:r>
            <a:r>
              <a:rPr lang="en-US" altLang="zh-CN" dirty="0" err="1"/>
              <a:t>i</a:t>
            </a:r>
            <a:r>
              <a:rPr lang="en-US" altLang="zh-CN" dirty="0"/>
              <a:t>] + permutation(str[:i]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str[i+1:])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341530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回溯算法</a:t>
            </a:r>
            <a:r>
              <a:rPr kumimoji="1" lang="en-US" altLang="zh-Hans" dirty="0"/>
              <a:t>(Backtracking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18E12-BE20-444B-9BA0-3C76F750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421056"/>
            <a:ext cx="3265321" cy="3247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22A895-EDD2-6540-BC89-72D43AE2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1" y="1588168"/>
            <a:ext cx="233234" cy="19125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16725805-E379-3949-9CAA-475135137E8E}"/>
              </a:ext>
            </a:extLst>
          </p:cNvPr>
          <p:cNvSpPr/>
          <p:nvPr/>
        </p:nvSpPr>
        <p:spPr>
          <a:xfrm rot="5400000">
            <a:off x="876213" y="4271294"/>
            <a:ext cx="372478" cy="23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10E6BC-5A98-734E-9A8D-A5F6E010732E}"/>
              </a:ext>
            </a:extLst>
          </p:cNvPr>
          <p:cNvSpPr txBox="1"/>
          <p:nvPr/>
        </p:nvSpPr>
        <p:spPr>
          <a:xfrm>
            <a:off x="4449080" y="1421055"/>
            <a:ext cx="4240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迷宫中有一只老鼠，在左上角的位置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老鼠想要找到出口走出迷宫（左下）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灰色区域代表墙，白色区域可以行走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每次老鼠走一格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写一个算法帮助老鼠走出迷宫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4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9B7B1-36E9-4F05-8519-71126EC9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寻找出口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58028-5F71-4523-BF2E-1E8A7E13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findExit</a:t>
            </a:r>
            <a:r>
              <a:rPr lang="en-US" altLang="zh-CN" dirty="0"/>
              <a:t>(start)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if(start == exit) { yield exit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canWalk</a:t>
            </a:r>
            <a:r>
              <a:rPr lang="en-US" altLang="zh-CN" dirty="0"/>
              <a:t>(</a:t>
            </a:r>
            <a:r>
              <a:rPr lang="en-US" altLang="zh-CN" dirty="0" err="1"/>
              <a:t>start+left</a:t>
            </a:r>
            <a:r>
              <a:rPr lang="en-US" altLang="zh-CN" dirty="0"/>
              <a:t>) &amp;&amp; </a:t>
            </a:r>
            <a:r>
              <a:rPr lang="en-US" altLang="zh-CN" dirty="0" err="1"/>
              <a:t>findExit</a:t>
            </a:r>
            <a:r>
              <a:rPr lang="en-US" altLang="zh-CN" dirty="0"/>
              <a:t>(start + left)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canWalk</a:t>
            </a:r>
            <a:r>
              <a:rPr lang="en-US" altLang="zh-CN" dirty="0"/>
              <a:t>(</a:t>
            </a:r>
            <a:r>
              <a:rPr lang="en-US" altLang="zh-CN" dirty="0" err="1"/>
              <a:t>start+right</a:t>
            </a:r>
            <a:r>
              <a:rPr lang="en-US" altLang="zh-CN" dirty="0"/>
              <a:t>) &amp;&amp; </a:t>
            </a:r>
            <a:r>
              <a:rPr lang="en-US" altLang="zh-CN" dirty="0" err="1"/>
              <a:t>findExit</a:t>
            </a:r>
            <a:r>
              <a:rPr lang="en-US" altLang="zh-CN" dirty="0"/>
              <a:t>(start + right)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canWalk</a:t>
            </a:r>
            <a:r>
              <a:rPr lang="en-US" altLang="zh-CN" dirty="0"/>
              <a:t>(</a:t>
            </a:r>
            <a:r>
              <a:rPr lang="en-US" altLang="zh-CN" dirty="0" err="1"/>
              <a:t>start+up</a:t>
            </a:r>
            <a:r>
              <a:rPr lang="en-US" altLang="zh-CN" dirty="0"/>
              <a:t>) &amp;&amp; </a:t>
            </a:r>
            <a:r>
              <a:rPr lang="en-US" altLang="zh-CN" dirty="0" err="1"/>
              <a:t>findExit</a:t>
            </a:r>
            <a:r>
              <a:rPr lang="en-US" altLang="zh-CN" dirty="0"/>
              <a:t>(start + up)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canWalk</a:t>
            </a:r>
            <a:r>
              <a:rPr lang="en-US" altLang="zh-CN" dirty="0"/>
              <a:t>(</a:t>
            </a:r>
            <a:r>
              <a:rPr lang="en-US" altLang="zh-CN" dirty="0" err="1"/>
              <a:t>start+down</a:t>
            </a:r>
            <a:r>
              <a:rPr lang="en-US" altLang="zh-CN" dirty="0"/>
              <a:t>) &amp;&amp; </a:t>
            </a:r>
            <a:r>
              <a:rPr lang="en-US" altLang="zh-CN" dirty="0" err="1"/>
              <a:t>findExit</a:t>
            </a:r>
            <a:r>
              <a:rPr lang="en-US" altLang="zh-CN" dirty="0"/>
              <a:t>(start + down)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37320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搜索</a:t>
            </a:r>
            <a:r>
              <a:rPr kumimoji="1" lang="en-US" altLang="zh-Hans" dirty="0"/>
              <a:t>*</a:t>
            </a:r>
            <a:r>
              <a:rPr kumimoji="1" lang="zh-CN" altLang="en-US" dirty="0"/>
              <a:t>回溯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2989847" cy="3263504"/>
          </a:xfrm>
        </p:spPr>
        <p:txBody>
          <a:bodyPr/>
          <a:lstStyle/>
          <a:p>
            <a:r>
              <a:rPr kumimoji="1" lang="zh-Hans" altLang="en-US"/>
              <a:t>一个</a:t>
            </a:r>
            <a:r>
              <a:rPr kumimoji="1" lang="en-US" altLang="zh-Hans" b="1"/>
              <a:t>8</a:t>
            </a:r>
            <a:r>
              <a:rPr kumimoji="1" lang="zh-Hans" altLang="en-US" b="1"/>
              <a:t>*</a:t>
            </a:r>
            <a:r>
              <a:rPr kumimoji="1" lang="en-US" altLang="zh-Hans" b="1"/>
              <a:t>8</a:t>
            </a:r>
            <a:r>
              <a:rPr kumimoji="1" lang="zh-Hans" altLang="en-US"/>
              <a:t>的国际象棋棋盘，如何放置</a:t>
            </a:r>
            <a:r>
              <a:rPr kumimoji="1" lang="en-US" altLang="zh-Hans"/>
              <a:t>8</a:t>
            </a:r>
            <a:r>
              <a:rPr kumimoji="1" lang="zh-Hans" altLang="en-US"/>
              <a:t>个皇后，互相不能攻击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50CE1-5D2F-3C47-A4BE-5024E676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1" y="1444040"/>
            <a:ext cx="3079834" cy="30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2975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7308F6-4387-6540-A1D8-ABE85915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" y="325596"/>
            <a:ext cx="5540543" cy="45390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26DA64-26F7-4F4E-8209-E27B2F765BC9}"/>
              </a:ext>
            </a:extLst>
          </p:cNvPr>
          <p:cNvSpPr txBox="1"/>
          <p:nvPr/>
        </p:nvSpPr>
        <p:spPr>
          <a:xfrm>
            <a:off x="4611103" y="14167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...</a:t>
            </a:r>
            <a:endParaRPr kumimoji="1"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A0265-793F-4F47-82C0-A523465502AE}"/>
              </a:ext>
            </a:extLst>
          </p:cNvPr>
          <p:cNvSpPr txBox="1"/>
          <p:nvPr/>
        </p:nvSpPr>
        <p:spPr>
          <a:xfrm>
            <a:off x="586539" y="400651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X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A2C071-682B-9A43-9FC8-0BD6A641498B}"/>
              </a:ext>
            </a:extLst>
          </p:cNvPr>
          <p:cNvSpPr txBox="1"/>
          <p:nvPr/>
        </p:nvSpPr>
        <p:spPr>
          <a:xfrm>
            <a:off x="1531018" y="400651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X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A3D23D-7E08-3947-AF9F-BE08E7A1C6A2}"/>
              </a:ext>
            </a:extLst>
          </p:cNvPr>
          <p:cNvSpPr txBox="1"/>
          <p:nvPr/>
        </p:nvSpPr>
        <p:spPr>
          <a:xfrm>
            <a:off x="2460457" y="292066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X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A719E6-6D16-3B40-8700-B78B96F0E323}"/>
              </a:ext>
            </a:extLst>
          </p:cNvPr>
          <p:cNvSpPr txBox="1"/>
          <p:nvPr/>
        </p:nvSpPr>
        <p:spPr>
          <a:xfrm>
            <a:off x="5129767" y="3417894"/>
            <a:ext cx="382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搜索问题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：利用递归对所有的</a:t>
            </a:r>
            <a:r>
              <a:rPr kumimoji="1" lang="zh-Han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进行枚举。所有的状态称作状态空间。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305192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47D4-2DA6-4BC4-BDDF-B94F04DD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6A8F5-107E-4310-AED3-F8A7C7FE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每个递归函数最好有承载函数别后很现实的意义</a:t>
            </a:r>
            <a:endParaRPr lang="en-US" altLang="zh-CN" dirty="0"/>
          </a:p>
          <a:p>
            <a:r>
              <a:rPr lang="zh-CN" altLang="en-US" dirty="0"/>
              <a:t>决策有成千上亿，递归就是只思考决策树上的一个节点</a:t>
            </a:r>
            <a:endParaRPr lang="en-US" altLang="zh-CN" dirty="0"/>
          </a:p>
          <a:p>
            <a:r>
              <a:rPr lang="zh-CN" altLang="en-US" dirty="0"/>
              <a:t>要抽象，要抽象</a:t>
            </a:r>
            <a:r>
              <a:rPr lang="en-US" altLang="zh-CN" dirty="0"/>
              <a:t>……</a:t>
            </a:r>
            <a:r>
              <a:rPr lang="zh-CN" altLang="en-US" dirty="0"/>
              <a:t>切记具体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3531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74524-F5BE-4AAB-AD43-9859BF09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阶段性总结</a:t>
            </a:r>
            <a:r>
              <a:rPr lang="en-US" altLang="zh-CN" dirty="0"/>
              <a:t>——</a:t>
            </a:r>
            <a:r>
              <a:rPr lang="zh-CN" altLang="en-US" dirty="0"/>
              <a:t>领域驱动设计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2FCCB-17E8-4BCC-9FC4-44C2786E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13601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4E75-3777-459C-80CB-AC2C48E4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领域驱动的架构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70BE77A-3A42-4560-96E6-85CF425DF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50969"/>
              </p:ext>
            </p:extLst>
          </p:nvPr>
        </p:nvGraphicFramePr>
        <p:xfrm>
          <a:off x="1547664" y="1275606"/>
          <a:ext cx="6419056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40-A43C-4329-AF4A-2BB8A3D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的选择</a:t>
            </a:r>
            <a:r>
              <a:rPr lang="en-US" altLang="zh-CN" dirty="0"/>
              <a:t>——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54A67-F232-4472-838C-E8133510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BC </a:t>
            </a:r>
            <a:r>
              <a:rPr lang="en-US" altLang="zh-CN" dirty="0">
                <a:solidFill>
                  <a:srgbClr val="C94251"/>
                </a:solidFill>
              </a:rPr>
              <a:t>(dequeue A, enqueue B, enqueue C)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>
                <a:solidFill>
                  <a:srgbClr val="C94251"/>
                </a:solidFill>
              </a:rPr>
              <a:t>(dequeue B, enqueue D)</a:t>
            </a:r>
          </a:p>
          <a:p>
            <a:pPr lvl="1"/>
            <a:r>
              <a:rPr lang="en-US" altLang="zh-CN" dirty="0"/>
              <a:t>DE </a:t>
            </a:r>
            <a:r>
              <a:rPr lang="en-US" altLang="zh-CN" dirty="0">
                <a:solidFill>
                  <a:srgbClr val="C94251"/>
                </a:solidFill>
              </a:rPr>
              <a:t>(dequeue C, enqueue E)</a:t>
            </a:r>
          </a:p>
          <a:p>
            <a:pPr lvl="1"/>
            <a:r>
              <a:rPr lang="en-US" altLang="zh-CN" dirty="0"/>
              <a:t>E </a:t>
            </a:r>
            <a:r>
              <a:rPr lang="en-US" altLang="zh-CN" dirty="0">
                <a:solidFill>
                  <a:srgbClr val="C94251"/>
                </a:solidFill>
              </a:rPr>
              <a:t>(dequeue D)</a:t>
            </a:r>
          </a:p>
          <a:p>
            <a:pPr lvl="1"/>
            <a:r>
              <a:rPr lang="zh-CN" altLang="en-US" dirty="0"/>
              <a:t>空</a:t>
            </a:r>
            <a:r>
              <a:rPr lang="en-US" altLang="zh-CN" dirty="0">
                <a:solidFill>
                  <a:srgbClr val="C94251"/>
                </a:solidFill>
              </a:rPr>
              <a:t>(dequeue E</a:t>
            </a:r>
            <a:r>
              <a:rPr lang="zh-CN" altLang="en-US" dirty="0">
                <a:solidFill>
                  <a:srgbClr val="C94251"/>
                </a:solidFill>
              </a:rPr>
              <a:t>）</a:t>
            </a:r>
            <a:endParaRPr lang="en-US" altLang="zh-CN" dirty="0">
              <a:solidFill>
                <a:srgbClr val="C94251"/>
              </a:solidFill>
            </a:endParaRPr>
          </a:p>
          <a:p>
            <a:r>
              <a:rPr lang="zh-CN" altLang="en-US" dirty="0">
                <a:solidFill>
                  <a:srgbClr val="C94251"/>
                </a:solidFill>
              </a:rPr>
              <a:t>广度优先：</a:t>
            </a:r>
            <a:r>
              <a:rPr lang="en-US" altLang="zh-CN" dirty="0">
                <a:solidFill>
                  <a:srgbClr val="C94251"/>
                </a:solidFill>
              </a:rPr>
              <a:t>A B C D E</a:t>
            </a:r>
            <a:r>
              <a:rPr lang="zh-CN" altLang="en-US" dirty="0">
                <a:solidFill>
                  <a:srgbClr val="C94251"/>
                </a:solidFill>
              </a:rPr>
              <a:t>（类比：火的蔓延）</a:t>
            </a:r>
            <a:endParaRPr lang="en-US" altLang="zh-CN" dirty="0">
              <a:solidFill>
                <a:srgbClr val="C9425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2E287-B337-4D36-87C6-709DFB9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75606"/>
            <a:ext cx="2880320" cy="35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5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7631</TotalTime>
  <Words>2819</Words>
  <Application>Microsoft Office PowerPoint</Application>
  <PresentationFormat>全屏显示(16:9)</PresentationFormat>
  <Paragraphs>439</Paragraphs>
  <Slides>89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6" baseType="lpstr">
      <vt:lpstr>微软雅黑</vt:lpstr>
      <vt:lpstr>Arial</vt:lpstr>
      <vt:lpstr>Calibri</vt:lpstr>
      <vt:lpstr>Cambria Math</vt:lpstr>
      <vt:lpstr>Courier New</vt:lpstr>
      <vt:lpstr>Wingdings</vt:lpstr>
      <vt:lpstr>讲师ppt模板20141215</vt:lpstr>
      <vt:lpstr>学习须知——工具&amp;方法</vt:lpstr>
      <vt:lpstr>数据结构引导——树和抽象语法树</vt:lpstr>
      <vt:lpstr>比喻：数据结构研究什么问题？</vt:lpstr>
      <vt:lpstr>跳跃结构的比喻：字典</vt:lpstr>
      <vt:lpstr>链表和树</vt:lpstr>
      <vt:lpstr>树和图</vt:lpstr>
      <vt:lpstr>图的遍历</vt:lpstr>
      <vt:lpstr>Set的选择——栈</vt:lpstr>
      <vt:lpstr>Set的选择——队列</vt:lpstr>
      <vt:lpstr>递归函数</vt:lpstr>
      <vt:lpstr>树</vt:lpstr>
      <vt:lpstr>树</vt:lpstr>
      <vt:lpstr>抽象语法树</vt:lpstr>
      <vt:lpstr>表达式的抽象语法树</vt:lpstr>
      <vt:lpstr>TypeScript抽象语法树继承关系</vt:lpstr>
      <vt:lpstr>实现抽象语法树(parser 01)</vt:lpstr>
      <vt:lpstr>TinyScript的抽象语法树</vt:lpstr>
      <vt:lpstr>最简语法的分析过程</vt:lpstr>
      <vt:lpstr>语法分析器</vt:lpstr>
      <vt:lpstr>上下文无关文法</vt:lpstr>
      <vt:lpstr>语法规则</vt:lpstr>
      <vt:lpstr>递归法求抽象语法树</vt:lpstr>
      <vt:lpstr>左递归处理思考</vt:lpstr>
      <vt:lpstr>生成抽象语法树的过程</vt:lpstr>
      <vt:lpstr>左结合和右结合</vt:lpstr>
      <vt:lpstr>实现1+2+3+4的Parser（Parser 02)</vt:lpstr>
      <vt:lpstr>1+2+3+4的产生式</vt:lpstr>
      <vt:lpstr>总结</vt:lpstr>
      <vt:lpstr>左递归和优先级的处理</vt:lpstr>
      <vt:lpstr>左递归的处理</vt:lpstr>
      <vt:lpstr>例题1</vt:lpstr>
      <vt:lpstr>一般情况的左递归处理</vt:lpstr>
      <vt:lpstr>例题2：求下列产生式的去左递归形式</vt:lpstr>
      <vt:lpstr>思考：程序的优先级如何控制</vt:lpstr>
      <vt:lpstr>1*3+2</vt:lpstr>
      <vt:lpstr>优先级控制</vt:lpstr>
      <vt:lpstr>如何避免左递归？</vt:lpstr>
      <vt:lpstr>思考？多级优先级表达式如何处理</vt:lpstr>
      <vt:lpstr>归纳：从特殊到一般</vt:lpstr>
      <vt:lpstr>递推和去左递归</vt:lpstr>
      <vt:lpstr>TinyScript的表达式解析程序</vt:lpstr>
      <vt:lpstr>要点</vt:lpstr>
      <vt:lpstr>总结</vt:lpstr>
      <vt:lpstr>(Parser 04) 表达式树的验证</vt:lpstr>
      <vt:lpstr>中序遍历 vs 后序遍历</vt:lpstr>
      <vt:lpstr>后序表达式</vt:lpstr>
      <vt:lpstr>目标</vt:lpstr>
      <vt:lpstr>语法分析器的整体程序结构</vt:lpstr>
      <vt:lpstr>块和语句</vt:lpstr>
      <vt:lpstr>整体结构</vt:lpstr>
      <vt:lpstr>变量定义</vt:lpstr>
      <vt:lpstr>变量赋值</vt:lpstr>
      <vt:lpstr>提取公共前缀</vt:lpstr>
      <vt:lpstr>简化后</vt:lpstr>
      <vt:lpstr>Function定义</vt:lpstr>
      <vt:lpstr>(Parser 05) 整体Parser实现</vt:lpstr>
      <vt:lpstr>(Parser 06)查漏补缺</vt:lpstr>
      <vt:lpstr>拾遗——那些穿插在迭代中的重构</vt:lpstr>
      <vt:lpstr>什么是软件重构？</vt:lpstr>
      <vt:lpstr>去Parent设计</vt:lpstr>
      <vt:lpstr>Factor没搞清楚</vt:lpstr>
      <vt:lpstr>Expr无人能懂</vt:lpstr>
      <vt:lpstr>Javascript循环引用</vt:lpstr>
      <vt:lpstr>Java的流的接口</vt:lpstr>
      <vt:lpstr>其他</vt:lpstr>
      <vt:lpstr>PowerPoint 演示文稿</vt:lpstr>
      <vt:lpstr>补课——大批递归来袭之应对</vt:lpstr>
      <vt:lpstr>递归的基本概念</vt:lpstr>
      <vt:lpstr>把现实问题递归思考——汉诺塔问题</vt:lpstr>
      <vt:lpstr>汉诺塔问题描述</vt:lpstr>
      <vt:lpstr>1个碟子</vt:lpstr>
      <vt:lpstr>2个碟子</vt:lpstr>
      <vt:lpstr>3个碟子</vt:lpstr>
      <vt:lpstr>4个碟子</vt:lpstr>
      <vt:lpstr>重点：不要陷入细节思考</vt:lpstr>
      <vt:lpstr>决策模型</vt:lpstr>
      <vt:lpstr>决策模型1——穷举</vt:lpstr>
      <vt:lpstr>决策模型1——穷举</vt:lpstr>
      <vt:lpstr>决策模型2——全排列问题</vt:lpstr>
      <vt:lpstr>决策模型2——全排列-决策树</vt:lpstr>
      <vt:lpstr>决策模型转换成程序</vt:lpstr>
      <vt:lpstr>permutation</vt:lpstr>
      <vt:lpstr>回溯算法(Backtracking）</vt:lpstr>
      <vt:lpstr>寻找出口</vt:lpstr>
      <vt:lpstr>搜索*回溯</vt:lpstr>
      <vt:lpstr>PowerPoint 演示文稿</vt:lpstr>
      <vt:lpstr>总结</vt:lpstr>
      <vt:lpstr>阶段性总结——领域驱动设计</vt:lpstr>
      <vt:lpstr>领域驱动的架构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307</cp:revision>
  <dcterms:created xsi:type="dcterms:W3CDTF">2016-04-25T01:54:29Z</dcterms:created>
  <dcterms:modified xsi:type="dcterms:W3CDTF">2020-03-22T13:06:28Z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