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2"/>
  </p:notesMasterIdLst>
  <p:sldIdLst>
    <p:sldId id="267" r:id="rId2"/>
    <p:sldId id="369" r:id="rId3"/>
    <p:sldId id="371" r:id="rId4"/>
    <p:sldId id="372" r:id="rId5"/>
    <p:sldId id="388" r:id="rId6"/>
    <p:sldId id="373" r:id="rId7"/>
    <p:sldId id="375" r:id="rId8"/>
    <p:sldId id="370" r:id="rId9"/>
    <p:sldId id="374" r:id="rId10"/>
    <p:sldId id="387" r:id="rId11"/>
    <p:sldId id="376" r:id="rId12"/>
    <p:sldId id="386" r:id="rId13"/>
    <p:sldId id="377" r:id="rId14"/>
    <p:sldId id="378" r:id="rId15"/>
    <p:sldId id="379" r:id="rId16"/>
    <p:sldId id="262" r:id="rId17"/>
    <p:sldId id="265" r:id="rId18"/>
    <p:sldId id="266" r:id="rId19"/>
    <p:sldId id="277" r:id="rId20"/>
    <p:sldId id="278" r:id="rId21"/>
    <p:sldId id="280" r:id="rId22"/>
    <p:sldId id="281" r:id="rId23"/>
    <p:sldId id="282" r:id="rId24"/>
    <p:sldId id="288" r:id="rId25"/>
    <p:sldId id="283" r:id="rId26"/>
    <p:sldId id="389" r:id="rId27"/>
    <p:sldId id="284" r:id="rId28"/>
    <p:sldId id="285" r:id="rId29"/>
    <p:sldId id="286" r:id="rId30"/>
    <p:sldId id="287" r:id="rId31"/>
    <p:sldId id="289" r:id="rId32"/>
    <p:sldId id="290" r:id="rId33"/>
    <p:sldId id="380" r:id="rId34"/>
    <p:sldId id="271" r:id="rId35"/>
    <p:sldId id="264" r:id="rId36"/>
    <p:sldId id="382" r:id="rId37"/>
    <p:sldId id="381" r:id="rId38"/>
    <p:sldId id="385" r:id="rId39"/>
    <p:sldId id="383" r:id="rId40"/>
    <p:sldId id="384" r:id="rId4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474747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50000" autoAdjust="0"/>
  </p:normalViewPr>
  <p:slideViewPr>
    <p:cSldViewPr>
      <p:cViewPr varScale="1">
        <p:scale>
          <a:sx n="151" d="100"/>
          <a:sy n="151" d="100"/>
        </p:scale>
        <p:origin x="312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73C02-C67A-4BD1-A166-1904BEB6094B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5D3498-CC9E-4631-A73A-8634B39772F0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2800" dirty="0"/>
            <a:t>思想</a:t>
          </a:r>
          <a:r>
            <a:rPr lang="en-US" altLang="zh-CN" sz="2800" dirty="0"/>
            <a:t>/</a:t>
          </a:r>
          <a:r>
            <a:rPr lang="zh-CN" altLang="en-US" sz="2800" dirty="0"/>
            <a:t>架构</a:t>
          </a:r>
        </a:p>
      </dgm:t>
    </dgm:pt>
    <dgm:pt modelId="{3BE7B15C-2750-4F58-84C5-35F85BBA1A28}" type="parTrans" cxnId="{90BE830B-D863-4992-A5B0-D2D1242337D7}">
      <dgm:prSet/>
      <dgm:spPr/>
      <dgm:t>
        <a:bodyPr/>
        <a:lstStyle/>
        <a:p>
          <a:endParaRPr lang="zh-CN" altLang="en-US"/>
        </a:p>
      </dgm:t>
    </dgm:pt>
    <dgm:pt modelId="{7C5B6067-4A3E-4024-898C-43EA3AE13B9C}" type="sibTrans" cxnId="{90BE830B-D863-4992-A5B0-D2D1242337D7}">
      <dgm:prSet/>
      <dgm:spPr/>
      <dgm:t>
        <a:bodyPr/>
        <a:lstStyle/>
        <a:p>
          <a:endParaRPr lang="zh-CN" altLang="en-US"/>
        </a:p>
      </dgm:t>
    </dgm:pt>
    <dgm:pt modelId="{5F79B6E2-7317-43D0-9B5A-C8131E9BB355}">
      <dgm:prSet phldrT="[文本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sz="1800" dirty="0"/>
            <a:t>操作系统为什么要这么设计？</a:t>
          </a:r>
        </a:p>
      </dgm:t>
    </dgm:pt>
    <dgm:pt modelId="{5264F9E2-89CD-4D43-85F6-637924EC00E6}" type="parTrans" cxnId="{9451E453-CE37-41C5-A268-7D8151119C12}">
      <dgm:prSet/>
      <dgm:spPr/>
      <dgm:t>
        <a:bodyPr/>
        <a:lstStyle/>
        <a:p>
          <a:endParaRPr lang="zh-CN" altLang="en-US"/>
        </a:p>
      </dgm:t>
    </dgm:pt>
    <dgm:pt modelId="{DB5B259C-E718-4433-BEAB-1177D8F8B150}" type="sibTrans" cxnId="{9451E453-CE37-41C5-A268-7D8151119C12}">
      <dgm:prSet/>
      <dgm:spPr/>
      <dgm:t>
        <a:bodyPr/>
        <a:lstStyle/>
        <a:p>
          <a:endParaRPr lang="zh-CN" altLang="en-US"/>
        </a:p>
      </dgm:t>
    </dgm:pt>
    <dgm:pt modelId="{33E2E529-927E-497F-BFB7-C6F66D738D81}">
      <dgm:prSet phldrT="[文本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sz="1800" dirty="0"/>
            <a:t>多线程为什么这么设计？</a:t>
          </a:r>
        </a:p>
      </dgm:t>
    </dgm:pt>
    <dgm:pt modelId="{546C68DF-7D1C-433F-A019-5E7AB1D43A0B}" type="parTrans" cxnId="{86664644-6A41-412C-A1D1-AD572E201277}">
      <dgm:prSet/>
      <dgm:spPr/>
      <dgm:t>
        <a:bodyPr/>
        <a:lstStyle/>
        <a:p>
          <a:endParaRPr lang="zh-CN" altLang="en-US"/>
        </a:p>
      </dgm:t>
    </dgm:pt>
    <dgm:pt modelId="{9E0D100F-7AFA-48AB-BDB4-E1E87DCE1FF1}" type="sibTrans" cxnId="{86664644-6A41-412C-A1D1-AD572E201277}">
      <dgm:prSet/>
      <dgm:spPr/>
      <dgm:t>
        <a:bodyPr/>
        <a:lstStyle/>
        <a:p>
          <a:endParaRPr lang="zh-CN" altLang="en-US"/>
        </a:p>
      </dgm:t>
    </dgm:pt>
    <dgm:pt modelId="{F40F889C-FA0F-4FF7-8632-718EEB476D16}">
      <dgm:prSet phldrT="[文本]" custT="1"/>
      <dgm:spPr>
        <a:solidFill>
          <a:srgbClr val="7030A0"/>
        </a:solidFill>
      </dgm:spPr>
      <dgm:t>
        <a:bodyPr/>
        <a:lstStyle/>
        <a:p>
          <a:r>
            <a:rPr lang="zh-CN" altLang="en-US" sz="2800" dirty="0"/>
            <a:t>实现</a:t>
          </a:r>
          <a:r>
            <a:rPr lang="en-US" altLang="zh-CN" sz="2800" dirty="0"/>
            <a:t>/</a:t>
          </a:r>
          <a:r>
            <a:rPr lang="zh-CN" altLang="en-US" sz="2800" dirty="0"/>
            <a:t>算法</a:t>
          </a:r>
        </a:p>
      </dgm:t>
    </dgm:pt>
    <dgm:pt modelId="{21B50BE8-8F8B-476A-B87D-1C3DE1F0C163}" type="parTrans" cxnId="{806678C0-88A1-4E3D-BB7B-7305386DA147}">
      <dgm:prSet/>
      <dgm:spPr/>
      <dgm:t>
        <a:bodyPr/>
        <a:lstStyle/>
        <a:p>
          <a:endParaRPr lang="zh-CN" altLang="en-US"/>
        </a:p>
      </dgm:t>
    </dgm:pt>
    <dgm:pt modelId="{50ECC7D0-9BDC-4BBD-AF46-22A01FED130E}" type="sibTrans" cxnId="{806678C0-88A1-4E3D-BB7B-7305386DA147}">
      <dgm:prSet/>
      <dgm:spPr/>
      <dgm:t>
        <a:bodyPr/>
        <a:lstStyle/>
        <a:p>
          <a:endParaRPr lang="zh-CN" altLang="en-US"/>
        </a:p>
      </dgm:t>
    </dgm:pt>
    <dgm:pt modelId="{A1B972F7-2FBC-4D8C-AA04-9E36171E8687}">
      <dgm:prSet phldrT="[文本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800" dirty="0"/>
            <a:t>并发算法</a:t>
          </a:r>
          <a:r>
            <a:rPr lang="en-US" altLang="zh-CN" sz="1800" dirty="0"/>
            <a:t>/</a:t>
          </a:r>
          <a:r>
            <a:rPr lang="zh-CN" altLang="en-US" sz="1800" dirty="0"/>
            <a:t>相关数据结构</a:t>
          </a:r>
        </a:p>
      </dgm:t>
    </dgm:pt>
    <dgm:pt modelId="{541C9EBA-B90C-498D-B375-376F72EA2A0B}" type="parTrans" cxnId="{E2A38E26-7BC3-468E-9999-84F3E5306A62}">
      <dgm:prSet/>
      <dgm:spPr/>
      <dgm:t>
        <a:bodyPr/>
        <a:lstStyle/>
        <a:p>
          <a:endParaRPr lang="zh-CN" altLang="en-US"/>
        </a:p>
      </dgm:t>
    </dgm:pt>
    <dgm:pt modelId="{DB96F585-E67C-4253-AE9A-9A430E6A9C99}" type="sibTrans" cxnId="{E2A38E26-7BC3-468E-9999-84F3E5306A62}">
      <dgm:prSet/>
      <dgm:spPr/>
      <dgm:t>
        <a:bodyPr/>
        <a:lstStyle/>
        <a:p>
          <a:endParaRPr lang="zh-CN" altLang="en-US"/>
        </a:p>
      </dgm:t>
    </dgm:pt>
    <dgm:pt modelId="{95E811C7-5268-46F0-9789-19A7BCF77DB9}">
      <dgm:prSet phldrT="[文本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800" dirty="0"/>
            <a:t>文件系统怎么实现？内存回收如何处理？</a:t>
          </a:r>
        </a:p>
      </dgm:t>
    </dgm:pt>
    <dgm:pt modelId="{6AF1FFF8-CD2E-4CC6-8EAB-4D2A67CCA71C}" type="parTrans" cxnId="{0AFD437E-5EC0-4FDB-B068-5FA9F88BDBB6}">
      <dgm:prSet/>
      <dgm:spPr/>
      <dgm:t>
        <a:bodyPr/>
        <a:lstStyle/>
        <a:p>
          <a:endParaRPr lang="zh-CN" altLang="en-US"/>
        </a:p>
      </dgm:t>
    </dgm:pt>
    <dgm:pt modelId="{985E9712-D904-4C76-8157-D17DEC04CBB5}" type="sibTrans" cxnId="{0AFD437E-5EC0-4FDB-B068-5FA9F88BDBB6}">
      <dgm:prSet/>
      <dgm:spPr/>
      <dgm:t>
        <a:bodyPr/>
        <a:lstStyle/>
        <a:p>
          <a:endParaRPr lang="zh-CN" altLang="en-US"/>
        </a:p>
      </dgm:t>
    </dgm:pt>
    <dgm:pt modelId="{D1D4C65B-D950-4233-88FD-88AA2A370E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2800" dirty="0"/>
            <a:t>底层</a:t>
          </a:r>
        </a:p>
      </dgm:t>
    </dgm:pt>
    <dgm:pt modelId="{D6BD6597-4716-4A3E-9FC7-4A99F9289F18}" type="parTrans" cxnId="{5B621706-2A0B-4A2E-9F34-F3BF9BAA0CF5}">
      <dgm:prSet/>
      <dgm:spPr/>
      <dgm:t>
        <a:bodyPr/>
        <a:lstStyle/>
        <a:p>
          <a:endParaRPr lang="zh-CN" altLang="en-US"/>
        </a:p>
      </dgm:t>
    </dgm:pt>
    <dgm:pt modelId="{DFD414BA-E8E7-4194-9F47-82350BE0A403}" type="sibTrans" cxnId="{5B621706-2A0B-4A2E-9F34-F3BF9BAA0CF5}">
      <dgm:prSet/>
      <dgm:spPr/>
      <dgm:t>
        <a:bodyPr/>
        <a:lstStyle/>
        <a:p>
          <a:endParaRPr lang="zh-CN" altLang="en-US"/>
        </a:p>
      </dgm:t>
    </dgm:pt>
    <dgm:pt modelId="{4E41BEC4-EB0E-4938-8191-A2973AA34254}">
      <dgm:prSet phldrT="[文本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zh-CN" altLang="en-US" sz="1800" dirty="0"/>
            <a:t>内核是怎么工作的？</a:t>
          </a:r>
        </a:p>
      </dgm:t>
    </dgm:pt>
    <dgm:pt modelId="{060EE8E3-3080-4DD4-BBCA-49378D4F6220}" type="parTrans" cxnId="{C6173B4D-356E-4A6C-A781-A99AB1B157B4}">
      <dgm:prSet/>
      <dgm:spPr/>
      <dgm:t>
        <a:bodyPr/>
        <a:lstStyle/>
        <a:p>
          <a:endParaRPr lang="zh-CN" altLang="en-US"/>
        </a:p>
      </dgm:t>
    </dgm:pt>
    <dgm:pt modelId="{88122EC7-A428-4D0D-89AC-94660EADE865}" type="sibTrans" cxnId="{C6173B4D-356E-4A6C-A781-A99AB1B157B4}">
      <dgm:prSet/>
      <dgm:spPr/>
      <dgm:t>
        <a:bodyPr/>
        <a:lstStyle/>
        <a:p>
          <a:endParaRPr lang="zh-CN" altLang="en-US"/>
        </a:p>
      </dgm:t>
    </dgm:pt>
    <dgm:pt modelId="{05DB6B1D-76C7-42FF-BD48-4A149998A607}">
      <dgm:prSet phldrT="[文本]" custT="1"/>
      <dgm:spPr>
        <a:solidFill>
          <a:schemeClr val="bg2">
            <a:alpha val="90000"/>
          </a:schemeClr>
        </a:solidFill>
      </dgm:spPr>
      <dgm:t>
        <a:bodyPr/>
        <a:lstStyle/>
        <a:p>
          <a:endParaRPr lang="zh-CN" altLang="en-US" sz="1800" dirty="0"/>
        </a:p>
      </dgm:t>
    </dgm:pt>
    <dgm:pt modelId="{21981C0E-1A68-4201-9DDC-72C2B5A1642D}" type="parTrans" cxnId="{0786E49F-8E30-4EB3-88CA-978837C3E786}">
      <dgm:prSet/>
      <dgm:spPr/>
      <dgm:t>
        <a:bodyPr/>
        <a:lstStyle/>
        <a:p>
          <a:endParaRPr lang="zh-CN" altLang="en-US"/>
        </a:p>
      </dgm:t>
    </dgm:pt>
    <dgm:pt modelId="{90A6D365-E4E1-423E-B269-93098942479B}" type="sibTrans" cxnId="{0786E49F-8E30-4EB3-88CA-978837C3E786}">
      <dgm:prSet/>
      <dgm:spPr/>
      <dgm:t>
        <a:bodyPr/>
        <a:lstStyle/>
        <a:p>
          <a:endParaRPr lang="zh-CN" altLang="en-US"/>
        </a:p>
      </dgm:t>
    </dgm:pt>
    <dgm:pt modelId="{DD908C85-6778-4AD3-A9DE-8EEAB2AC9D88}">
      <dgm:prSet phldrT="[文本]" custT="1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zh-CN" altLang="en-US" sz="1800" dirty="0"/>
            <a:t>进程</a:t>
          </a:r>
          <a:r>
            <a:rPr lang="en-US" altLang="zh-CN" sz="1800" dirty="0"/>
            <a:t>/</a:t>
          </a:r>
          <a:r>
            <a:rPr lang="zh-CN" altLang="en-US" sz="1800" dirty="0"/>
            <a:t>线程</a:t>
          </a:r>
          <a:r>
            <a:rPr lang="en-US" altLang="zh-CN" sz="1800" dirty="0"/>
            <a:t>/</a:t>
          </a:r>
          <a:r>
            <a:rPr lang="zh-CN" altLang="en-US" sz="1800" dirty="0"/>
            <a:t>程序在操作系统里是什么？</a:t>
          </a:r>
        </a:p>
      </dgm:t>
    </dgm:pt>
    <dgm:pt modelId="{51E53B2C-1259-4BB6-8626-22380B7C20BF}" type="parTrans" cxnId="{5DA84D61-D73D-46AD-80BB-3C52A28C6B8C}">
      <dgm:prSet/>
      <dgm:spPr/>
      <dgm:t>
        <a:bodyPr/>
        <a:lstStyle/>
        <a:p>
          <a:endParaRPr lang="zh-CN" altLang="en-US"/>
        </a:p>
      </dgm:t>
    </dgm:pt>
    <dgm:pt modelId="{D0EDF973-CFA1-4337-81B9-3ECABDE979DE}" type="sibTrans" cxnId="{5DA84D61-D73D-46AD-80BB-3C52A28C6B8C}">
      <dgm:prSet/>
      <dgm:spPr/>
      <dgm:t>
        <a:bodyPr/>
        <a:lstStyle/>
        <a:p>
          <a:endParaRPr lang="zh-CN" altLang="en-US"/>
        </a:p>
      </dgm:t>
    </dgm:pt>
    <dgm:pt modelId="{141657CE-87D1-4713-8D7B-97FB25722482}" type="pres">
      <dgm:prSet presAssocID="{06A73C02-C67A-4BD1-A166-1904BEB6094B}" presName="Name0" presStyleCnt="0">
        <dgm:presLayoutVars>
          <dgm:dir/>
          <dgm:animLvl val="lvl"/>
          <dgm:resizeHandles val="exact"/>
        </dgm:presLayoutVars>
      </dgm:prSet>
      <dgm:spPr/>
    </dgm:pt>
    <dgm:pt modelId="{371F9827-AF9B-4315-AD1B-DFA870AC5E6A}" type="pres">
      <dgm:prSet presAssocID="{425D3498-CC9E-4631-A73A-8634B39772F0}" presName="linNode" presStyleCnt="0"/>
      <dgm:spPr/>
    </dgm:pt>
    <dgm:pt modelId="{57388A7D-D3A4-4F18-93A8-1E61F31A929E}" type="pres">
      <dgm:prSet presAssocID="{425D3498-CC9E-4631-A73A-8634B39772F0}" presName="parentText" presStyleLbl="node1" presStyleIdx="0" presStyleCnt="3" custScaleX="60776" custScaleY="47033">
        <dgm:presLayoutVars>
          <dgm:chMax val="1"/>
          <dgm:bulletEnabled val="1"/>
        </dgm:presLayoutVars>
      </dgm:prSet>
      <dgm:spPr/>
    </dgm:pt>
    <dgm:pt modelId="{CABBAC46-2D85-4627-84EC-B5D2FA9BB2A4}" type="pres">
      <dgm:prSet presAssocID="{425D3498-CC9E-4631-A73A-8634B39772F0}" presName="descendantText" presStyleLbl="alignAccFollowNode1" presStyleIdx="0" presStyleCnt="3">
        <dgm:presLayoutVars>
          <dgm:bulletEnabled val="1"/>
        </dgm:presLayoutVars>
      </dgm:prSet>
      <dgm:spPr/>
    </dgm:pt>
    <dgm:pt modelId="{AF021939-5654-46C3-B36F-677327357AF0}" type="pres">
      <dgm:prSet presAssocID="{7C5B6067-4A3E-4024-898C-43EA3AE13B9C}" presName="sp" presStyleCnt="0"/>
      <dgm:spPr/>
    </dgm:pt>
    <dgm:pt modelId="{E07C52E8-A42F-4E49-AC53-C2D6FECFC3E7}" type="pres">
      <dgm:prSet presAssocID="{F40F889C-FA0F-4FF7-8632-718EEB476D16}" presName="linNode" presStyleCnt="0"/>
      <dgm:spPr/>
    </dgm:pt>
    <dgm:pt modelId="{C7DDA166-B41D-4287-82FF-B5CA510099F4}" type="pres">
      <dgm:prSet presAssocID="{F40F889C-FA0F-4FF7-8632-718EEB476D16}" presName="parentText" presStyleLbl="node1" presStyleIdx="1" presStyleCnt="3" custScaleX="60776" custScaleY="47033">
        <dgm:presLayoutVars>
          <dgm:chMax val="1"/>
          <dgm:bulletEnabled val="1"/>
        </dgm:presLayoutVars>
      </dgm:prSet>
      <dgm:spPr/>
    </dgm:pt>
    <dgm:pt modelId="{AE2E9D50-B2CA-4598-928E-B39A1665E70B}" type="pres">
      <dgm:prSet presAssocID="{F40F889C-FA0F-4FF7-8632-718EEB476D16}" presName="descendantText" presStyleLbl="alignAccFollowNode1" presStyleIdx="1" presStyleCnt="3">
        <dgm:presLayoutVars>
          <dgm:bulletEnabled val="1"/>
        </dgm:presLayoutVars>
      </dgm:prSet>
      <dgm:spPr/>
    </dgm:pt>
    <dgm:pt modelId="{D17D657C-353C-426B-8218-B17A35DDFF88}" type="pres">
      <dgm:prSet presAssocID="{50ECC7D0-9BDC-4BBD-AF46-22A01FED130E}" presName="sp" presStyleCnt="0"/>
      <dgm:spPr/>
    </dgm:pt>
    <dgm:pt modelId="{CB81A80A-987F-4246-BD81-065592AD00AD}" type="pres">
      <dgm:prSet presAssocID="{D1D4C65B-D950-4233-88FD-88AA2A370E96}" presName="linNode" presStyleCnt="0"/>
      <dgm:spPr/>
    </dgm:pt>
    <dgm:pt modelId="{96194E79-1F60-45B7-AD79-AFDF149D1914}" type="pres">
      <dgm:prSet presAssocID="{D1D4C65B-D950-4233-88FD-88AA2A370E96}" presName="parentText" presStyleLbl="node1" presStyleIdx="2" presStyleCnt="3" custScaleX="60776" custScaleY="47033">
        <dgm:presLayoutVars>
          <dgm:chMax val="1"/>
          <dgm:bulletEnabled val="1"/>
        </dgm:presLayoutVars>
      </dgm:prSet>
      <dgm:spPr/>
    </dgm:pt>
    <dgm:pt modelId="{D2FD3D4E-7438-431B-947E-302185E6EFF4}" type="pres">
      <dgm:prSet presAssocID="{D1D4C65B-D950-4233-88FD-88AA2A370E9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621706-2A0B-4A2E-9F34-F3BF9BAA0CF5}" srcId="{06A73C02-C67A-4BD1-A166-1904BEB6094B}" destId="{D1D4C65B-D950-4233-88FD-88AA2A370E96}" srcOrd="2" destOrd="0" parTransId="{D6BD6597-4716-4A3E-9FC7-4A99F9289F18}" sibTransId="{DFD414BA-E8E7-4194-9F47-82350BE0A403}"/>
    <dgm:cxn modelId="{90BE830B-D863-4992-A5B0-D2D1242337D7}" srcId="{06A73C02-C67A-4BD1-A166-1904BEB6094B}" destId="{425D3498-CC9E-4631-A73A-8634B39772F0}" srcOrd="0" destOrd="0" parTransId="{3BE7B15C-2750-4F58-84C5-35F85BBA1A28}" sibTransId="{7C5B6067-4A3E-4024-898C-43EA3AE13B9C}"/>
    <dgm:cxn modelId="{E2A38E26-7BC3-468E-9999-84F3E5306A62}" srcId="{F40F889C-FA0F-4FF7-8632-718EEB476D16}" destId="{A1B972F7-2FBC-4D8C-AA04-9E36171E8687}" srcOrd="0" destOrd="0" parTransId="{541C9EBA-B90C-498D-B375-376F72EA2A0B}" sibTransId="{DB96F585-E67C-4253-AE9A-9A430E6A9C99}"/>
    <dgm:cxn modelId="{56A2BB3F-89B2-4193-8855-165C892BA207}" type="presOf" srcId="{05DB6B1D-76C7-42FF-BD48-4A149998A607}" destId="{D2FD3D4E-7438-431B-947E-302185E6EFF4}" srcOrd="0" destOrd="2" presId="urn:microsoft.com/office/officeart/2005/8/layout/vList5"/>
    <dgm:cxn modelId="{EB32275B-880F-4A94-B138-CB7E001DCEA6}" type="presOf" srcId="{33E2E529-927E-497F-BFB7-C6F66D738D81}" destId="{CABBAC46-2D85-4627-84EC-B5D2FA9BB2A4}" srcOrd="0" destOrd="1" presId="urn:microsoft.com/office/officeart/2005/8/layout/vList5"/>
    <dgm:cxn modelId="{5DA84D61-D73D-46AD-80BB-3C52A28C6B8C}" srcId="{D1D4C65B-D950-4233-88FD-88AA2A370E96}" destId="{DD908C85-6778-4AD3-A9DE-8EEAB2AC9D88}" srcOrd="1" destOrd="0" parTransId="{51E53B2C-1259-4BB6-8626-22380B7C20BF}" sibTransId="{D0EDF973-CFA1-4337-81B9-3ECABDE979DE}"/>
    <dgm:cxn modelId="{93A39042-9CB8-4886-8E29-554038E78B7F}" type="presOf" srcId="{95E811C7-5268-46F0-9789-19A7BCF77DB9}" destId="{AE2E9D50-B2CA-4598-928E-B39A1665E70B}" srcOrd="0" destOrd="1" presId="urn:microsoft.com/office/officeart/2005/8/layout/vList5"/>
    <dgm:cxn modelId="{86664644-6A41-412C-A1D1-AD572E201277}" srcId="{425D3498-CC9E-4631-A73A-8634B39772F0}" destId="{33E2E529-927E-497F-BFB7-C6F66D738D81}" srcOrd="1" destOrd="0" parTransId="{546C68DF-7D1C-433F-A019-5E7AB1D43A0B}" sibTransId="{9E0D100F-7AFA-48AB-BDB4-E1E87DCE1FF1}"/>
    <dgm:cxn modelId="{C6173B4D-356E-4A6C-A781-A99AB1B157B4}" srcId="{D1D4C65B-D950-4233-88FD-88AA2A370E96}" destId="{4E41BEC4-EB0E-4938-8191-A2973AA34254}" srcOrd="0" destOrd="0" parTransId="{060EE8E3-3080-4DD4-BBCA-49378D4F6220}" sibTransId="{88122EC7-A428-4D0D-89AC-94660EADE865}"/>
    <dgm:cxn modelId="{9451E453-CE37-41C5-A268-7D8151119C12}" srcId="{425D3498-CC9E-4631-A73A-8634B39772F0}" destId="{5F79B6E2-7317-43D0-9B5A-C8131E9BB355}" srcOrd="0" destOrd="0" parTransId="{5264F9E2-89CD-4D43-85F6-637924EC00E6}" sibTransId="{DB5B259C-E718-4433-BEAB-1177D8F8B150}"/>
    <dgm:cxn modelId="{C0BA4F76-AF2A-4DC7-8D44-3792FD81E300}" type="presOf" srcId="{5F79B6E2-7317-43D0-9B5A-C8131E9BB355}" destId="{CABBAC46-2D85-4627-84EC-B5D2FA9BB2A4}" srcOrd="0" destOrd="0" presId="urn:microsoft.com/office/officeart/2005/8/layout/vList5"/>
    <dgm:cxn modelId="{0AFD437E-5EC0-4FDB-B068-5FA9F88BDBB6}" srcId="{F40F889C-FA0F-4FF7-8632-718EEB476D16}" destId="{95E811C7-5268-46F0-9789-19A7BCF77DB9}" srcOrd="1" destOrd="0" parTransId="{6AF1FFF8-CD2E-4CC6-8EAB-4D2A67CCA71C}" sibTransId="{985E9712-D904-4C76-8157-D17DEC04CBB5}"/>
    <dgm:cxn modelId="{073BF47E-2D6D-4230-87FB-F30045BF81D4}" type="presOf" srcId="{4E41BEC4-EB0E-4938-8191-A2973AA34254}" destId="{D2FD3D4E-7438-431B-947E-302185E6EFF4}" srcOrd="0" destOrd="0" presId="urn:microsoft.com/office/officeart/2005/8/layout/vList5"/>
    <dgm:cxn modelId="{ABF08E82-56B1-4F04-8A39-C0959984D182}" type="presOf" srcId="{D1D4C65B-D950-4233-88FD-88AA2A370E96}" destId="{96194E79-1F60-45B7-AD79-AFDF149D1914}" srcOrd="0" destOrd="0" presId="urn:microsoft.com/office/officeart/2005/8/layout/vList5"/>
    <dgm:cxn modelId="{0F0C5590-0004-4C16-919D-0E3049FE38E8}" type="presOf" srcId="{06A73C02-C67A-4BD1-A166-1904BEB6094B}" destId="{141657CE-87D1-4713-8D7B-97FB25722482}" srcOrd="0" destOrd="0" presId="urn:microsoft.com/office/officeart/2005/8/layout/vList5"/>
    <dgm:cxn modelId="{0786E49F-8E30-4EB3-88CA-978837C3E786}" srcId="{D1D4C65B-D950-4233-88FD-88AA2A370E96}" destId="{05DB6B1D-76C7-42FF-BD48-4A149998A607}" srcOrd="2" destOrd="0" parTransId="{21981C0E-1A68-4201-9DDC-72C2B5A1642D}" sibTransId="{90A6D365-E4E1-423E-B269-93098942479B}"/>
    <dgm:cxn modelId="{E00BA1B8-B19F-4675-9B2C-9D656C9E4095}" type="presOf" srcId="{425D3498-CC9E-4631-A73A-8634B39772F0}" destId="{57388A7D-D3A4-4F18-93A8-1E61F31A929E}" srcOrd="0" destOrd="0" presId="urn:microsoft.com/office/officeart/2005/8/layout/vList5"/>
    <dgm:cxn modelId="{806678C0-88A1-4E3D-BB7B-7305386DA147}" srcId="{06A73C02-C67A-4BD1-A166-1904BEB6094B}" destId="{F40F889C-FA0F-4FF7-8632-718EEB476D16}" srcOrd="1" destOrd="0" parTransId="{21B50BE8-8F8B-476A-B87D-1C3DE1F0C163}" sibTransId="{50ECC7D0-9BDC-4BBD-AF46-22A01FED130E}"/>
    <dgm:cxn modelId="{55C397C3-3560-4511-9F5E-52321F38043E}" type="presOf" srcId="{DD908C85-6778-4AD3-A9DE-8EEAB2AC9D88}" destId="{D2FD3D4E-7438-431B-947E-302185E6EFF4}" srcOrd="0" destOrd="1" presId="urn:microsoft.com/office/officeart/2005/8/layout/vList5"/>
    <dgm:cxn modelId="{25A1A1C3-F0E4-4D28-82A2-36D34A4D925F}" type="presOf" srcId="{F40F889C-FA0F-4FF7-8632-718EEB476D16}" destId="{C7DDA166-B41D-4287-82FF-B5CA510099F4}" srcOrd="0" destOrd="0" presId="urn:microsoft.com/office/officeart/2005/8/layout/vList5"/>
    <dgm:cxn modelId="{D95956CC-C08C-481B-B16F-FF04D30323B4}" type="presOf" srcId="{A1B972F7-2FBC-4D8C-AA04-9E36171E8687}" destId="{AE2E9D50-B2CA-4598-928E-B39A1665E70B}" srcOrd="0" destOrd="0" presId="urn:microsoft.com/office/officeart/2005/8/layout/vList5"/>
    <dgm:cxn modelId="{252B12BA-E8C2-487D-A871-B44D6976C522}" type="presParOf" srcId="{141657CE-87D1-4713-8D7B-97FB25722482}" destId="{371F9827-AF9B-4315-AD1B-DFA870AC5E6A}" srcOrd="0" destOrd="0" presId="urn:microsoft.com/office/officeart/2005/8/layout/vList5"/>
    <dgm:cxn modelId="{1BCF0350-DD51-4772-9650-574147FA2FFF}" type="presParOf" srcId="{371F9827-AF9B-4315-AD1B-DFA870AC5E6A}" destId="{57388A7D-D3A4-4F18-93A8-1E61F31A929E}" srcOrd="0" destOrd="0" presId="urn:microsoft.com/office/officeart/2005/8/layout/vList5"/>
    <dgm:cxn modelId="{E1F6AD18-189A-4AD6-AA9C-9FDCDC44C8D5}" type="presParOf" srcId="{371F9827-AF9B-4315-AD1B-DFA870AC5E6A}" destId="{CABBAC46-2D85-4627-84EC-B5D2FA9BB2A4}" srcOrd="1" destOrd="0" presId="urn:microsoft.com/office/officeart/2005/8/layout/vList5"/>
    <dgm:cxn modelId="{3B24D670-D9E0-4806-A1B3-8C3C427C93C4}" type="presParOf" srcId="{141657CE-87D1-4713-8D7B-97FB25722482}" destId="{AF021939-5654-46C3-B36F-677327357AF0}" srcOrd="1" destOrd="0" presId="urn:microsoft.com/office/officeart/2005/8/layout/vList5"/>
    <dgm:cxn modelId="{4AB821B8-AB04-47CF-8F2E-D1DDEA38E355}" type="presParOf" srcId="{141657CE-87D1-4713-8D7B-97FB25722482}" destId="{E07C52E8-A42F-4E49-AC53-C2D6FECFC3E7}" srcOrd="2" destOrd="0" presId="urn:microsoft.com/office/officeart/2005/8/layout/vList5"/>
    <dgm:cxn modelId="{7B39CA35-D926-470D-B2B0-422F9102ED1A}" type="presParOf" srcId="{E07C52E8-A42F-4E49-AC53-C2D6FECFC3E7}" destId="{C7DDA166-B41D-4287-82FF-B5CA510099F4}" srcOrd="0" destOrd="0" presId="urn:microsoft.com/office/officeart/2005/8/layout/vList5"/>
    <dgm:cxn modelId="{0E5BAA6F-5D82-4690-A0DE-7D35B3ECAA14}" type="presParOf" srcId="{E07C52E8-A42F-4E49-AC53-C2D6FECFC3E7}" destId="{AE2E9D50-B2CA-4598-928E-B39A1665E70B}" srcOrd="1" destOrd="0" presId="urn:microsoft.com/office/officeart/2005/8/layout/vList5"/>
    <dgm:cxn modelId="{07EE3EBB-F9B0-48FB-80B2-3DB4A5F1FFB2}" type="presParOf" srcId="{141657CE-87D1-4713-8D7B-97FB25722482}" destId="{D17D657C-353C-426B-8218-B17A35DDFF88}" srcOrd="3" destOrd="0" presId="urn:microsoft.com/office/officeart/2005/8/layout/vList5"/>
    <dgm:cxn modelId="{4A27BE81-CCD7-4DE8-8C7E-3BE59EC84587}" type="presParOf" srcId="{141657CE-87D1-4713-8D7B-97FB25722482}" destId="{CB81A80A-987F-4246-BD81-065592AD00AD}" srcOrd="4" destOrd="0" presId="urn:microsoft.com/office/officeart/2005/8/layout/vList5"/>
    <dgm:cxn modelId="{CA1A27C5-4B13-4CDB-BD3C-357DAE657C43}" type="presParOf" srcId="{CB81A80A-987F-4246-BD81-065592AD00AD}" destId="{96194E79-1F60-45B7-AD79-AFDF149D1914}" srcOrd="0" destOrd="0" presId="urn:microsoft.com/office/officeart/2005/8/layout/vList5"/>
    <dgm:cxn modelId="{060BF1C4-E256-4F67-8073-E76A18C5C04B}" type="presParOf" srcId="{CB81A80A-987F-4246-BD81-065592AD00AD}" destId="{D2FD3D4E-7438-431B-947E-302185E6EF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AC46-2D85-4627-84EC-B5D2FA9BB2A4}">
      <dsp:nvSpPr>
        <dsp:cNvPr id="0" name=""/>
        <dsp:cNvSpPr/>
      </dsp:nvSpPr>
      <dsp:spPr>
        <a:xfrm rot="5400000">
          <a:off x="4472172" y="-2090138"/>
          <a:ext cx="1085838" cy="5266944"/>
        </a:xfrm>
        <a:prstGeom prst="round2SameRect">
          <a:avLst/>
        </a:prstGeom>
        <a:solidFill>
          <a:srgbClr val="92D050">
            <a:alpha val="90000"/>
          </a:srgbClr>
        </a:solidFill>
        <a:ln/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操作系统为什么要这么设计？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多线程为什么这么设计？</a:t>
          </a:r>
        </a:p>
      </dsp:txBody>
      <dsp:txXfrm rot="-5400000">
        <a:off x="2381619" y="53421"/>
        <a:ext cx="5213938" cy="979826"/>
      </dsp:txXfrm>
    </dsp:sp>
    <dsp:sp modelId="{57388A7D-D3A4-4F18-93A8-1E61F31A929E}">
      <dsp:nvSpPr>
        <dsp:cNvPr id="0" name=""/>
        <dsp:cNvSpPr/>
      </dsp:nvSpPr>
      <dsp:spPr>
        <a:xfrm>
          <a:off x="581036" y="224144"/>
          <a:ext cx="1800583" cy="638378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思想</a:t>
          </a:r>
          <a:r>
            <a:rPr lang="en-US" altLang="zh-CN" sz="2800" kern="1200" dirty="0"/>
            <a:t>/</a:t>
          </a:r>
          <a:r>
            <a:rPr lang="zh-CN" altLang="en-US" sz="2800" kern="1200" dirty="0"/>
            <a:t>架构</a:t>
          </a:r>
        </a:p>
      </dsp:txBody>
      <dsp:txXfrm>
        <a:off x="612199" y="255307"/>
        <a:ext cx="1738257" cy="576052"/>
      </dsp:txXfrm>
    </dsp:sp>
    <dsp:sp modelId="{AE2E9D50-B2CA-4598-928E-B39A1665E70B}">
      <dsp:nvSpPr>
        <dsp:cNvPr id="0" name=""/>
        <dsp:cNvSpPr/>
      </dsp:nvSpPr>
      <dsp:spPr>
        <a:xfrm rot="5400000">
          <a:off x="4472172" y="-936434"/>
          <a:ext cx="1085838" cy="5266944"/>
        </a:xfrm>
        <a:prstGeom prst="round2SameRect">
          <a:avLst/>
        </a:prstGeom>
        <a:solidFill>
          <a:schemeClr val="bg1">
            <a:alpha val="90000"/>
          </a:schemeClr>
        </a:solidFill>
        <a:ln/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并发算法</a:t>
          </a:r>
          <a:r>
            <a:rPr lang="en-US" altLang="zh-CN" sz="1800" kern="1200" dirty="0"/>
            <a:t>/</a:t>
          </a:r>
          <a:r>
            <a:rPr lang="zh-CN" altLang="en-US" sz="1800" kern="1200" dirty="0"/>
            <a:t>相关数据结构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文件系统怎么实现？内存回收如何处理？</a:t>
          </a:r>
        </a:p>
      </dsp:txBody>
      <dsp:txXfrm rot="-5400000">
        <a:off x="2381619" y="1207125"/>
        <a:ext cx="5213938" cy="979826"/>
      </dsp:txXfrm>
    </dsp:sp>
    <dsp:sp modelId="{C7DDA166-B41D-4287-82FF-B5CA510099F4}">
      <dsp:nvSpPr>
        <dsp:cNvPr id="0" name=""/>
        <dsp:cNvSpPr/>
      </dsp:nvSpPr>
      <dsp:spPr>
        <a:xfrm>
          <a:off x="581036" y="1377848"/>
          <a:ext cx="1800583" cy="638378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实现</a:t>
          </a:r>
          <a:r>
            <a:rPr lang="en-US" altLang="zh-CN" sz="2800" kern="1200" dirty="0"/>
            <a:t>/</a:t>
          </a:r>
          <a:r>
            <a:rPr lang="zh-CN" altLang="en-US" sz="2800" kern="1200" dirty="0"/>
            <a:t>算法</a:t>
          </a:r>
        </a:p>
      </dsp:txBody>
      <dsp:txXfrm>
        <a:off x="612199" y="1409011"/>
        <a:ext cx="1738257" cy="576052"/>
      </dsp:txXfrm>
    </dsp:sp>
    <dsp:sp modelId="{D2FD3D4E-7438-431B-947E-302185E6EFF4}">
      <dsp:nvSpPr>
        <dsp:cNvPr id="0" name=""/>
        <dsp:cNvSpPr/>
      </dsp:nvSpPr>
      <dsp:spPr>
        <a:xfrm rot="5400000">
          <a:off x="4472172" y="217269"/>
          <a:ext cx="1085838" cy="5266944"/>
        </a:xfrm>
        <a:prstGeom prst="round2SameRect">
          <a:avLst/>
        </a:prstGeom>
        <a:solidFill>
          <a:schemeClr val="bg2">
            <a:alpha val="90000"/>
          </a:schemeClr>
        </a:solidFill>
        <a:ln/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内核是怎么工作的？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进程</a:t>
          </a:r>
          <a:r>
            <a:rPr lang="en-US" altLang="zh-CN" sz="1800" kern="1200" dirty="0"/>
            <a:t>/</a:t>
          </a:r>
          <a:r>
            <a:rPr lang="zh-CN" altLang="en-US" sz="1800" kern="1200" dirty="0"/>
            <a:t>线程</a:t>
          </a:r>
          <a:r>
            <a:rPr lang="en-US" altLang="zh-CN" sz="1800" kern="1200" dirty="0"/>
            <a:t>/</a:t>
          </a:r>
          <a:r>
            <a:rPr lang="zh-CN" altLang="en-US" sz="1800" kern="1200" dirty="0"/>
            <a:t>程序在操作系统里是什么？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/>
        </a:p>
      </dsp:txBody>
      <dsp:txXfrm rot="-5400000">
        <a:off x="2381619" y="2360828"/>
        <a:ext cx="5213938" cy="979826"/>
      </dsp:txXfrm>
    </dsp:sp>
    <dsp:sp modelId="{96194E79-1F60-45B7-AD79-AFDF149D1914}">
      <dsp:nvSpPr>
        <dsp:cNvPr id="0" name=""/>
        <dsp:cNvSpPr/>
      </dsp:nvSpPr>
      <dsp:spPr>
        <a:xfrm>
          <a:off x="581036" y="2531552"/>
          <a:ext cx="1800583" cy="638378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底层</a:t>
          </a:r>
        </a:p>
      </dsp:txBody>
      <dsp:txXfrm>
        <a:off x="612199" y="2562715"/>
        <a:ext cx="1738257" cy="57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1918-C168-487B-9467-71BA56A3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</a:t>
            </a:r>
            <a:r>
              <a:rPr lang="en-US" altLang="zh-CN" dirty="0"/>
              <a:t>——</a:t>
            </a:r>
            <a:r>
              <a:rPr lang="zh-CN" altLang="en-US" dirty="0"/>
              <a:t>课程体系介绍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25637-36DD-4B76-B9B0-553D7CD76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001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F762-EB8E-4DA3-A583-1F65F88F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小知识：</a:t>
            </a:r>
            <a:r>
              <a:rPr lang="en-US" altLang="zh-CN" dirty="0"/>
              <a:t>ROM/RAM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6B3C07-3A3B-4FAA-BA15-36D57FE1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7694"/>
            <a:ext cx="2381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A7F053-2576-465E-A19A-7102FA7D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63638"/>
            <a:ext cx="2095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802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7E461-E9E5-49B0-92F7-8E8F6C1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需要接收和发送消息给硬件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CA6C30-97E5-4E34-A58A-9F5A23D79A0A}"/>
              </a:ext>
            </a:extLst>
          </p:cNvPr>
          <p:cNvSpPr/>
          <p:nvPr/>
        </p:nvSpPr>
        <p:spPr>
          <a:xfrm>
            <a:off x="827584" y="1635646"/>
            <a:ext cx="3240360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F82627-6436-4288-8E7D-BCBE0932C50E}"/>
              </a:ext>
            </a:extLst>
          </p:cNvPr>
          <p:cNvSpPr/>
          <p:nvPr/>
        </p:nvSpPr>
        <p:spPr>
          <a:xfrm>
            <a:off x="827584" y="3795887"/>
            <a:ext cx="3240360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硬件设备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843AE-5B0A-4CA3-B9B1-65FA823FE1A8}"/>
              </a:ext>
            </a:extLst>
          </p:cNvPr>
          <p:cNvSpPr/>
          <p:nvPr/>
        </p:nvSpPr>
        <p:spPr>
          <a:xfrm>
            <a:off x="2771800" y="2343987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01ADCF-5CDF-463F-9A76-1DF70F9E91CB}"/>
              </a:ext>
            </a:extLst>
          </p:cNvPr>
          <p:cNvSpPr/>
          <p:nvPr/>
        </p:nvSpPr>
        <p:spPr>
          <a:xfrm>
            <a:off x="827584" y="3075807"/>
            <a:ext cx="3240360" cy="5760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01DBF5-7D6A-4476-A3E5-A754F83F9B5E}"/>
              </a:ext>
            </a:extLst>
          </p:cNvPr>
          <p:cNvSpPr/>
          <p:nvPr/>
        </p:nvSpPr>
        <p:spPr>
          <a:xfrm>
            <a:off x="1115616" y="2343987"/>
            <a:ext cx="1584176" cy="576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CPU/</a:t>
            </a:r>
            <a:r>
              <a:rPr lang="zh-CN" altLang="en-US" dirty="0"/>
              <a:t>中断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F17E33-A0FF-4CB1-B3CF-C79EF0F0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7614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A082068-4DE2-4D1E-BD61-0EEC75482C46}"/>
              </a:ext>
            </a:extLst>
          </p:cNvPr>
          <p:cNvSpPr/>
          <p:nvPr/>
        </p:nvSpPr>
        <p:spPr>
          <a:xfrm>
            <a:off x="7058476" y="2173052"/>
            <a:ext cx="316528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37341F-E033-4C31-9F81-A5776F23C93D}"/>
              </a:ext>
            </a:extLst>
          </p:cNvPr>
          <p:cNvSpPr/>
          <p:nvPr/>
        </p:nvSpPr>
        <p:spPr>
          <a:xfrm>
            <a:off x="7524328" y="2067694"/>
            <a:ext cx="1440160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按键缓冲区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B89D630-B3A3-4D42-9321-BD62CCC81BDC}"/>
              </a:ext>
            </a:extLst>
          </p:cNvPr>
          <p:cNvSpPr/>
          <p:nvPr/>
        </p:nvSpPr>
        <p:spPr>
          <a:xfrm rot="5400000">
            <a:off x="8086144" y="2812039"/>
            <a:ext cx="316528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6E1757-7702-4C35-96A6-EE41422EC082}"/>
              </a:ext>
            </a:extLst>
          </p:cNvPr>
          <p:cNvSpPr/>
          <p:nvPr/>
        </p:nvSpPr>
        <p:spPr>
          <a:xfrm>
            <a:off x="7894712" y="3248183"/>
            <a:ext cx="79208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IRQ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EE9A15-288E-4398-884B-0CC67D9F86B5}"/>
              </a:ext>
            </a:extLst>
          </p:cNvPr>
          <p:cNvSpPr/>
          <p:nvPr/>
        </p:nvSpPr>
        <p:spPr>
          <a:xfrm>
            <a:off x="6570856" y="3248183"/>
            <a:ext cx="79208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F0F862-B084-4B6B-ACA0-7B04E8B113A6}"/>
              </a:ext>
            </a:extLst>
          </p:cNvPr>
          <p:cNvSpPr/>
          <p:nvPr/>
        </p:nvSpPr>
        <p:spPr>
          <a:xfrm>
            <a:off x="5292080" y="3256670"/>
            <a:ext cx="792088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CF911DF-CDF4-4E12-9BE8-3E9060A00C26}"/>
              </a:ext>
            </a:extLst>
          </p:cNvPr>
          <p:cNvSpPr/>
          <p:nvPr/>
        </p:nvSpPr>
        <p:spPr>
          <a:xfrm rot="10800000">
            <a:off x="7470564" y="3400686"/>
            <a:ext cx="316528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467EDF3-3F70-44B9-9534-E54ECDFF013A}"/>
              </a:ext>
            </a:extLst>
          </p:cNvPr>
          <p:cNvSpPr/>
          <p:nvPr/>
        </p:nvSpPr>
        <p:spPr>
          <a:xfrm rot="10800000">
            <a:off x="6146708" y="3400686"/>
            <a:ext cx="316528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4D6C9C6-EA25-4EC3-A4E2-3491B44C0512}"/>
              </a:ext>
            </a:extLst>
          </p:cNvPr>
          <p:cNvSpPr/>
          <p:nvPr/>
        </p:nvSpPr>
        <p:spPr>
          <a:xfrm rot="8392086">
            <a:off x="7279942" y="2816054"/>
            <a:ext cx="316528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610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473C-E8EB-4016-AC6A-A194444F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小知识：</a:t>
            </a:r>
            <a:r>
              <a:rPr lang="en-US" altLang="zh-CN" dirty="0"/>
              <a:t>ring buffer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2EC3CE-0ED2-49AE-BE57-8A3E44AC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9EDBE6-E6E9-4576-8B87-6EEEF221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082302"/>
            <a:ext cx="387721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87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1FC12-5553-4B30-9801-AD2AA257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需要管理和调度应用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716FEF-D775-4F2C-A57C-330FBACA3BD9}"/>
              </a:ext>
            </a:extLst>
          </p:cNvPr>
          <p:cNvSpPr/>
          <p:nvPr/>
        </p:nvSpPr>
        <p:spPr>
          <a:xfrm>
            <a:off x="1907704" y="4199277"/>
            <a:ext cx="517619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6217B3-B1A6-4B9F-A524-4ABC0FE33144}"/>
              </a:ext>
            </a:extLst>
          </p:cNvPr>
          <p:cNvSpPr/>
          <p:nvPr/>
        </p:nvSpPr>
        <p:spPr>
          <a:xfrm>
            <a:off x="1907704" y="3382796"/>
            <a:ext cx="517619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0C8491-2A65-4B9B-8BAC-1C24E7A626AC}"/>
              </a:ext>
            </a:extLst>
          </p:cNvPr>
          <p:cNvSpPr/>
          <p:nvPr/>
        </p:nvSpPr>
        <p:spPr>
          <a:xfrm>
            <a:off x="1907704" y="1580981"/>
            <a:ext cx="107173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C892F-A2C6-4535-8204-8FF5444BC3B0}"/>
              </a:ext>
            </a:extLst>
          </p:cNvPr>
          <p:cNvSpPr/>
          <p:nvPr/>
        </p:nvSpPr>
        <p:spPr>
          <a:xfrm>
            <a:off x="3178225" y="1580981"/>
            <a:ext cx="107173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4F14BD-3691-4DB0-960F-D4250A3FCD04}"/>
              </a:ext>
            </a:extLst>
          </p:cNvPr>
          <p:cNvSpPr/>
          <p:nvPr/>
        </p:nvSpPr>
        <p:spPr>
          <a:xfrm>
            <a:off x="4448746" y="1580981"/>
            <a:ext cx="107173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通讯工具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061039-9F92-4BBC-9E9A-F7D2833DCC90}"/>
              </a:ext>
            </a:extLst>
          </p:cNvPr>
          <p:cNvSpPr/>
          <p:nvPr/>
        </p:nvSpPr>
        <p:spPr>
          <a:xfrm>
            <a:off x="5719267" y="1580981"/>
            <a:ext cx="107173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71183FE-A571-4E09-B996-9F0F59EC4B72}"/>
              </a:ext>
            </a:extLst>
          </p:cNvPr>
          <p:cNvSpPr/>
          <p:nvPr/>
        </p:nvSpPr>
        <p:spPr>
          <a:xfrm rot="16200000">
            <a:off x="4061323" y="130101"/>
            <a:ext cx="576064" cy="4883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ECB8B-4873-4855-A654-D85BD286B69F}"/>
              </a:ext>
            </a:extLst>
          </p:cNvPr>
          <p:cNvSpPr txBox="1"/>
          <p:nvPr/>
        </p:nvSpPr>
        <p:spPr>
          <a:xfrm>
            <a:off x="2737380" y="290014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抽象、隔离、管理、调度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870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959F7-6CEC-4FB6-9483-2FBE128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需要让用户可以参与管理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50FEE6-526B-4B40-B0F4-EA03E408581F}"/>
              </a:ext>
            </a:extLst>
          </p:cNvPr>
          <p:cNvSpPr/>
          <p:nvPr/>
        </p:nvSpPr>
        <p:spPr>
          <a:xfrm>
            <a:off x="2532504" y="3772992"/>
            <a:ext cx="4487768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</a:t>
            </a:r>
          </a:p>
        </p:txBody>
      </p:sp>
      <p:sp>
        <p:nvSpPr>
          <p:cNvPr id="6" name="矩形: 一个圆顶角，剪去另一个顶角 5">
            <a:extLst>
              <a:ext uri="{FF2B5EF4-FFF2-40B4-BE49-F238E27FC236}">
                <a16:creationId xmlns:a16="http://schemas.microsoft.com/office/drawing/2014/main" id="{DCA48C2E-C847-462C-98C4-5032C435F80B}"/>
              </a:ext>
            </a:extLst>
          </p:cNvPr>
          <p:cNvSpPr/>
          <p:nvPr/>
        </p:nvSpPr>
        <p:spPr>
          <a:xfrm>
            <a:off x="2539568" y="1900784"/>
            <a:ext cx="720080" cy="10081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7" name="矩形: 一个圆顶角，剪去另一个顶角 6">
            <a:extLst>
              <a:ext uri="{FF2B5EF4-FFF2-40B4-BE49-F238E27FC236}">
                <a16:creationId xmlns:a16="http://schemas.microsoft.com/office/drawing/2014/main" id="{D753A6B4-8E7F-4F97-9FEB-0D0C51CD08BC}"/>
              </a:ext>
            </a:extLst>
          </p:cNvPr>
          <p:cNvSpPr/>
          <p:nvPr/>
        </p:nvSpPr>
        <p:spPr>
          <a:xfrm>
            <a:off x="3461528" y="1916470"/>
            <a:ext cx="720080" cy="10081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CB3D4753-05CA-4C44-8450-46E3FCE936BA}"/>
              </a:ext>
            </a:extLst>
          </p:cNvPr>
          <p:cNvSpPr/>
          <p:nvPr/>
        </p:nvSpPr>
        <p:spPr>
          <a:xfrm>
            <a:off x="4400520" y="1916470"/>
            <a:ext cx="720080" cy="10081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主题</a:t>
            </a:r>
          </a:p>
        </p:txBody>
      </p:sp>
      <p:sp>
        <p:nvSpPr>
          <p:cNvPr id="9" name="矩形: 一个圆顶角，剪去另一个顶角 8">
            <a:extLst>
              <a:ext uri="{FF2B5EF4-FFF2-40B4-BE49-F238E27FC236}">
                <a16:creationId xmlns:a16="http://schemas.microsoft.com/office/drawing/2014/main" id="{2B72CEED-9CBC-4456-9621-7E14B2F73511}"/>
              </a:ext>
            </a:extLst>
          </p:cNvPr>
          <p:cNvSpPr/>
          <p:nvPr/>
        </p:nvSpPr>
        <p:spPr>
          <a:xfrm>
            <a:off x="5339512" y="1916470"/>
            <a:ext cx="720080" cy="10081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分辨率</a:t>
            </a:r>
          </a:p>
        </p:txBody>
      </p:sp>
      <p:sp>
        <p:nvSpPr>
          <p:cNvPr id="10" name="矩形: 一个圆顶角，剪去另一个顶角 9">
            <a:extLst>
              <a:ext uri="{FF2B5EF4-FFF2-40B4-BE49-F238E27FC236}">
                <a16:creationId xmlns:a16="http://schemas.microsoft.com/office/drawing/2014/main" id="{06B4D714-232F-40A6-8F11-D190E7DB3431}"/>
              </a:ext>
            </a:extLst>
          </p:cNvPr>
          <p:cNvSpPr/>
          <p:nvPr/>
        </p:nvSpPr>
        <p:spPr>
          <a:xfrm>
            <a:off x="6300192" y="1923678"/>
            <a:ext cx="720080" cy="10081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……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252986-1A8C-4C40-BA5A-840CA1835EE1}"/>
              </a:ext>
            </a:extLst>
          </p:cNvPr>
          <p:cNvSpPr/>
          <p:nvPr/>
        </p:nvSpPr>
        <p:spPr>
          <a:xfrm>
            <a:off x="2539568" y="3069481"/>
            <a:ext cx="1642040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76DF78-8C0A-4DA4-A168-9976E660297C}"/>
              </a:ext>
            </a:extLst>
          </p:cNvPr>
          <p:cNvSpPr/>
          <p:nvPr/>
        </p:nvSpPr>
        <p:spPr>
          <a:xfrm>
            <a:off x="4368700" y="3069481"/>
            <a:ext cx="2651572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66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4BFBF-BE3C-4ED3-9269-DFA2612D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好了， 操作系统是什么？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1C694-D7C5-49EA-ABEF-15281BDC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一种程序</a:t>
            </a:r>
            <a:endParaRPr lang="en-US" altLang="zh-CN" dirty="0"/>
          </a:p>
          <a:p>
            <a:pPr lvl="1">
              <a:lnSpc>
                <a:spcPct val="250000"/>
              </a:lnSpc>
            </a:pPr>
            <a:r>
              <a:rPr lang="zh-CN" altLang="en-US" dirty="0">
                <a:solidFill>
                  <a:srgbClr val="C94251"/>
                </a:solidFill>
              </a:rPr>
              <a:t>管理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硬件设备、资源以及应用程序（管理能力）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2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将硬件能力、资源</a:t>
            </a:r>
            <a:r>
              <a:rPr lang="zh-CN" altLang="en-US" dirty="0">
                <a:solidFill>
                  <a:srgbClr val="C94251"/>
                </a:solidFill>
              </a:rPr>
              <a:t>抽象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成服务让应用程序使用（抽象能力）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2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1918-C168-487B-9467-71BA56A3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操作系统历史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25637-36DD-4B76-B9B0-553D7CD76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90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F16B243-AC7C-44C9-9C59-609789A7F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616" y="187073"/>
            <a:ext cx="6563571" cy="476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25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68810-E842-4673-9B16-DF563176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让一台计算机工作需要操作系统吗？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0204F3-926D-463B-9E84-F58690D4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3638"/>
            <a:ext cx="3164904" cy="251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9385C2-45A3-4BC2-BFF8-A56B391EC49A}"/>
              </a:ext>
            </a:extLst>
          </p:cNvPr>
          <p:cNvSpPr txBox="1"/>
          <p:nvPr/>
        </p:nvSpPr>
        <p:spPr>
          <a:xfrm>
            <a:off x="4542189" y="1851670"/>
            <a:ext cx="377991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树莓派（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Raspbery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）单板电脑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board computer ab. SBC)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操作系统，可以做微很廉价的开发机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40659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76181-A955-4150-9F1E-BDCAB12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17006-60E6-407E-9028-00B92A74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795535"/>
          </a:xfrm>
        </p:spPr>
        <p:txBody>
          <a:bodyPr/>
          <a:lstStyle/>
          <a:p>
            <a:r>
              <a:rPr lang="zh-CN" altLang="en-US" dirty="0"/>
              <a:t>第一批计算机没有操作系统（例如）</a:t>
            </a:r>
            <a:r>
              <a:rPr lang="en-US" altLang="zh-CN" dirty="0"/>
              <a:t>ENIAC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AF570A-1584-403F-9B19-B05AF808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25176"/>
            <a:ext cx="3941564" cy="30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279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D724A-E673-41E9-A6C0-E9BC9A87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学什么？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D3D1D1C-5A30-413E-A5EC-2AACC17C2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426424"/>
              </p:ext>
            </p:extLst>
          </p:nvPr>
        </p:nvGraphicFramePr>
        <p:xfrm>
          <a:off x="462186" y="1203598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16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DF04-D738-4E77-AE7E-0F3E9FFF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大型机操作系统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7CC66-FB3A-429E-A254-01F7E4F0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最早的操作系统出现在大型机上，例如</a:t>
            </a:r>
            <a:r>
              <a:rPr lang="en-US" altLang="zh-CN" dirty="0"/>
              <a:t>IBM</a:t>
            </a:r>
            <a:r>
              <a:rPr lang="zh-CN" altLang="en-US" dirty="0"/>
              <a:t> </a:t>
            </a:r>
            <a:r>
              <a:rPr lang="en-US" altLang="zh-CN" dirty="0"/>
              <a:t>System/360(1964)</a:t>
            </a:r>
            <a:r>
              <a:rPr lang="zh-CN" altLang="en-US" dirty="0"/>
              <a:t>。里面有好几个可配置供选择的操作系统：</a:t>
            </a:r>
            <a:endParaRPr lang="en-US" altLang="zh-CN" dirty="0"/>
          </a:p>
          <a:p>
            <a:pPr lvl="1"/>
            <a:r>
              <a:rPr lang="en-US" altLang="zh-CN" dirty="0"/>
              <a:t>PCP</a:t>
            </a:r>
            <a:r>
              <a:rPr lang="zh-CN" altLang="en-US" dirty="0"/>
              <a:t>（</a:t>
            </a:r>
            <a:r>
              <a:rPr lang="en-US" altLang="zh-CN" dirty="0"/>
              <a:t>Primary Control Program)</a:t>
            </a:r>
          </a:p>
          <a:p>
            <a:pPr lvl="1"/>
            <a:r>
              <a:rPr lang="en-US" altLang="zh-CN" dirty="0"/>
              <a:t>MFT (Multiprogramming with Fixed number of Tasks)</a:t>
            </a:r>
          </a:p>
          <a:p>
            <a:pPr lvl="1"/>
            <a:r>
              <a:rPr lang="en-US" altLang="zh-CN" dirty="0"/>
              <a:t>MVT (Multiprogramming with a Variable number of Tasks)</a:t>
            </a:r>
          </a:p>
          <a:p>
            <a:r>
              <a:rPr lang="zh-CN" altLang="en-US" dirty="0"/>
              <a:t>比起时下的操作系统，这个时期的操作系统更像库和框架。</a:t>
            </a:r>
          </a:p>
        </p:txBody>
      </p:sp>
    </p:spTree>
    <p:extLst>
      <p:ext uri="{BB962C8B-B14F-4D97-AF65-F5344CB8AC3E}">
        <p14:creationId xmlns:p14="http://schemas.microsoft.com/office/powerpoint/2010/main" val="286044107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68F6-6873-4167-ADCC-F5E90F5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Ken Thompson &amp; Dennis Ritchie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EDC1C5-4FDE-45E0-92D2-1B192319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18" y="1275606"/>
            <a:ext cx="4291632" cy="34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A02B5D6-8BF9-49C6-BE33-1B831F3F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0"/>
            <a:ext cx="2082910" cy="27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6119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3009-5BF6-470E-B18A-73EBA11F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1969 Unix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3DDDA-9C9B-448A-A117-9991D93E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受到贝尔实验室和</a:t>
            </a:r>
            <a:r>
              <a:rPr lang="en-US" altLang="zh-CN" dirty="0"/>
              <a:t>MIT</a:t>
            </a:r>
            <a:r>
              <a:rPr lang="zh-CN" altLang="en-US" dirty="0"/>
              <a:t>的</a:t>
            </a:r>
            <a:r>
              <a:rPr lang="en-US" altLang="zh-CN" dirty="0"/>
              <a:t>(Multics Multiplexed Information and Computing System)</a:t>
            </a:r>
            <a:r>
              <a:rPr lang="zh-CN" altLang="en-US" dirty="0"/>
              <a:t>启发，贝尔实验室的肯</a:t>
            </a:r>
            <a:r>
              <a:rPr lang="en-US" altLang="zh-CN" dirty="0"/>
              <a:t>·</a:t>
            </a:r>
            <a:r>
              <a:rPr lang="zh-CN" altLang="en-US" dirty="0"/>
              <a:t>汤普逊（</a:t>
            </a:r>
            <a:r>
              <a:rPr lang="en-US" altLang="zh-CN" dirty="0"/>
              <a:t>Ken Thompson</a:t>
            </a:r>
            <a:r>
              <a:rPr lang="zh-CN" altLang="en-US" dirty="0"/>
              <a:t>）和丹尼斯</a:t>
            </a:r>
            <a:r>
              <a:rPr lang="en-US" altLang="zh-CN" dirty="0"/>
              <a:t>· </a:t>
            </a:r>
            <a:r>
              <a:rPr lang="zh-CN" altLang="en-US" dirty="0"/>
              <a:t>里奇（</a:t>
            </a:r>
            <a:r>
              <a:rPr lang="en-US" altLang="zh-CN" dirty="0"/>
              <a:t>Dennis Ritchie</a:t>
            </a:r>
            <a:r>
              <a:rPr lang="zh-CN" altLang="en-US" dirty="0"/>
              <a:t>）一起开发。</a:t>
            </a:r>
            <a:endParaRPr lang="en-US" altLang="zh-CN" dirty="0"/>
          </a:p>
          <a:p>
            <a:r>
              <a:rPr lang="en-US" altLang="zh-CN" dirty="0"/>
              <a:t>1969</a:t>
            </a:r>
            <a:r>
              <a:rPr lang="zh-CN" altLang="en-US" dirty="0"/>
              <a:t>第一版</a:t>
            </a:r>
            <a:r>
              <a:rPr lang="en-US" altLang="zh-CN" dirty="0" err="1"/>
              <a:t>UniCS</a:t>
            </a:r>
            <a:r>
              <a:rPr lang="zh-CN" altLang="en-US" dirty="0"/>
              <a:t>（</a:t>
            </a:r>
            <a:r>
              <a:rPr lang="en-US" altLang="zh-CN" dirty="0" err="1"/>
              <a:t>Uniplexed</a:t>
            </a:r>
            <a:r>
              <a:rPr lang="en-US" altLang="zh-CN" dirty="0"/>
              <a:t> Information and Computing System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622181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67C15-5825-4587-BA83-DE152C46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6E032-94FD-469C-AA19-D9F245E8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1978 600</a:t>
            </a:r>
            <a:r>
              <a:rPr lang="zh-CN" altLang="en-US" dirty="0"/>
              <a:t>台机器使用了</a:t>
            </a:r>
            <a:r>
              <a:rPr lang="en-US" altLang="zh-CN" dirty="0" err="1"/>
              <a:t>unix</a:t>
            </a:r>
            <a:endParaRPr lang="en-US" altLang="zh-CN" dirty="0"/>
          </a:p>
          <a:p>
            <a:r>
              <a:rPr lang="en-US" altLang="zh-CN" dirty="0"/>
              <a:t>1970s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1980s</a:t>
            </a:r>
            <a:r>
              <a:rPr lang="zh-CN" altLang="en-US" dirty="0"/>
              <a:t> </a:t>
            </a:r>
            <a:r>
              <a:rPr lang="en-US" altLang="zh-CN" dirty="0"/>
              <a:t>AT&amp;T</a:t>
            </a:r>
            <a:r>
              <a:rPr lang="zh-CN" altLang="en-US" dirty="0"/>
              <a:t>开发了商用版本，而加州伯克利分校继续开发免费版本。</a:t>
            </a:r>
            <a:endParaRPr lang="en-US" altLang="zh-CN" dirty="0"/>
          </a:p>
          <a:p>
            <a:r>
              <a:rPr lang="en-US" altLang="zh-CN" dirty="0"/>
              <a:t>1990s</a:t>
            </a:r>
            <a:r>
              <a:rPr lang="zh-CN" altLang="en-US" dirty="0"/>
              <a:t> 开始普及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9451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DD60-5DD0-4229-A274-00AC0C45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4E7C4-4818-492B-B824-738A927B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前身</a:t>
            </a:r>
            <a:r>
              <a:rPr lang="en-US" altLang="zh-CN" dirty="0"/>
              <a:t>Unix-like </a:t>
            </a:r>
            <a:r>
              <a:rPr lang="zh-CN" altLang="en-US" dirty="0"/>
              <a:t>的 </a:t>
            </a:r>
            <a:r>
              <a:rPr lang="en-US" altLang="zh-CN" dirty="0"/>
              <a:t>Next step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en-US" altLang="zh-CN" dirty="0"/>
              <a:t>2000</a:t>
            </a:r>
            <a:r>
              <a:rPr lang="zh-CN" altLang="en-US" dirty="0"/>
              <a:t>年发布第一个版本（</a:t>
            </a:r>
            <a:r>
              <a:rPr lang="en-US" altLang="zh-CN" dirty="0"/>
              <a:t>Steve Jobs</a:t>
            </a:r>
            <a:r>
              <a:rPr lang="zh-CN" altLang="en-US" dirty="0"/>
              <a:t>重返</a:t>
            </a:r>
            <a:r>
              <a:rPr lang="en-US" altLang="zh-CN" dirty="0"/>
              <a:t>Apple</a:t>
            </a:r>
            <a:r>
              <a:rPr lang="zh-CN" altLang="en-US" dirty="0"/>
              <a:t>收购了</a:t>
            </a:r>
            <a:r>
              <a:rPr lang="en-US" altLang="zh-CN" dirty="0"/>
              <a:t>NeXT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25654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2911A-EF82-4996-84DA-21DA6DB9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Linux(1991)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6D1C24-83B8-4DE5-8DAA-8BDC1FEF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C7DD0C-04BF-4366-BAE3-C2E23A57F4E5}"/>
              </a:ext>
            </a:extLst>
          </p:cNvPr>
          <p:cNvSpPr txBox="1"/>
          <p:nvPr/>
        </p:nvSpPr>
        <p:spPr>
          <a:xfrm>
            <a:off x="3214192" y="1491630"/>
            <a:ext cx="5472608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受到开源软件运动的影响，加上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kernel,MINIX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等操作系统有使用限制，开始自己开发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，并且同年快速发布了第一版。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成为了免费、开源的中坚力量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753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E8FC-12D0-41D5-A2E1-67C07A5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小知识：图灵奖和计算机先驱奖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24786-E8AE-425D-8A3B-7CDD7A9A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计算机先驱奖（</a:t>
            </a:r>
            <a:r>
              <a:rPr lang="en-US" altLang="zh-CN" dirty="0"/>
              <a:t> IEEE </a:t>
            </a:r>
            <a:r>
              <a:rPr lang="zh-CN" altLang="en-US" dirty="0"/>
              <a:t>）：</a:t>
            </a:r>
            <a:r>
              <a:rPr lang="en-US" altLang="zh-CN" dirty="0"/>
              <a:t>Hamming(</a:t>
            </a:r>
            <a:r>
              <a:rPr lang="zh-CN" altLang="en-US" dirty="0"/>
              <a:t>数值方法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Linus(Linux)</a:t>
            </a:r>
            <a:r>
              <a:rPr lang="zh-CN" altLang="en-US" dirty="0"/>
              <a:t>、</a:t>
            </a:r>
            <a:r>
              <a:rPr lang="en-US" altLang="zh-CN" dirty="0"/>
              <a:t>Dijkstra</a:t>
            </a:r>
            <a:r>
              <a:rPr lang="zh-CN" altLang="en-US" dirty="0"/>
              <a:t>、</a:t>
            </a:r>
            <a:r>
              <a:rPr lang="en-US" altLang="zh-CN" dirty="0"/>
              <a:t>Hoare</a:t>
            </a:r>
            <a:r>
              <a:rPr lang="zh-CN" altLang="en-US" dirty="0"/>
              <a:t>（程序设计）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图灵奖（</a:t>
            </a:r>
            <a:r>
              <a:rPr lang="en-US" altLang="zh-CN" dirty="0"/>
              <a:t>ACM</a:t>
            </a:r>
            <a:r>
              <a:rPr lang="zh-CN" altLang="en-US" dirty="0"/>
              <a:t>）：</a:t>
            </a:r>
            <a:r>
              <a:rPr lang="en-US" altLang="zh-CN" dirty="0"/>
              <a:t>Alan </a:t>
            </a:r>
            <a:r>
              <a:rPr lang="en-US" altLang="zh-CN" dirty="0" err="1"/>
              <a:t>J.Perlis</a:t>
            </a:r>
            <a:r>
              <a:rPr lang="en-US" altLang="zh-CN" dirty="0"/>
              <a:t> (</a:t>
            </a:r>
            <a:r>
              <a:rPr lang="zh-CN" altLang="en-US" dirty="0"/>
              <a:t>编译器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Knuth(</a:t>
            </a:r>
            <a:r>
              <a:rPr lang="zh-CN" altLang="en-US" dirty="0"/>
              <a:t>算法），</a:t>
            </a:r>
            <a:r>
              <a:rPr lang="en-US" altLang="zh-CN" dirty="0"/>
              <a:t>Marvin Minsky(</a:t>
            </a:r>
            <a:r>
              <a:rPr lang="zh-CN" altLang="en-US" dirty="0"/>
              <a:t>人工智能），</a:t>
            </a:r>
            <a:r>
              <a:rPr lang="en-US" altLang="zh-CN" dirty="0" err="1"/>
              <a:t>Catmull</a:t>
            </a:r>
            <a:r>
              <a:rPr lang="zh-CN" altLang="en-US" dirty="0"/>
              <a:t>（图形学）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19238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E738831-482F-4C5E-9FCC-7C10AE755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-4688"/>
            <a:ext cx="67802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74747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017D-C188-4817-86FB-3F11D1B9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社区运作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E7B5B-F0C1-43BE-92B0-F5292B93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多版本</a:t>
            </a:r>
            <a:r>
              <a:rPr lang="en-US" altLang="zh-CN" dirty="0"/>
              <a:t>(</a:t>
            </a:r>
            <a:r>
              <a:rPr lang="en-US" altLang="zh-CN" dirty="0" err="1"/>
              <a:t>Debian,Fedora,openSUSE,Ubuntu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志愿者（社区开发者）</a:t>
            </a:r>
            <a:endParaRPr lang="en-US" altLang="zh-CN" dirty="0"/>
          </a:p>
          <a:p>
            <a:r>
              <a:rPr lang="zh-CN" altLang="en-US" dirty="0"/>
              <a:t>捐助</a:t>
            </a:r>
            <a:endParaRPr lang="en-US" altLang="zh-CN" dirty="0"/>
          </a:p>
          <a:p>
            <a:r>
              <a:rPr lang="zh-CN" altLang="en-US" dirty="0"/>
              <a:t>出售培训、支持、集成服务等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4582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8F9F-6733-40B6-853F-4F4E6DCF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桌面</a:t>
            </a:r>
            <a:r>
              <a:rPr lang="en-US" altLang="zh-CN" dirty="0"/>
              <a:t>(1981 XEROX STAR)</a:t>
            </a:r>
            <a:endParaRPr lang="zh-CN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E34A931-56E6-4592-B019-C8662632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2" y="1131590"/>
            <a:ext cx="2761135" cy="35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39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DFEAA-18F7-4466-BBFD-FBEC6244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DA136-DE92-434E-B051-6DB8A5B8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</a:t>
            </a:r>
            <a:r>
              <a:rPr lang="zh-CN" altLang="en-US" dirty="0">
                <a:solidFill>
                  <a:srgbClr val="C94251"/>
                </a:solidFill>
              </a:rPr>
              <a:t>思路</a:t>
            </a:r>
            <a:r>
              <a:rPr lang="zh-CN" altLang="en-US" dirty="0"/>
              <a:t>、更好的</a:t>
            </a:r>
            <a:r>
              <a:rPr lang="zh-CN" altLang="en-US" dirty="0">
                <a:solidFill>
                  <a:srgbClr val="C94251"/>
                </a:solidFill>
              </a:rPr>
              <a:t>方法</a:t>
            </a:r>
            <a:r>
              <a:rPr lang="zh-CN" altLang="en-US" dirty="0"/>
              <a:t>（抽象、全局的思考）</a:t>
            </a:r>
            <a:endParaRPr lang="en-US" altLang="zh-CN" dirty="0"/>
          </a:p>
          <a:p>
            <a:r>
              <a:rPr lang="zh-CN" altLang="en-US" dirty="0"/>
              <a:t>巩固</a:t>
            </a:r>
            <a:r>
              <a:rPr lang="zh-CN" altLang="en-US" dirty="0">
                <a:solidFill>
                  <a:srgbClr val="C94251"/>
                </a:solidFill>
              </a:rPr>
              <a:t>基础</a:t>
            </a:r>
            <a:r>
              <a:rPr lang="zh-CN" altLang="en-US" dirty="0"/>
              <a:t>，加强</a:t>
            </a:r>
            <a:r>
              <a:rPr lang="zh-CN" altLang="en-US" dirty="0">
                <a:solidFill>
                  <a:srgbClr val="C94251"/>
                </a:solidFill>
              </a:rPr>
              <a:t>实现</a:t>
            </a:r>
            <a:r>
              <a:rPr lang="zh-CN" altLang="en-US" dirty="0"/>
              <a:t>能力（力量训练）</a:t>
            </a:r>
            <a:endParaRPr lang="en-US" altLang="zh-CN" dirty="0"/>
          </a:p>
          <a:p>
            <a:r>
              <a:rPr lang="zh-CN" altLang="en-US" dirty="0"/>
              <a:t>完善</a:t>
            </a:r>
            <a:r>
              <a:rPr lang="zh-CN" altLang="en-US" dirty="0">
                <a:solidFill>
                  <a:srgbClr val="C94251"/>
                </a:solidFill>
              </a:rPr>
              <a:t>底层</a:t>
            </a:r>
            <a:r>
              <a:rPr lang="zh-CN" altLang="en-US" dirty="0"/>
              <a:t>知识（滴水不漏）</a:t>
            </a:r>
          </a:p>
        </p:txBody>
      </p:sp>
    </p:spTree>
    <p:extLst>
      <p:ext uri="{BB962C8B-B14F-4D97-AF65-F5344CB8AC3E}">
        <p14:creationId xmlns:p14="http://schemas.microsoft.com/office/powerpoint/2010/main" val="34113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7B770-8E2F-4631-AB8B-02194F6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win3.1(1992)</a:t>
            </a:r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D961834-B16E-4DD1-BF02-E8A16329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9622"/>
            <a:ext cx="4200128" cy="315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5105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582B-2F33-4228-A1B9-FF6DAB6C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326B9-FDC2-4651-9433-3494D549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Linux</a:t>
            </a:r>
            <a:r>
              <a:rPr lang="zh-CN" altLang="en-US" dirty="0"/>
              <a:t>核心</a:t>
            </a:r>
            <a:endParaRPr lang="en-US" altLang="zh-CN" dirty="0"/>
          </a:p>
          <a:p>
            <a:r>
              <a:rPr lang="en-US" altLang="zh-CN" dirty="0"/>
              <a:t>Google</a:t>
            </a:r>
            <a:r>
              <a:rPr lang="zh-CN" altLang="en-US" dirty="0"/>
              <a:t>安德鲁</a:t>
            </a:r>
            <a:r>
              <a:rPr lang="en-US" altLang="zh-CN" dirty="0"/>
              <a:t>·E·</a:t>
            </a:r>
            <a:r>
              <a:rPr lang="zh-CN" altLang="en-US" dirty="0"/>
              <a:t>罗宾（</a:t>
            </a:r>
            <a:r>
              <a:rPr lang="en-US" altLang="zh-CN" dirty="0"/>
              <a:t>Andrew E. Rubin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1EB891-115A-4FA8-9078-6CA09C2B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75606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8721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E9BD417-C2E7-4FCC-A997-041CB840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2386"/>
            <a:ext cx="2970386" cy="42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1C402CB-81CD-477F-B6E7-45B4111FBD77}"/>
              </a:ext>
            </a:extLst>
          </p:cNvPr>
          <p:cNvSpPr/>
          <p:nvPr/>
        </p:nvSpPr>
        <p:spPr>
          <a:xfrm>
            <a:off x="827584" y="4265230"/>
            <a:ext cx="33843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电源管理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01D41F-2B29-4891-AAF2-4A7D91D59A4E}"/>
              </a:ext>
            </a:extLst>
          </p:cNvPr>
          <p:cNvSpPr/>
          <p:nvPr/>
        </p:nvSpPr>
        <p:spPr>
          <a:xfrm>
            <a:off x="827584" y="3418490"/>
            <a:ext cx="3384376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</a:t>
            </a:r>
            <a:r>
              <a:rPr lang="en-US" altLang="zh-CN" dirty="0"/>
              <a:t>&amp;</a:t>
            </a:r>
            <a:r>
              <a:rPr lang="zh-CN" altLang="en-US" dirty="0"/>
              <a:t>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6AAB60-F835-4019-B934-7572AEF6CE6D}"/>
              </a:ext>
            </a:extLst>
          </p:cNvPr>
          <p:cNvSpPr/>
          <p:nvPr/>
        </p:nvSpPr>
        <p:spPr>
          <a:xfrm>
            <a:off x="827360" y="2679670"/>
            <a:ext cx="3384376" cy="5673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7C2F04-C891-49F0-B7C7-04B370EA5C50}"/>
              </a:ext>
            </a:extLst>
          </p:cNvPr>
          <p:cNvSpPr/>
          <p:nvPr/>
        </p:nvSpPr>
        <p:spPr>
          <a:xfrm>
            <a:off x="813072" y="1987008"/>
            <a:ext cx="2030736" cy="4954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C/C++</a:t>
            </a:r>
            <a:r>
              <a:rPr lang="zh-CN" altLang="en-US" dirty="0"/>
              <a:t>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B6E4-3E0F-4D9A-9D41-37D9AEBE5FBE}"/>
              </a:ext>
            </a:extLst>
          </p:cNvPr>
          <p:cNvSpPr/>
          <p:nvPr/>
        </p:nvSpPr>
        <p:spPr>
          <a:xfrm>
            <a:off x="2987824" y="1987008"/>
            <a:ext cx="1224136" cy="495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运行环境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0880AD-E16D-43E7-B36F-91E73D4B4B52}"/>
              </a:ext>
            </a:extLst>
          </p:cNvPr>
          <p:cNvSpPr/>
          <p:nvPr/>
        </p:nvSpPr>
        <p:spPr>
          <a:xfrm>
            <a:off x="813072" y="1266928"/>
            <a:ext cx="3384376" cy="495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JavaAPI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FE26F-E142-450F-AD04-ADAD6EAF092B}"/>
              </a:ext>
            </a:extLst>
          </p:cNvPr>
          <p:cNvSpPr/>
          <p:nvPr/>
        </p:nvSpPr>
        <p:spPr>
          <a:xfrm>
            <a:off x="827584" y="555526"/>
            <a:ext cx="3384376" cy="495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2263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1918-C168-487B-9467-71BA56A3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内核和微内核设计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25637-36DD-4B76-B9B0-553D7CD76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2565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9164F-85B8-454B-8CCC-918DCEF7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A182A-B412-4D98-9EF1-44FBF8B9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内核是连接操作系统和硬件和软件的桥梁，它掌控着计算机中的一切资源。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EF8FF2-8651-4F86-872F-EC35E539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1750"/>
            <a:ext cx="2808312" cy="221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6257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2F9A6-CE83-49DE-8CB9-A1097B51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架构思考</a:t>
            </a:r>
            <a:r>
              <a:rPr lang="en-US" altLang="zh-CN" dirty="0"/>
              <a:t>&amp;</a:t>
            </a:r>
            <a:r>
              <a:rPr lang="zh-CN" altLang="en-US" dirty="0"/>
              <a:t>为什么这么设计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76501-2E15-40CA-8C31-17CBB3E2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40054"/>
            <a:ext cx="3123977" cy="37970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A5EB0B-B1A0-461E-BD6F-038FA2D82794}"/>
              </a:ext>
            </a:extLst>
          </p:cNvPr>
          <p:cNvSpPr/>
          <p:nvPr/>
        </p:nvSpPr>
        <p:spPr>
          <a:xfrm>
            <a:off x="1231999" y="1676144"/>
            <a:ext cx="2880320" cy="5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A1D2CD-4C6D-4A2A-9764-50AFCD8C795C}"/>
              </a:ext>
            </a:extLst>
          </p:cNvPr>
          <p:cNvSpPr/>
          <p:nvPr/>
        </p:nvSpPr>
        <p:spPr>
          <a:xfrm>
            <a:off x="1231999" y="2355457"/>
            <a:ext cx="2880320" cy="5352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59C876-29F1-4CC2-A620-971566ECE887}"/>
              </a:ext>
            </a:extLst>
          </p:cNvPr>
          <p:cNvSpPr/>
          <p:nvPr/>
        </p:nvSpPr>
        <p:spPr>
          <a:xfrm>
            <a:off x="1231999" y="3038590"/>
            <a:ext cx="2880320" cy="535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A9B224-62A2-4B25-B8BB-C3D5DE800B74}"/>
              </a:ext>
            </a:extLst>
          </p:cNvPr>
          <p:cNvSpPr/>
          <p:nvPr/>
        </p:nvSpPr>
        <p:spPr>
          <a:xfrm>
            <a:off x="1231999" y="3744593"/>
            <a:ext cx="2880320" cy="5352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5766300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17C2-E31D-4CD7-9158-0C5644E0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权限问题思考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72C8F-E7AF-4A29-A416-E7D26DB9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没有权限控制</a:t>
            </a:r>
            <a:endParaRPr lang="en-US" altLang="zh-CN" dirty="0"/>
          </a:p>
          <a:p>
            <a:pPr lvl="1"/>
            <a:r>
              <a:rPr lang="zh-CN" altLang="en-US" dirty="0"/>
              <a:t>用户执行 </a:t>
            </a:r>
            <a:r>
              <a:rPr lang="en-US" altLang="zh-CN" dirty="0"/>
              <a:t>rm -rf / </a:t>
            </a:r>
            <a:r>
              <a:rPr lang="zh-CN" altLang="en-US" dirty="0"/>
              <a:t>（哈？）</a:t>
            </a:r>
            <a:endParaRPr lang="en-US" altLang="zh-CN" dirty="0"/>
          </a:p>
          <a:p>
            <a:pPr lvl="1"/>
            <a:r>
              <a:rPr lang="zh-CN" altLang="en-US" dirty="0"/>
              <a:t>打印机驱动程序改写中断向量表 （啊？）</a:t>
            </a:r>
            <a:endParaRPr lang="en-US" altLang="zh-CN" dirty="0"/>
          </a:p>
          <a:p>
            <a:pPr lvl="1"/>
            <a:r>
              <a:rPr lang="zh-CN" altLang="en-US" dirty="0"/>
              <a:t>游戏程序帮你按关机按钮（</a:t>
            </a:r>
            <a:r>
              <a:rPr lang="en-US" altLang="zh-CN" dirty="0" err="1"/>
              <a:t>qwq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1"/>
            <a:r>
              <a:rPr lang="zh-CN" altLang="en-US" dirty="0"/>
              <a:t>显示驱动访问打印机端口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拆分权限（端口权限、文件权限、操作权限等）</a:t>
            </a:r>
            <a:endParaRPr lang="en-US" altLang="zh-CN" dirty="0"/>
          </a:p>
          <a:p>
            <a:pPr lvl="1"/>
            <a:r>
              <a:rPr lang="zh-CN" altLang="en-US" dirty="0"/>
              <a:t>一个过程多态</a:t>
            </a:r>
            <a:r>
              <a:rPr lang="en-US" altLang="zh-CN" dirty="0"/>
              <a:t>——</a:t>
            </a:r>
            <a:r>
              <a:rPr lang="zh-CN" altLang="en-US" dirty="0"/>
              <a:t>区分「内核态」「用户态」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61941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0E838-F72D-4319-9394-88A0444A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单内核</a:t>
            </a:r>
            <a:r>
              <a:rPr lang="en-US" altLang="zh-CN" dirty="0"/>
              <a:t> vs. </a:t>
            </a:r>
            <a:r>
              <a:rPr lang="zh-CN" altLang="en-US" dirty="0"/>
              <a:t>微内核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B5EF9-1EFC-44B4-B316-70CD3C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35646"/>
            <a:ext cx="2952328" cy="3160892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049FA5A-D752-45D9-9B4A-158DAC8F663C}"/>
              </a:ext>
            </a:extLst>
          </p:cNvPr>
          <p:cNvSpPr/>
          <p:nvPr/>
        </p:nvSpPr>
        <p:spPr>
          <a:xfrm rot="16200000">
            <a:off x="1439652" y="1455626"/>
            <a:ext cx="72008" cy="288032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FCAF0E7-520E-4C4A-A32F-C9E48D22DD95}"/>
              </a:ext>
            </a:extLst>
          </p:cNvPr>
          <p:cNvSpPr/>
          <p:nvPr/>
        </p:nvSpPr>
        <p:spPr>
          <a:xfrm rot="16200000">
            <a:off x="2701082" y="628823"/>
            <a:ext cx="72008" cy="1941636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D0FDF9-41CC-474B-9066-4D9E7ACAA1B2}"/>
              </a:ext>
            </a:extLst>
          </p:cNvPr>
          <p:cNvSpPr txBox="1"/>
          <p:nvPr/>
        </p:nvSpPr>
        <p:spPr>
          <a:xfrm>
            <a:off x="2298504" y="1168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5A2292-D062-4E50-9BB8-DCD706D111A8}"/>
              </a:ext>
            </a:extLst>
          </p:cNvPr>
          <p:cNvSpPr txBox="1"/>
          <p:nvPr/>
        </p:nvSpPr>
        <p:spPr>
          <a:xfrm>
            <a:off x="1037074" y="1168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0C964A-4013-4EBC-9582-3581708F15B0}"/>
              </a:ext>
            </a:extLst>
          </p:cNvPr>
          <p:cNvSpPr/>
          <p:nvPr/>
        </p:nvSpPr>
        <p:spPr>
          <a:xfrm>
            <a:off x="5508104" y="2067694"/>
            <a:ext cx="1872208" cy="187220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单内核</a:t>
            </a:r>
            <a:endParaRPr lang="en-US" altLang="zh-CN" dirty="0"/>
          </a:p>
          <a:p>
            <a:pPr algn="ctr"/>
            <a:r>
              <a:rPr lang="zh-CN" altLang="en-US" sz="1200" dirty="0"/>
              <a:t>内核</a:t>
            </a:r>
            <a:r>
              <a:rPr lang="en-US" altLang="zh-CN" sz="1200" dirty="0"/>
              <a:t>+</a:t>
            </a:r>
            <a:r>
              <a:rPr lang="zh-CN" altLang="en-US" sz="1200" dirty="0"/>
              <a:t>驱动</a:t>
            </a:r>
            <a:r>
              <a:rPr lang="en-US" altLang="zh-CN" sz="1200" dirty="0"/>
              <a:t>+</a:t>
            </a:r>
            <a:r>
              <a:rPr lang="zh-CN" altLang="en-US" sz="12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96521416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2F419-1151-4AA3-B6E8-960293C4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Console/Terminal/TTY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69A48-2956-46D2-B9CA-A4BD3C5B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406142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49661D-808F-48A4-A53B-1305AF691EA5}"/>
              </a:ext>
            </a:extLst>
          </p:cNvPr>
          <p:cNvSpPr txBox="1"/>
          <p:nvPr/>
        </p:nvSpPr>
        <p:spPr>
          <a:xfrm>
            <a:off x="1835696" y="91556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9295B99-7824-4E8E-885A-7A500ACB3960}"/>
              </a:ext>
            </a:extLst>
          </p:cNvPr>
          <p:cNvSpPr/>
          <p:nvPr/>
        </p:nvSpPr>
        <p:spPr>
          <a:xfrm rot="5966546">
            <a:off x="2321899" y="1842455"/>
            <a:ext cx="766544" cy="116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DDAD48-1DDF-4394-94BC-96003E2C3DE7}"/>
              </a:ext>
            </a:extLst>
          </p:cNvPr>
          <p:cNvSpPr txBox="1"/>
          <p:nvPr/>
        </p:nvSpPr>
        <p:spPr>
          <a:xfrm>
            <a:off x="6052597" y="1270467"/>
            <a:ext cx="91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A917AF4-2A35-4266-9898-F784AC88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81" y="2944345"/>
            <a:ext cx="2095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BDE1C7-9AFB-41E6-AE0B-862D5E28F725}"/>
              </a:ext>
            </a:extLst>
          </p:cNvPr>
          <p:cNvSpPr txBox="1"/>
          <p:nvPr/>
        </p:nvSpPr>
        <p:spPr>
          <a:xfrm>
            <a:off x="7095923" y="1943434"/>
            <a:ext cx="1846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7C23159-7503-4B0D-8309-1EA503AB94EB}"/>
              </a:ext>
            </a:extLst>
          </p:cNvPr>
          <p:cNvSpPr/>
          <p:nvPr/>
        </p:nvSpPr>
        <p:spPr>
          <a:xfrm rot="7534753">
            <a:off x="7429416" y="2703619"/>
            <a:ext cx="864425" cy="994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0FEB2AE-806E-4195-9D7D-CA4A8150D894}"/>
              </a:ext>
            </a:extLst>
          </p:cNvPr>
          <p:cNvSpPr/>
          <p:nvPr/>
        </p:nvSpPr>
        <p:spPr>
          <a:xfrm rot="9217505">
            <a:off x="4569795" y="2099783"/>
            <a:ext cx="1754866" cy="86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0261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C6C61-1500-4575-99EE-39BE6FDB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内核的设计：</a:t>
            </a:r>
            <a:r>
              <a:rPr lang="en-US" altLang="zh-CN" dirty="0"/>
              <a:t>B/S</a:t>
            </a:r>
            <a:r>
              <a:rPr lang="zh-CN" altLang="en-US" dirty="0"/>
              <a:t>结构设计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F52A76-DDE8-4AF3-AEE8-4317E4A756D2}"/>
              </a:ext>
            </a:extLst>
          </p:cNvPr>
          <p:cNvSpPr txBox="1"/>
          <p:nvPr/>
        </p:nvSpPr>
        <p:spPr>
          <a:xfrm>
            <a:off x="4788024" y="1224540"/>
            <a:ext cx="3550972" cy="3372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应用程序进行系统调用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服务层解析参数、校验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调用准备（寄存器、内存等）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（软中断），陷入内核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内核进行处理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内核恢复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前的状态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服务层进行一些处理准备返回数据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返回数据给应用层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46825-E911-4065-AD8B-A5979317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50" y="1081490"/>
            <a:ext cx="3877474" cy="36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927E-C0B9-4CB8-A6AF-70A3BBD6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0DE50-6040-40D5-8F0F-8308E988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理解作者的</a:t>
            </a:r>
            <a:r>
              <a:rPr lang="zh-CN" altLang="en-US" dirty="0">
                <a:solidFill>
                  <a:srgbClr val="C94251"/>
                </a:solidFill>
              </a:rPr>
              <a:t>设计意图</a:t>
            </a:r>
            <a:endParaRPr lang="en-US" altLang="zh-CN" dirty="0">
              <a:solidFill>
                <a:srgbClr val="C94251"/>
              </a:solidFill>
            </a:endParaRPr>
          </a:p>
          <a:p>
            <a:r>
              <a:rPr lang="zh-CN" altLang="en-US" dirty="0"/>
              <a:t>理解</a:t>
            </a:r>
            <a:r>
              <a:rPr lang="zh-CN" altLang="en-US" dirty="0">
                <a:solidFill>
                  <a:srgbClr val="C94251"/>
                </a:solidFill>
              </a:rPr>
              <a:t>实现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zh-CN" altLang="en-US" dirty="0"/>
              <a:t>理解底层</a:t>
            </a:r>
            <a:r>
              <a:rPr lang="zh-CN" altLang="en-US" dirty="0">
                <a:solidFill>
                  <a:srgbClr val="C94251"/>
                </a:solidFill>
              </a:rPr>
              <a:t>算法和数据结构</a:t>
            </a:r>
            <a:endParaRPr lang="en-US" altLang="zh-CN" dirty="0">
              <a:solidFill>
                <a:srgbClr val="C94251"/>
              </a:solidFill>
            </a:endParaRPr>
          </a:p>
          <a:p>
            <a:r>
              <a:rPr lang="zh-CN" altLang="en-US" dirty="0"/>
              <a:t>理解更底层对硬件的</a:t>
            </a:r>
            <a:r>
              <a:rPr lang="zh-CN" altLang="en-US" dirty="0">
                <a:solidFill>
                  <a:srgbClr val="C94251"/>
                </a:solidFill>
              </a:rPr>
              <a:t>管理和控制</a:t>
            </a:r>
          </a:p>
        </p:txBody>
      </p:sp>
    </p:spTree>
    <p:extLst>
      <p:ext uri="{BB962C8B-B14F-4D97-AF65-F5344CB8AC3E}">
        <p14:creationId xmlns:p14="http://schemas.microsoft.com/office/powerpoint/2010/main" val="233098726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1F53-52E4-49DF-8C92-64610583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A826B-8703-4E25-8386-8D4EABD1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为什么用微内核？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内核管的越少，扩展性就却强。比如说调度算法、文件系统的扩展性。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类比现实系统的设计亦是如此，分布式系统最底层是在做日志记录，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游戏引擎最底层是在做渲染。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底层做的事情要少而精。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层模型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程序语言的最底层是机器指令，最上面是高级语言</a:t>
            </a:r>
          </a:p>
        </p:txBody>
      </p:sp>
    </p:spTree>
    <p:extLst>
      <p:ext uri="{BB962C8B-B14F-4D97-AF65-F5344CB8AC3E}">
        <p14:creationId xmlns:p14="http://schemas.microsoft.com/office/powerpoint/2010/main" val="1333970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97BD-6A39-403E-BD72-7A9DA049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C5DEB-5813-44ED-9040-14229B58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现代操作系统</a:t>
            </a:r>
            <a:r>
              <a:rPr lang="en-US" altLang="zh-CN" dirty="0"/>
              <a:t>》——Andrew S Tanenbaum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169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1918-C168-487B-9467-71BA56A3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什么是操作系统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25637-36DD-4B76-B9B0-553D7CD76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5271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1918-C168-487B-9467-71BA56A3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让我们思考下，操作系统了哪些事情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25637-36DD-4B76-B9B0-553D7CD76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631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42AD0-6E8D-475C-93AE-A981EFB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需要让机器做事情、不要停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52499-52B4-4EEC-8B76-1DFBDAFC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275606"/>
            <a:ext cx="3826768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while(true){</a:t>
            </a:r>
          </a:p>
          <a:p>
            <a:pPr marL="0" indent="0">
              <a:buNone/>
            </a:pPr>
            <a:r>
              <a:rPr lang="en-US" altLang="zh-CN" dirty="0"/>
              <a:t> // </a:t>
            </a:r>
            <a:r>
              <a:rPr lang="zh-CN" altLang="en-US" dirty="0"/>
              <a:t>让我们做点事情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//</a:t>
            </a:r>
            <a:r>
              <a:rPr lang="zh-CN" altLang="en-US" dirty="0"/>
              <a:t> 不要停机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poweroff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7662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E423F-0C3F-4DB6-950F-34B7DFD4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开机后需要接管</a:t>
            </a:r>
            <a:r>
              <a:rPr lang="en-US" altLang="zh-CN" dirty="0"/>
              <a:t>CPU</a:t>
            </a:r>
            <a:r>
              <a:rPr lang="zh-CN" altLang="en-US" dirty="0"/>
              <a:t>的控制权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A4F59E-7F30-45D4-98B6-8A56C5E0115F}"/>
              </a:ext>
            </a:extLst>
          </p:cNvPr>
          <p:cNvSpPr/>
          <p:nvPr/>
        </p:nvSpPr>
        <p:spPr>
          <a:xfrm>
            <a:off x="899592" y="1635646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79276-CED0-408A-AC7A-E6B25F8C4263}"/>
              </a:ext>
            </a:extLst>
          </p:cNvPr>
          <p:cNvSpPr/>
          <p:nvPr/>
        </p:nvSpPr>
        <p:spPr>
          <a:xfrm>
            <a:off x="2483768" y="1707654"/>
            <a:ext cx="122413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243A5B-CB3B-43E9-B442-BA9610E57C28}"/>
              </a:ext>
            </a:extLst>
          </p:cNvPr>
          <p:cNvSpPr/>
          <p:nvPr/>
        </p:nvSpPr>
        <p:spPr>
          <a:xfrm>
            <a:off x="4644008" y="1707654"/>
            <a:ext cx="122413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引导程序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FAE543-E0BA-4BFA-BD9E-5700006B888F}"/>
              </a:ext>
            </a:extLst>
          </p:cNvPr>
          <p:cNvSpPr/>
          <p:nvPr/>
        </p:nvSpPr>
        <p:spPr>
          <a:xfrm>
            <a:off x="1835696" y="185167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F4106A7-EF82-43FA-899E-6B3F7C3F12C9}"/>
              </a:ext>
            </a:extLst>
          </p:cNvPr>
          <p:cNvSpPr/>
          <p:nvPr/>
        </p:nvSpPr>
        <p:spPr>
          <a:xfrm>
            <a:off x="4067944" y="185167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EA9FBC-A13F-4CA9-9BF8-5185D42D087A}"/>
              </a:ext>
            </a:extLst>
          </p:cNvPr>
          <p:cNvSpPr/>
          <p:nvPr/>
        </p:nvSpPr>
        <p:spPr>
          <a:xfrm>
            <a:off x="6588224" y="1707654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D73703D-AD13-471B-A09C-4AE7B91F0405}"/>
              </a:ext>
            </a:extLst>
          </p:cNvPr>
          <p:cNvSpPr/>
          <p:nvPr/>
        </p:nvSpPr>
        <p:spPr>
          <a:xfrm>
            <a:off x="6120184" y="185167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43044A-A84B-4A12-8F5A-01DFDCAE8B0A}"/>
              </a:ext>
            </a:extLst>
          </p:cNvPr>
          <p:cNvSpPr txBox="1"/>
          <p:nvPr/>
        </p:nvSpPr>
        <p:spPr>
          <a:xfrm>
            <a:off x="2313938" y="257175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E7EB10-70C0-4CC2-A692-5D8130C0E523}"/>
              </a:ext>
            </a:extLst>
          </p:cNvPr>
          <p:cNvSpPr txBox="1"/>
          <p:nvPr/>
        </p:nvSpPr>
        <p:spPr>
          <a:xfrm>
            <a:off x="4521391" y="2571750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分区引导程序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加载内核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转交内核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7ACD09-8170-4E96-A38C-88598648B12E}"/>
              </a:ext>
            </a:extLst>
          </p:cNvPr>
          <p:cNvSpPr txBox="1"/>
          <p:nvPr/>
        </p:nvSpPr>
        <p:spPr>
          <a:xfrm>
            <a:off x="971600" y="3939902"/>
            <a:ext cx="3054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 = Power on Self Test</a:t>
            </a:r>
          </a:p>
          <a:p>
            <a:r>
              <a:rPr lang="en-US" altLang="zh-CN" dirty="0"/>
              <a:t>BIOS = BASIC I/O SYSTEM</a:t>
            </a:r>
          </a:p>
          <a:p>
            <a:r>
              <a:rPr lang="en-US" altLang="zh-CN" dirty="0"/>
              <a:t>MBR = MASTER BOOT RECORD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2673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5183</TotalTime>
  <Words>993</Words>
  <Application>Microsoft Office PowerPoint</Application>
  <PresentationFormat>全屏显示(16:9)</PresentationFormat>
  <Paragraphs>166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微软雅黑</vt:lpstr>
      <vt:lpstr>Arial</vt:lpstr>
      <vt:lpstr>Calibri</vt:lpstr>
      <vt:lpstr>Wingdings</vt:lpstr>
      <vt:lpstr>讲师ppt模板20141215</vt:lpstr>
      <vt:lpstr>操作系统——课程体系介绍</vt:lpstr>
      <vt:lpstr>学什么？</vt:lpstr>
      <vt:lpstr>为什么要学？</vt:lpstr>
      <vt:lpstr>如何学？</vt:lpstr>
      <vt:lpstr>资料推荐</vt:lpstr>
      <vt:lpstr>什么是操作系统</vt:lpstr>
      <vt:lpstr>让我们思考下，操作系统了哪些事情……</vt:lpstr>
      <vt:lpstr>需要让机器做事情、不要停</vt:lpstr>
      <vt:lpstr>开机后需要接管CPU的控制权</vt:lpstr>
      <vt:lpstr>小知识：ROM/RAM</vt:lpstr>
      <vt:lpstr>需要接收和发送消息给硬件</vt:lpstr>
      <vt:lpstr>小知识：ring buffer</vt:lpstr>
      <vt:lpstr>需要管理和调度应用</vt:lpstr>
      <vt:lpstr>需要让用户可以参与管理</vt:lpstr>
      <vt:lpstr>好了， 操作系统是什么？</vt:lpstr>
      <vt:lpstr>操作系统历史</vt:lpstr>
      <vt:lpstr>PowerPoint 演示文稿</vt:lpstr>
      <vt:lpstr>让一台计算机工作需要操作系统吗？</vt:lpstr>
      <vt:lpstr>早期OS</vt:lpstr>
      <vt:lpstr>大型机操作系统</vt:lpstr>
      <vt:lpstr>Ken Thompson &amp; Dennis Ritchie</vt:lpstr>
      <vt:lpstr>1969 Unix</vt:lpstr>
      <vt:lpstr>Unix发展</vt:lpstr>
      <vt:lpstr>MacOS</vt:lpstr>
      <vt:lpstr>Linux(1991)</vt:lpstr>
      <vt:lpstr>小知识：图灵奖和计算机先驱奖</vt:lpstr>
      <vt:lpstr>PowerPoint 演示文稿</vt:lpstr>
      <vt:lpstr>社区运作</vt:lpstr>
      <vt:lpstr>桌面(1981 XEROX STAR)</vt:lpstr>
      <vt:lpstr>win3.1(1992)</vt:lpstr>
      <vt:lpstr>Android</vt:lpstr>
      <vt:lpstr>PowerPoint 演示文稿</vt:lpstr>
      <vt:lpstr>内核和微内核设计</vt:lpstr>
      <vt:lpstr>内核</vt:lpstr>
      <vt:lpstr>架构思考&amp;为什么这么设计</vt:lpstr>
      <vt:lpstr>权限问题思考</vt:lpstr>
      <vt:lpstr>单内核 vs. 微内核</vt:lpstr>
      <vt:lpstr>Console/Terminal/TTY</vt:lpstr>
      <vt:lpstr>内核的设计：B/S结构设计</vt:lpstr>
      <vt:lpstr>总结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202</cp:revision>
  <dcterms:created xsi:type="dcterms:W3CDTF">2016-04-25T01:54:29Z</dcterms:created>
  <dcterms:modified xsi:type="dcterms:W3CDTF">2020-04-11T15:53:28Z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