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82"/>
  </p:notesMasterIdLst>
  <p:sldIdLst>
    <p:sldId id="364" r:id="rId2"/>
    <p:sldId id="390" r:id="rId3"/>
    <p:sldId id="365" r:id="rId4"/>
    <p:sldId id="341" r:id="rId5"/>
    <p:sldId id="345" r:id="rId6"/>
    <p:sldId id="339" r:id="rId7"/>
    <p:sldId id="340" r:id="rId8"/>
    <p:sldId id="342" r:id="rId9"/>
    <p:sldId id="392" r:id="rId10"/>
    <p:sldId id="343" r:id="rId11"/>
    <p:sldId id="344" r:id="rId12"/>
    <p:sldId id="430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431" r:id="rId22"/>
    <p:sldId id="402" r:id="rId23"/>
    <p:sldId id="403" r:id="rId24"/>
    <p:sldId id="404" r:id="rId25"/>
    <p:sldId id="368" r:id="rId26"/>
    <p:sldId id="268" r:id="rId27"/>
    <p:sldId id="269" r:id="rId28"/>
    <p:sldId id="257" r:id="rId29"/>
    <p:sldId id="270" r:id="rId30"/>
    <p:sldId id="271" r:id="rId31"/>
    <p:sldId id="272" r:id="rId32"/>
    <p:sldId id="274" r:id="rId33"/>
    <p:sldId id="411" r:id="rId34"/>
    <p:sldId id="258" r:id="rId35"/>
    <p:sldId id="259" r:id="rId36"/>
    <p:sldId id="280" r:id="rId37"/>
    <p:sldId id="283" r:id="rId38"/>
    <p:sldId id="279" r:id="rId39"/>
    <p:sldId id="405" r:id="rId40"/>
    <p:sldId id="282" r:id="rId41"/>
    <p:sldId id="296" r:id="rId42"/>
    <p:sldId id="432" r:id="rId43"/>
    <p:sldId id="294" r:id="rId44"/>
    <p:sldId id="406" r:id="rId45"/>
    <p:sldId id="295" r:id="rId46"/>
    <p:sldId id="298" r:id="rId47"/>
    <p:sldId id="412" r:id="rId48"/>
    <p:sldId id="413" r:id="rId49"/>
    <p:sldId id="414" r:id="rId50"/>
    <p:sldId id="407" r:id="rId51"/>
    <p:sldId id="417" r:id="rId52"/>
    <p:sldId id="306" r:id="rId53"/>
    <p:sldId id="415" r:id="rId54"/>
    <p:sldId id="418" r:id="rId55"/>
    <p:sldId id="419" r:id="rId56"/>
    <p:sldId id="310" r:id="rId57"/>
    <p:sldId id="420" r:id="rId58"/>
    <p:sldId id="422" r:id="rId59"/>
    <p:sldId id="421" r:id="rId60"/>
    <p:sldId id="423" r:id="rId61"/>
    <p:sldId id="424" r:id="rId62"/>
    <p:sldId id="425" r:id="rId63"/>
    <p:sldId id="426" r:id="rId64"/>
    <p:sldId id="427" r:id="rId65"/>
    <p:sldId id="428" r:id="rId66"/>
    <p:sldId id="429" r:id="rId67"/>
    <p:sldId id="408" r:id="rId68"/>
    <p:sldId id="304" r:id="rId69"/>
    <p:sldId id="302" r:id="rId70"/>
    <p:sldId id="303" r:id="rId71"/>
    <p:sldId id="300" r:id="rId72"/>
    <p:sldId id="305" r:id="rId73"/>
    <p:sldId id="312" r:id="rId74"/>
    <p:sldId id="285" r:id="rId75"/>
    <p:sldId id="261" r:id="rId76"/>
    <p:sldId id="286" r:id="rId77"/>
    <p:sldId id="308" r:id="rId78"/>
    <p:sldId id="288" r:id="rId79"/>
    <p:sldId id="287" r:id="rId80"/>
    <p:sldId id="291" r:id="rId81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C94251"/>
    <a:srgbClr val="474747"/>
    <a:srgbClr val="212121"/>
    <a:srgbClr val="EB030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50000" autoAdjust="0"/>
  </p:normalViewPr>
  <p:slideViewPr>
    <p:cSldViewPr>
      <p:cViewPr varScale="1">
        <p:scale>
          <a:sx n="151" d="100"/>
          <a:sy n="151" d="100"/>
        </p:scale>
        <p:origin x="456" y="132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2020/4/13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200000"/>
              </a:lnSpc>
              <a:buFont typeface="Wingdings" pitchFamily="2" charset="2"/>
              <a:buChar char="u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23410-96E3-4277-8FA1-8C37EC8001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应用程序的抽象</a:t>
            </a:r>
            <a:r>
              <a:rPr lang="en-US" altLang="zh-CN" dirty="0"/>
              <a:t>——</a:t>
            </a:r>
            <a:r>
              <a:rPr lang="zh-CN" altLang="en-US" dirty="0"/>
              <a:t>进程和线程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20D781-DAD7-49B0-A2EC-9FDE7605F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4741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FE5A3-1EA9-43F6-AD8E-366714C8B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进程的状态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7BDB65-58D5-4867-8247-4C8BCA3B6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95686"/>
            <a:ext cx="3395616" cy="20737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1E03A11-F5C8-4FAA-B78A-6F7914E3B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090" y="2139702"/>
            <a:ext cx="4356814" cy="178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1885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B1892-7C44-4BC6-B989-3919D4A0E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进程的状态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BB107C-639E-41E6-93E8-E36B01E21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阻塞：进程在等待某个外部信号（比如打印完成、读取磁盘完成）</a:t>
            </a:r>
            <a:endParaRPr lang="en-US" altLang="zh-CN" dirty="0"/>
          </a:p>
          <a:p>
            <a:r>
              <a:rPr lang="zh-CN" altLang="en-US" dirty="0"/>
              <a:t>运行：进行在执行程序</a:t>
            </a:r>
            <a:endParaRPr lang="en-US" altLang="zh-CN" dirty="0"/>
          </a:p>
          <a:p>
            <a:r>
              <a:rPr lang="zh-CN" altLang="en-US" dirty="0"/>
              <a:t>就绪：进程在排队等待执行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C9394A"/>
                </a:solidFill>
              </a:rPr>
              <a:t>思考：阻塞态可以直接到运行态吗？ 就绪态可以直接到阻塞态吗？</a:t>
            </a:r>
            <a:endParaRPr lang="en-US" altLang="zh-CN" dirty="0">
              <a:solidFill>
                <a:srgbClr val="C939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42343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23410-96E3-4277-8FA1-8C37EC8001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进程是如何响应中断的？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20D781-DAD7-49B0-A2EC-9FDE7605F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94852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8113C-4EA2-41AD-9152-2DC8B105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STEP1</a:t>
            </a:r>
            <a:r>
              <a:rPr lang="zh-CN" altLang="en-US" dirty="0"/>
              <a:t>：保存当前状态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4488D7-1338-4492-90B2-3A869A121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63638"/>
            <a:ext cx="2705478" cy="23244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73BAEDE-6E59-46DB-96E5-06ACB7D03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130190"/>
            <a:ext cx="2610214" cy="3191320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9DB72232-0691-44EB-83DA-965F8F5E3E7B}"/>
              </a:ext>
            </a:extLst>
          </p:cNvPr>
          <p:cNvSpPr/>
          <p:nvPr/>
        </p:nvSpPr>
        <p:spPr>
          <a:xfrm>
            <a:off x="4035947" y="2643758"/>
            <a:ext cx="432048" cy="2160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9394A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23A7C9-1CB8-4D32-B862-89F6CCC38DA2}"/>
              </a:ext>
            </a:extLst>
          </p:cNvPr>
          <p:cNvSpPr txBox="1"/>
          <p:nvPr/>
        </p:nvSpPr>
        <p:spPr>
          <a:xfrm>
            <a:off x="2759835" y="432151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中断程序第一时间保存当前状态</a:t>
            </a:r>
          </a:p>
        </p:txBody>
      </p:sp>
    </p:spTree>
    <p:extLst>
      <p:ext uri="{BB962C8B-B14F-4D97-AF65-F5344CB8AC3E}">
        <p14:creationId xmlns:p14="http://schemas.microsoft.com/office/powerpoint/2010/main" val="300600629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8113C-4EA2-41AD-9152-2DC8B105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STEP2</a:t>
            </a:r>
            <a:r>
              <a:rPr lang="zh-CN" altLang="en-US" dirty="0"/>
              <a:t>：跳转</a:t>
            </a:r>
            <a:r>
              <a:rPr lang="en-US" altLang="zh-CN" dirty="0"/>
              <a:t>OS</a:t>
            </a:r>
            <a:r>
              <a:rPr lang="zh-CN" altLang="en-US" dirty="0"/>
              <a:t>中断响应程序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23A7C9-1CB8-4D32-B862-89F6CCC38DA2}"/>
              </a:ext>
            </a:extLst>
          </p:cNvPr>
          <p:cNvSpPr txBox="1"/>
          <p:nvPr/>
        </p:nvSpPr>
        <p:spPr>
          <a:xfrm>
            <a:off x="3215155" y="425184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中断响应程序执行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6F7BC683-A296-4111-8824-51B53E2D8577}"/>
              </a:ext>
            </a:extLst>
          </p:cNvPr>
          <p:cNvSpPr/>
          <p:nvPr/>
        </p:nvSpPr>
        <p:spPr>
          <a:xfrm>
            <a:off x="4014794" y="2662695"/>
            <a:ext cx="432048" cy="2160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9394A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6CE725-B277-41A6-92A8-B7E15AFC0C68}"/>
              </a:ext>
            </a:extLst>
          </p:cNvPr>
          <p:cNvSpPr txBox="1"/>
          <p:nvPr/>
        </p:nvSpPr>
        <p:spPr>
          <a:xfrm>
            <a:off x="1907704" y="2565400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JUMP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中断向量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2FA2ED1-F315-462E-AE34-B727190ADCED}"/>
              </a:ext>
            </a:extLst>
          </p:cNvPr>
          <p:cNvSpPr txBox="1"/>
          <p:nvPr/>
        </p:nvSpPr>
        <p:spPr>
          <a:xfrm>
            <a:off x="4572000" y="2565400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OS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中断处理程序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024746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85422-2172-4535-9B8B-5F4DB3E7F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STEP3</a:t>
            </a:r>
            <a:r>
              <a:rPr lang="zh-CN" altLang="en-US" dirty="0"/>
              <a:t>：保存当前寄存器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E1C02B-8796-4BCD-AA27-544F9ECF4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1385478"/>
            <a:ext cx="3329470" cy="259228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AD0A403-EADA-4C98-9C21-4E4B6500F3A8}"/>
              </a:ext>
            </a:extLst>
          </p:cNvPr>
          <p:cNvSpPr txBox="1"/>
          <p:nvPr/>
        </p:nvSpPr>
        <p:spPr>
          <a:xfrm>
            <a:off x="2171343" y="429962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必须保存当前的寄存器确保不受污染</a:t>
            </a:r>
          </a:p>
        </p:txBody>
      </p:sp>
    </p:spTree>
    <p:extLst>
      <p:ext uri="{BB962C8B-B14F-4D97-AF65-F5344CB8AC3E}">
        <p14:creationId xmlns:p14="http://schemas.microsoft.com/office/powerpoint/2010/main" val="221865894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85422-2172-4535-9B8B-5F4DB3E7F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STEP4</a:t>
            </a:r>
            <a:r>
              <a:rPr lang="zh-CN" altLang="en-US" dirty="0"/>
              <a:t>：设置新的栈指针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D0A403-EADA-4C98-9C21-4E4B6500F3A8}"/>
              </a:ext>
            </a:extLst>
          </p:cNvPr>
          <p:cNvSpPr txBox="1"/>
          <p:nvPr/>
        </p:nvSpPr>
        <p:spPr>
          <a:xfrm>
            <a:off x="3073031" y="4299620"/>
            <a:ext cx="299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保证栈不受污染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B8A41A-311E-4758-99E8-3ED2EB499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060" y="1063624"/>
            <a:ext cx="3843877" cy="301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9228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1E2E2-686F-4F75-8107-9ADC54803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STEP5</a:t>
            </a:r>
            <a:r>
              <a:rPr lang="zh-CN" altLang="en-US" dirty="0"/>
              <a:t>：执行中断服务程序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78F821-576D-4940-B2CC-C471757BE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131590"/>
            <a:ext cx="3277057" cy="307700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1F27A73-AC71-4907-8E35-395BA9227C81}"/>
              </a:ext>
            </a:extLst>
          </p:cNvPr>
          <p:cNvSpPr txBox="1"/>
          <p:nvPr/>
        </p:nvSpPr>
        <p:spPr>
          <a:xfrm>
            <a:off x="2055926" y="4276560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这一步读取中断关联的数据（例如形成缓冲区）</a:t>
            </a:r>
          </a:p>
        </p:txBody>
      </p:sp>
    </p:spTree>
    <p:extLst>
      <p:ext uri="{BB962C8B-B14F-4D97-AF65-F5344CB8AC3E}">
        <p14:creationId xmlns:p14="http://schemas.microsoft.com/office/powerpoint/2010/main" val="341715130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1CABD-A2CE-4266-BFC8-6893AD47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STEP6</a:t>
            </a:r>
            <a:r>
              <a:rPr lang="zh-CN" altLang="en-US" dirty="0"/>
              <a:t>：执行中断服务程序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598BE6-CFDC-44F2-AE7D-133DB10B1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635" y="1055364"/>
            <a:ext cx="2540730" cy="349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2507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1CABD-A2CE-4266-BFC8-6893AD47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STEP7</a:t>
            </a:r>
            <a:r>
              <a:rPr lang="zh-CN" altLang="en-US" dirty="0"/>
              <a:t>：执行中断服务程序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F0726F-4A63-453B-AE1E-29FB4DB8C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266" y="1203598"/>
            <a:ext cx="2247468" cy="331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2360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62A11-49E7-48FE-94D9-4DA422F7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en-US" altLang="zh-CN" dirty="0"/>
              <a:t>——</a:t>
            </a:r>
            <a:r>
              <a:rPr lang="zh-CN" altLang="en-US" dirty="0"/>
              <a:t>应用程序是什么？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1CF617-AC61-461E-A936-FBC804EAD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如何理解一个应用程序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不同的开发商（商业利益、品牌价值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……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互相之间不能影响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用户可以做标准操作如：安装、启动、暂停、卸载；也可以做非标准操作：播放、打字、射击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……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4035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1CABD-A2CE-4266-BFC8-6893AD47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STEP8</a:t>
            </a:r>
            <a:r>
              <a:rPr lang="zh-CN" altLang="en-US" dirty="0"/>
              <a:t>：执行下一个进程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BC99F0-3B7A-4595-9798-844A2C4CB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988713"/>
            <a:ext cx="2478319" cy="394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6552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0F52C-2120-4B86-9DDF-E2FF56C7E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554216-9AEB-4F73-AE00-80BA40616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进程随时都要准备</a:t>
            </a:r>
            <a:r>
              <a:rPr lang="zh-CN" altLang="en-US" dirty="0">
                <a:solidFill>
                  <a:srgbClr val="C94251"/>
                </a:solidFill>
              </a:rPr>
              <a:t>保存</a:t>
            </a:r>
            <a:r>
              <a:rPr lang="zh-CN" altLang="en-US" dirty="0"/>
              <a:t>自己的</a:t>
            </a:r>
            <a:r>
              <a:rPr lang="zh-CN" altLang="en-US" dirty="0">
                <a:solidFill>
                  <a:srgbClr val="C9394A"/>
                </a:solidFill>
              </a:rPr>
              <a:t>状态</a:t>
            </a:r>
            <a:r>
              <a:rPr lang="en-US" altLang="zh-CN" dirty="0"/>
              <a:t>(SP/PC/</a:t>
            </a:r>
            <a:r>
              <a:rPr lang="zh-CN" altLang="en-US" dirty="0"/>
              <a:t>寄存器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进程随时都可能被</a:t>
            </a:r>
            <a:r>
              <a:rPr lang="zh-CN" altLang="en-US" dirty="0">
                <a:solidFill>
                  <a:srgbClr val="C94251"/>
                </a:solidFill>
              </a:rPr>
              <a:t>切换</a:t>
            </a:r>
            <a:endParaRPr lang="en-US" altLang="zh-CN" dirty="0">
              <a:solidFill>
                <a:srgbClr val="C94251"/>
              </a:solidFill>
            </a:endParaRPr>
          </a:p>
          <a:p>
            <a:r>
              <a:rPr lang="zh-CN" altLang="en-US" dirty="0"/>
              <a:t>无法指定马上执行哪个进程，大家都需要排队</a:t>
            </a:r>
          </a:p>
        </p:txBody>
      </p:sp>
    </p:spTree>
    <p:extLst>
      <p:ext uri="{BB962C8B-B14F-4D97-AF65-F5344CB8AC3E}">
        <p14:creationId xmlns:p14="http://schemas.microsoft.com/office/powerpoint/2010/main" val="303999146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23410-96E3-4277-8FA1-8C37EC8001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多核和多道程序</a:t>
            </a:r>
            <a:r>
              <a:rPr lang="en-US" altLang="zh-CN" dirty="0"/>
              <a:t>——CPU</a:t>
            </a:r>
            <a:r>
              <a:rPr lang="zh-CN" altLang="en-US" dirty="0"/>
              <a:t>利用率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20D781-DAD7-49B0-A2EC-9FDE7605F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46035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73112-A99F-4C75-A3AA-39975E1C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模型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583E15-44BA-4AA7-BF71-C733E3C5AED4}"/>
              </a:ext>
            </a:extLst>
          </p:cNvPr>
          <p:cNvSpPr txBox="1"/>
          <p:nvPr/>
        </p:nvSpPr>
        <p:spPr>
          <a:xfrm>
            <a:off x="1129391" y="4385967"/>
            <a:ext cx="688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多个进程共享一个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，在内存中抽象出了多个并发执行的「道」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B367D5-8048-4640-A10E-18042FF42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226471"/>
            <a:ext cx="4901299" cy="299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40444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98EA8-F6A7-4EB0-B1FF-DA591C0F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利用率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0AFD8E-1CA2-4D83-9DFD-27494CED4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大体有两类工作，处理</a:t>
            </a:r>
            <a:r>
              <a:rPr lang="en-US" altLang="zh-CN" dirty="0"/>
              <a:t>I/O</a:t>
            </a:r>
            <a:r>
              <a:rPr lang="zh-CN" altLang="en-US" dirty="0"/>
              <a:t>（输入输出）和进行计算。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I/O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举例：读写磁盘、读写内存、等待打印机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Ready</a:t>
            </a:r>
          </a:p>
          <a:p>
            <a:pPr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计算举例：加法运算、逻辑运算、浮点运算</a:t>
            </a:r>
            <a:endParaRPr lang="en-US" altLang="zh-CN" dirty="0"/>
          </a:p>
          <a:p>
            <a:pPr marL="0" indent="0">
              <a:buNone/>
            </a:pPr>
            <a:endParaRPr lang="zh-CN" altLang="en-US" dirty="0">
              <a:solidFill>
                <a:srgbClr val="C939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213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C969F-4E91-4AC3-AD4D-75415C531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多道程序的意义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45549E-DB22-420C-8D8A-14343F7A1E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个进程：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等待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进程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在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内存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中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停留时间</m:t>
                        </m:r>
                      </m:den>
                    </m:f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en-US" altLang="zh-CN" dirty="0"/>
                  <a:t>n</a:t>
                </a:r>
                <a:r>
                  <a:rPr lang="zh-CN" altLang="en-US" dirty="0"/>
                  <a:t>个进程都在</a:t>
                </a:r>
                <a:r>
                  <a:rPr lang="en-US" altLang="zh-CN" dirty="0"/>
                  <a:t>I/O wait</a:t>
                </a:r>
                <a:r>
                  <a:rPr lang="zh-CN" altLang="en-US" dirty="0"/>
                  <a:t>的概率：（</a:t>
                </a:r>
                <a:r>
                  <a:rPr lang="en-US" altLang="zh-CN" dirty="0"/>
                  <a:t>CPU</a:t>
                </a:r>
                <a:r>
                  <a:rPr lang="zh-CN" altLang="en-US" dirty="0"/>
                  <a:t>空转的概率为）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CPU</a:t>
                </a:r>
                <a:r>
                  <a:rPr lang="zh-CN" altLang="en-US" dirty="0"/>
                  <a:t>利用率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dirty="0"/>
                  <a:t>，简单理解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是可以并行的进程数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45549E-DB22-420C-8D8A-14343F7A1E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536D7AF7-83EA-4DE8-BBD4-01B054E6D121}"/>
              </a:ext>
            </a:extLst>
          </p:cNvPr>
          <p:cNvSpPr/>
          <p:nvPr/>
        </p:nvSpPr>
        <p:spPr>
          <a:xfrm>
            <a:off x="2286000" y="422489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由此可见多道程序设计可以提升</a:t>
            </a:r>
            <a:r>
              <a:rPr lang="en-US" altLang="zh-CN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利用率</a:t>
            </a:r>
            <a:endParaRPr lang="en-US" altLang="zh-CN" dirty="0">
              <a:solidFill>
                <a:srgbClr val="C939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5003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1583D-D979-4835-B0DC-D2C1DC24FA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线程</a:t>
            </a:r>
            <a:r>
              <a:rPr lang="en-US" altLang="zh-CN" dirty="0"/>
              <a:t>——</a:t>
            </a:r>
            <a:r>
              <a:rPr lang="zh-CN" altLang="en-US" dirty="0"/>
              <a:t>轻量级的进程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B673F6-4333-446B-B2C5-9325D2B207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62218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18E26-9EEF-4C4F-8057-A64CE820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思考：浏览器如何平衡多种程序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18167C-86CE-4FE9-BDC7-70773BE3B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023" y="1203598"/>
            <a:ext cx="4531953" cy="342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56385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64727-E7DF-4D19-B8B1-CBB96EE10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思考：多进程分时共享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269AE5-CF16-40CB-9DFA-30B7B0370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核心逻辑：浏览器执行脚本的程序，不能阻塞渲染、网络等程序。因此，脚本执行不能一直抢占</a:t>
            </a:r>
            <a:r>
              <a:rPr lang="en-US" altLang="zh-CN" dirty="0"/>
              <a:t>CPU</a:t>
            </a:r>
            <a:r>
              <a:rPr lang="zh-CN" altLang="en-US" dirty="0"/>
              <a:t>，可以考虑分时共享</a:t>
            </a:r>
            <a:r>
              <a:rPr lang="en-US" altLang="zh-CN" dirty="0"/>
              <a:t>CPU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EF8C13-8BF2-4B88-96FB-79B1BB46E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787774"/>
            <a:ext cx="6734175" cy="12287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73E04F3-E10D-48EB-8B91-0EBA2AF3D4C8}"/>
              </a:ext>
            </a:extLst>
          </p:cNvPr>
          <p:cNvSpPr txBox="1"/>
          <p:nvPr/>
        </p:nvSpPr>
        <p:spPr>
          <a:xfrm>
            <a:off x="2699792" y="4224893"/>
            <a:ext cx="433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每个工作执行</a:t>
            </a:r>
            <a:r>
              <a:rPr lang="en-US" altLang="zh-CN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5ms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，然后切换另一个工作</a:t>
            </a:r>
          </a:p>
        </p:txBody>
      </p:sp>
    </p:spTree>
    <p:extLst>
      <p:ext uri="{BB962C8B-B14F-4D97-AF65-F5344CB8AC3E}">
        <p14:creationId xmlns:p14="http://schemas.microsoft.com/office/powerpoint/2010/main" val="2471571653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89327-87F9-4C94-82AB-38F17A3A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B70E8E-05F7-4EA5-BC08-B78FC36C3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067694"/>
            <a:ext cx="4224710" cy="27058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61091D4-D4D8-4CA9-B46B-510A8EC9480C}"/>
              </a:ext>
            </a:extLst>
          </p:cNvPr>
          <p:cNvSpPr txBox="1"/>
          <p:nvPr/>
        </p:nvSpPr>
        <p:spPr>
          <a:xfrm>
            <a:off x="683568" y="1131590"/>
            <a:ext cx="7283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上述方案产生几个问题：多个进程如何共享文件和内存？多个进程如何共享内存？多个进程分时共享，切换成本如何？</a:t>
            </a:r>
          </a:p>
        </p:txBody>
      </p:sp>
    </p:spTree>
    <p:extLst>
      <p:ext uri="{BB962C8B-B14F-4D97-AF65-F5344CB8AC3E}">
        <p14:creationId xmlns:p14="http://schemas.microsoft.com/office/powerpoint/2010/main" val="234625519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683AE-5F36-4EEF-B4BB-615C90F1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</a:t>
            </a:r>
            <a:r>
              <a:rPr lang="en-US" altLang="zh-CN" dirty="0"/>
              <a:t>——</a:t>
            </a:r>
            <a:r>
              <a:rPr lang="zh-CN" altLang="en-US" dirty="0"/>
              <a:t>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ECEAC6-DC7C-4970-B7F1-785315D23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操作系统对一个</a:t>
            </a:r>
            <a:r>
              <a:rPr lang="zh-CN" altLang="en-US" dirty="0">
                <a:solidFill>
                  <a:srgbClr val="C94251"/>
                </a:solidFill>
              </a:rPr>
              <a:t>正在运行程序</a:t>
            </a:r>
            <a:r>
              <a:rPr lang="zh-CN" altLang="en-US" dirty="0"/>
              <a:t>的抽象；是操作系统调度资源的最小单位。</a:t>
            </a:r>
            <a:endParaRPr lang="en-US" altLang="zh-CN" dirty="0"/>
          </a:p>
          <a:p>
            <a:r>
              <a:rPr lang="zh-CN" altLang="en-US" dirty="0"/>
              <a:t>早期的计算机中</a:t>
            </a:r>
            <a:r>
              <a:rPr lang="en-US" altLang="zh-CN" dirty="0"/>
              <a:t>CPU</a:t>
            </a:r>
            <a:r>
              <a:rPr lang="zh-CN" altLang="en-US" dirty="0"/>
              <a:t>核心只有一个，程序在共享时间片段，操作系统需要提供一个模型去管理所有的程序，于是诞生了操作系统中最核心的概念</a:t>
            </a:r>
            <a:r>
              <a:rPr lang="en-US" altLang="zh-CN" dirty="0"/>
              <a:t>——</a:t>
            </a:r>
            <a:r>
              <a:rPr lang="zh-CN" altLang="en-US" dirty="0"/>
              <a:t>进程。</a:t>
            </a:r>
          </a:p>
        </p:txBody>
      </p:sp>
    </p:spTree>
    <p:extLst>
      <p:ext uri="{BB962C8B-B14F-4D97-AF65-F5344CB8AC3E}">
        <p14:creationId xmlns:p14="http://schemas.microsoft.com/office/powerpoint/2010/main" val="923215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E3345-DEF0-434A-8FD5-402C24FF2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0898EB-E90E-4023-96C5-17CEB09D8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在进程中创造一种更加轻量的执行单位，他们共享进程的绝大部分信息，拥有独立的程序指针、堆栈、寄存器、状态字等。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B89258-5DE8-466A-ADAE-B780BD3EC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643758"/>
            <a:ext cx="2232248" cy="22322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767CF6C-EA6E-4281-B7DD-B6081BB3E348}"/>
              </a:ext>
            </a:extLst>
          </p:cNvPr>
          <p:cNvSpPr txBox="1"/>
          <p:nvPr/>
        </p:nvSpPr>
        <p:spPr>
          <a:xfrm>
            <a:off x="1763688" y="28971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89EFD72-C830-4A31-94BC-0FFD80891D7A}"/>
              </a:ext>
            </a:extLst>
          </p:cNvPr>
          <p:cNvCxnSpPr/>
          <p:nvPr/>
        </p:nvCxnSpPr>
        <p:spPr>
          <a:xfrm>
            <a:off x="2410019" y="3116456"/>
            <a:ext cx="1512168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BF3512E-4DD4-435E-AD07-D42DE69A2C74}"/>
              </a:ext>
            </a:extLst>
          </p:cNvPr>
          <p:cNvSpPr txBox="1"/>
          <p:nvPr/>
        </p:nvSpPr>
        <p:spPr>
          <a:xfrm>
            <a:off x="1763687" y="42177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堆栈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FD7FFA5-9B88-472A-8C0B-0D7F635660A7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410018" y="4079798"/>
            <a:ext cx="1512169" cy="3226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420711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0E13B-A639-4390-9628-FEC1A010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创建线程</a:t>
            </a:r>
            <a:r>
              <a:rPr lang="en-US" altLang="zh-CN" dirty="0"/>
              <a:t>Coding(C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1B8406-39A1-4AAD-8886-D3F4C5254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68710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D2623-1D9C-48CA-8625-3A21882A9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几个问题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22580-1D40-493F-A5F9-55C665D07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谁创建了线程？</a:t>
            </a:r>
            <a:endParaRPr lang="en-US" altLang="zh-CN" dirty="0"/>
          </a:p>
          <a:p>
            <a:r>
              <a:rPr lang="zh-CN" altLang="en-US" dirty="0"/>
              <a:t>谁销毁线程？</a:t>
            </a:r>
            <a:endParaRPr lang="en-US" altLang="zh-CN" dirty="0"/>
          </a:p>
          <a:p>
            <a:r>
              <a:rPr lang="zh-CN" altLang="en-US" dirty="0"/>
              <a:t>谁调度线程？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A91A18-C8ED-4E23-85F0-3D12832D4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270937"/>
            <a:ext cx="5275543" cy="347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58657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3CB8B-09F5-4AE8-B90F-674F0E62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线程切换过程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7F969-5335-4449-ADA9-EEAEC6E3B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zh-CN" altLang="en-US" dirty="0"/>
              <a:t>线程主动交出控制权（</a:t>
            </a:r>
            <a:r>
              <a:rPr lang="en-US" altLang="zh-CN" dirty="0"/>
              <a:t>yield</a:t>
            </a:r>
            <a:r>
              <a:rPr lang="zh-CN" altLang="en-US" dirty="0"/>
              <a:t>），或终止</a:t>
            </a:r>
            <a:endParaRPr lang="en-US" altLang="zh-CN" dirty="0"/>
          </a:p>
          <a:p>
            <a:pPr marL="457200" indent="-457200">
              <a:buAutoNum type="arabicParenR"/>
            </a:pPr>
            <a:r>
              <a:rPr lang="zh-CN" altLang="en-US" dirty="0"/>
              <a:t>保存信息（线程表）</a:t>
            </a:r>
            <a:endParaRPr lang="en-US" altLang="zh-CN" dirty="0"/>
          </a:p>
          <a:p>
            <a:pPr marL="457200" indent="-457200">
              <a:buAutoNum type="arabicParenR"/>
            </a:pPr>
            <a:r>
              <a:rPr lang="zh-CN" altLang="en-US" dirty="0"/>
              <a:t>本地选择另一个线程执行</a:t>
            </a:r>
          </a:p>
        </p:txBody>
      </p:sp>
    </p:spTree>
    <p:extLst>
      <p:ext uri="{BB962C8B-B14F-4D97-AF65-F5344CB8AC3E}">
        <p14:creationId xmlns:p14="http://schemas.microsoft.com/office/powerpoint/2010/main" val="3478873986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4F392-178D-4736-B6EA-8A6CAF346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竞争条件和临界区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C375FF-7255-48D7-91AE-021F02D34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609345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64727-E7DF-4D19-B8B1-CBB96EE10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临界区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269AE5-CF16-40CB-9DFA-30B7B0370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访问共享资源的程序片段。</a:t>
            </a:r>
            <a:endParaRPr lang="en-US" altLang="zh-CN" dirty="0"/>
          </a:p>
          <a:p>
            <a:r>
              <a:rPr lang="zh-CN" altLang="en-US" dirty="0"/>
              <a:t>而资源并不能被同时使用（如打印机）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EB5B8D-A40C-4461-993B-4772B0F3B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1311724"/>
            <a:ext cx="3129756" cy="33957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38F0361-7F58-4F2F-A5B2-D235FF00405F}"/>
              </a:ext>
            </a:extLst>
          </p:cNvPr>
          <p:cNvSpPr txBox="1"/>
          <p:nvPr/>
        </p:nvSpPr>
        <p:spPr>
          <a:xfrm>
            <a:off x="1763688" y="3240844"/>
            <a:ext cx="1915909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设置打印文本</a:t>
            </a:r>
            <a:endParaRPr lang="en-US" altLang="zh-CN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打印</a:t>
            </a:r>
            <a:endParaRPr lang="en-US" altLang="zh-CN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清空打印文本</a:t>
            </a:r>
          </a:p>
        </p:txBody>
      </p:sp>
    </p:spTree>
    <p:extLst>
      <p:ext uri="{BB962C8B-B14F-4D97-AF65-F5344CB8AC3E}">
        <p14:creationId xmlns:p14="http://schemas.microsoft.com/office/powerpoint/2010/main" val="3545093967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8046F-65F7-4CFA-95B2-F2E2A855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竞争条件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9F95EE-B22A-4B2C-A683-94C8D81C2F7E}"/>
              </a:ext>
            </a:extLst>
          </p:cNvPr>
          <p:cNvSpPr txBox="1"/>
          <p:nvPr/>
        </p:nvSpPr>
        <p:spPr>
          <a:xfrm>
            <a:off x="683568" y="1779662"/>
            <a:ext cx="2053767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设置打印文本</a:t>
            </a:r>
            <a:r>
              <a:rPr lang="en-US" altLang="zh-CN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打印</a:t>
            </a:r>
            <a:endParaRPr lang="en-US" altLang="zh-CN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清空打印文本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8096D0-20F6-45E0-A181-51EC906B07EF}"/>
              </a:ext>
            </a:extLst>
          </p:cNvPr>
          <p:cNvSpPr txBox="1"/>
          <p:nvPr/>
        </p:nvSpPr>
        <p:spPr>
          <a:xfrm>
            <a:off x="3141916" y="1774974"/>
            <a:ext cx="2053767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设置打印文本</a:t>
            </a:r>
            <a:r>
              <a:rPr lang="en-US" altLang="zh-CN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打印</a:t>
            </a:r>
            <a:endParaRPr lang="en-US" altLang="zh-CN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清空打印文本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4A2C80-7715-4316-BFF7-499FADA63320}"/>
              </a:ext>
            </a:extLst>
          </p:cNvPr>
          <p:cNvSpPr txBox="1"/>
          <p:nvPr/>
        </p:nvSpPr>
        <p:spPr>
          <a:xfrm>
            <a:off x="1331640" y="12756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Courier New" panose="02070309020205020404" pitchFamily="49" charset="0"/>
              </a:rPr>
              <a:t>进程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Courier New" panose="02070309020205020404" pitchFamily="49" charset="0"/>
              </a:rPr>
              <a:t>1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1928E0-E367-42BB-AE37-85593D0488E9}"/>
              </a:ext>
            </a:extLst>
          </p:cNvPr>
          <p:cNvSpPr txBox="1"/>
          <p:nvPr/>
        </p:nvSpPr>
        <p:spPr>
          <a:xfrm>
            <a:off x="3778307" y="127560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Courier New" panose="02070309020205020404" pitchFamily="49" charset="0"/>
              </a:rPr>
              <a:t>进程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Courier New" panose="02070309020205020404" pitchFamily="49" charset="0"/>
              </a:rPr>
              <a:t>2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3638EC-9862-4547-BE60-01AD09ADEFFD}"/>
              </a:ext>
            </a:extLst>
          </p:cNvPr>
          <p:cNvSpPr txBox="1"/>
          <p:nvPr/>
        </p:nvSpPr>
        <p:spPr>
          <a:xfrm>
            <a:off x="5599718" y="1983730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程序执行的结果取决于临界区的精准时序</a:t>
            </a:r>
          </a:p>
        </p:txBody>
      </p:sp>
    </p:spTree>
    <p:extLst>
      <p:ext uri="{BB962C8B-B14F-4D97-AF65-F5344CB8AC3E}">
        <p14:creationId xmlns:p14="http://schemas.microsoft.com/office/powerpoint/2010/main" val="2863545065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7B451-50A4-4419-B944-B1A6498D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2B6F66-B7FE-48BB-BDD3-59EAA64C6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最简单的办法是让临界区</a:t>
            </a:r>
            <a:r>
              <a:rPr lang="zh-CN" altLang="en-US" dirty="0">
                <a:solidFill>
                  <a:srgbClr val="C00000"/>
                </a:solidFill>
              </a:rPr>
              <a:t>互斥</a:t>
            </a:r>
            <a:r>
              <a:rPr lang="en-US" altLang="zh-CN" dirty="0"/>
              <a:t>(mutual exclusion)</a:t>
            </a:r>
            <a:r>
              <a:rPr lang="zh-CN" altLang="en-US" dirty="0"/>
              <a:t>，就是同时不会有两段程序在临界区。严格说，应该满足</a:t>
            </a:r>
            <a:r>
              <a:rPr lang="en-US" altLang="zh-CN" dirty="0"/>
              <a:t>4</a:t>
            </a:r>
            <a:r>
              <a:rPr lang="zh-CN" altLang="en-US" dirty="0"/>
              <a:t>个条件：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任何两个进程不同时在临界区。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不对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CPU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数量和速度做任何假设。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临界区外运行的进程不得阻塞其他进程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不得使进程过长等待临界区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/>
              <a:t>例如：将临界区上锁</a:t>
            </a:r>
          </a:p>
        </p:txBody>
      </p:sp>
    </p:spTree>
    <p:extLst>
      <p:ext uri="{BB962C8B-B14F-4D97-AF65-F5344CB8AC3E}">
        <p14:creationId xmlns:p14="http://schemas.microsoft.com/office/powerpoint/2010/main" val="2120035600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BACCA-A39A-4C35-B52E-04DAC132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互斥</a:t>
            </a:r>
            <a:r>
              <a:rPr lang="en-US" altLang="zh-CN" dirty="0"/>
              <a:t>——</a:t>
            </a:r>
            <a:r>
              <a:rPr lang="zh-CN" altLang="en-US" dirty="0"/>
              <a:t>屏蔽中断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7E507-AC03-43E7-8B57-437FEE556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139702"/>
            <a:ext cx="3744416" cy="1995400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01: </a:t>
            </a:r>
            <a:r>
              <a:rPr lang="en-US" altLang="zh-CN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disableInterrupt</a:t>
            </a: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02: </a:t>
            </a:r>
            <a:r>
              <a:rPr lang="en-US" altLang="zh-CN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setPrinter</a:t>
            </a: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(A.txt)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03: print()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04: </a:t>
            </a:r>
            <a:r>
              <a:rPr lang="en-US" altLang="zh-CN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clearPrinter</a:t>
            </a: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05</a:t>
            </a:r>
            <a:r>
              <a:rPr lang="zh-CN" alt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lang="en-US" altLang="zh-CN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enableInterrupt</a:t>
            </a: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CN" alt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98AFE5-0293-4B9B-BA99-91DFC21A877A}"/>
              </a:ext>
            </a:extLst>
          </p:cNvPr>
          <p:cNvSpPr txBox="1"/>
          <p:nvPr/>
        </p:nvSpPr>
        <p:spPr>
          <a:xfrm>
            <a:off x="611560" y="1167946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Courier New" panose="02070309020205020404" pitchFamily="49" charset="0"/>
              </a:rPr>
              <a:t>屏蔽中断可以阻止进程切换。下面的打印临界区程序有什么问题吗？将屏蔽中断的能力下放给用户进行临界区管理。</a:t>
            </a:r>
          </a:p>
        </p:txBody>
      </p:sp>
    </p:spTree>
    <p:extLst>
      <p:ext uri="{BB962C8B-B14F-4D97-AF65-F5344CB8AC3E}">
        <p14:creationId xmlns:p14="http://schemas.microsoft.com/office/powerpoint/2010/main" val="1868516432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4F392-178D-4736-B6EA-8A6CAF346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第一个算法</a:t>
            </a:r>
            <a:r>
              <a:rPr lang="en-US" altLang="zh-CN" dirty="0"/>
              <a:t>——</a:t>
            </a:r>
            <a:r>
              <a:rPr lang="zh-CN" altLang="en-US" dirty="0"/>
              <a:t>忙等待和</a:t>
            </a:r>
            <a:r>
              <a:rPr lang="en-US" altLang="zh-CN" dirty="0"/>
              <a:t>Peterson</a:t>
            </a:r>
            <a:r>
              <a:rPr lang="zh-CN" altLang="en-US" dirty="0"/>
              <a:t>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C375FF-7255-48D7-91AE-021F02D34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92503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15ABF-AF89-4458-A016-2B1BC002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进程拥有的状态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6C1F36C-D334-4FA7-B00C-3DB75348D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090291"/>
              </p:ext>
            </p:extLst>
          </p:nvPr>
        </p:nvGraphicFramePr>
        <p:xfrm>
          <a:off x="827584" y="1419622"/>
          <a:ext cx="5112566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673">
                  <a:extLst>
                    <a:ext uri="{9D8B030D-6E8A-4147-A177-3AD203B41FA5}">
                      <a16:colId xmlns:a16="http://schemas.microsoft.com/office/drawing/2014/main" val="1372586447"/>
                    </a:ext>
                  </a:extLst>
                </a:gridCol>
                <a:gridCol w="1691694">
                  <a:extLst>
                    <a:ext uri="{9D8B030D-6E8A-4147-A177-3AD203B41FA5}">
                      <a16:colId xmlns:a16="http://schemas.microsoft.com/office/drawing/2014/main" val="2332954583"/>
                    </a:ext>
                  </a:extLst>
                </a:gridCol>
                <a:gridCol w="1800199">
                  <a:extLst>
                    <a:ext uri="{9D8B030D-6E8A-4147-A177-3AD203B41FA5}">
                      <a16:colId xmlns:a16="http://schemas.microsoft.com/office/drawing/2014/main" val="3803748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进程管理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存储管理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文件管理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804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寄存器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程序段指针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根目录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12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程序计数器</a:t>
                      </a:r>
                      <a:r>
                        <a:rPr lang="en-US" altLang="zh-CN" dirty="0"/>
                        <a:t>(PC)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堆栈段指针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工作目录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67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程序状态字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数据段指针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文件描述符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884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堆栈指针</a:t>
                      </a:r>
                      <a:r>
                        <a:rPr lang="en-US" altLang="zh-CN" dirty="0"/>
                        <a:t>(SP)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3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优先级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组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572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父进程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80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519882"/>
                  </a:ext>
                </a:extLst>
              </a:tr>
            </a:tbl>
          </a:graphicData>
        </a:graphic>
      </p:graphicFrame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D83F69F3-D3D9-4E43-953A-52F5C82D1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882340"/>
              </p:ext>
            </p:extLst>
          </p:nvPr>
        </p:nvGraphicFramePr>
        <p:xfrm>
          <a:off x="6660232" y="1779662"/>
          <a:ext cx="1535832" cy="2592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5832">
                  <a:extLst>
                    <a:ext uri="{9D8B030D-6E8A-4147-A177-3AD203B41FA5}">
                      <a16:colId xmlns:a16="http://schemas.microsoft.com/office/drawing/2014/main" val="1329933987"/>
                    </a:ext>
                  </a:extLst>
                </a:gridCol>
              </a:tblGrid>
              <a:tr h="416870">
                <a:tc>
                  <a:txBody>
                    <a:bodyPr/>
                    <a:lstStyle/>
                    <a:p>
                      <a:r>
                        <a:rPr lang="zh-CN" altLang="en-US" dirty="0"/>
                        <a:t>堆栈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194111"/>
                  </a:ext>
                </a:extLst>
              </a:tr>
              <a:tr h="1110981">
                <a:tc>
                  <a:txBody>
                    <a:bodyPr/>
                    <a:lstStyle/>
                    <a:p>
                      <a:r>
                        <a:rPr lang="zh-CN" altLang="en-US" dirty="0"/>
                        <a:t>空闲区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477937"/>
                  </a:ext>
                </a:extLst>
              </a:tr>
              <a:tr h="647567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69800"/>
                  </a:ext>
                </a:extLst>
              </a:tr>
              <a:tr h="416870">
                <a:tc>
                  <a:txBody>
                    <a:bodyPr/>
                    <a:lstStyle/>
                    <a:p>
                      <a:r>
                        <a:rPr lang="zh-CN" altLang="en-US" dirty="0"/>
                        <a:t>程序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594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757260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8D11D-14D9-4D55-B0EC-878A12E2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互斥算法</a:t>
            </a:r>
            <a:r>
              <a:rPr lang="en-US" altLang="zh-CN" dirty="0"/>
              <a:t>-</a:t>
            </a:r>
            <a:r>
              <a:rPr lang="zh-CN" altLang="en-US" dirty="0"/>
              <a:t>严格轮换法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DCA1A2-6C2D-413D-B1F9-B69946D29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6688" y="1082674"/>
            <a:ext cx="2530624" cy="939552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初始化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turn = 0;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FDF92D5-9602-4738-8E8E-67CC1548EA91}"/>
              </a:ext>
            </a:extLst>
          </p:cNvPr>
          <p:cNvSpPr txBox="1">
            <a:spLocks/>
          </p:cNvSpPr>
          <p:nvPr/>
        </p:nvSpPr>
        <p:spPr>
          <a:xfrm>
            <a:off x="971600" y="2272806"/>
            <a:ext cx="3538736" cy="2304256"/>
          </a:xfrm>
          <a:prstGeom prst="rect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u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进程</a:t>
            </a:r>
            <a:r>
              <a:rPr lang="en-US" altLang="zh-CN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while(true) {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while(turn != 0);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//</a:t>
            </a:r>
            <a:r>
              <a:rPr lang="zh-CN" alt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临界区</a:t>
            </a:r>
            <a:endParaRPr lang="en-US" altLang="zh-CN" sz="18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turn=1;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zh-CN" alt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非临界区</a:t>
            </a:r>
            <a:endParaRPr lang="en-US" altLang="zh-CN" sz="18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D32828B-C399-4E4D-934A-417FE309CD64}"/>
              </a:ext>
            </a:extLst>
          </p:cNvPr>
          <p:cNvSpPr txBox="1">
            <a:spLocks/>
          </p:cNvSpPr>
          <p:nvPr/>
        </p:nvSpPr>
        <p:spPr>
          <a:xfrm>
            <a:off x="4860032" y="2272806"/>
            <a:ext cx="3538736" cy="2304256"/>
          </a:xfrm>
          <a:prstGeom prst="rect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u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进程</a:t>
            </a:r>
            <a:r>
              <a:rPr lang="en-US" altLang="zh-CN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while(true) {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while(turn != 1);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//</a:t>
            </a:r>
            <a:r>
              <a:rPr lang="zh-CN" alt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临界区</a:t>
            </a:r>
            <a:endParaRPr lang="en-US" altLang="zh-CN" sz="18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turn=0;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//</a:t>
            </a:r>
            <a:r>
              <a:rPr lang="zh-CN" alt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非临界区</a:t>
            </a:r>
            <a:endParaRPr lang="en-US" altLang="zh-CN" sz="18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8320451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8D11D-14D9-4D55-B0EC-878A12E2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互斥算法</a:t>
            </a:r>
            <a:r>
              <a:rPr lang="en-US" altLang="zh-CN" dirty="0"/>
              <a:t>-</a:t>
            </a:r>
            <a:r>
              <a:rPr lang="zh-CN" altLang="en-US" dirty="0"/>
              <a:t>严格轮换法的问题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FDF92D5-9602-4738-8E8E-67CC1548EA91}"/>
              </a:ext>
            </a:extLst>
          </p:cNvPr>
          <p:cNvSpPr txBox="1">
            <a:spLocks/>
          </p:cNvSpPr>
          <p:nvPr/>
        </p:nvSpPr>
        <p:spPr>
          <a:xfrm>
            <a:off x="971600" y="2272806"/>
            <a:ext cx="3538736" cy="2664320"/>
          </a:xfrm>
          <a:prstGeom prst="rect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u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进程</a:t>
            </a:r>
            <a:r>
              <a:rPr lang="en-US" altLang="zh-CN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while(true) {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800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turn = 1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800" kern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while(turn != 0);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zh-CN" alt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临界区</a:t>
            </a:r>
            <a:endParaRPr lang="en-US" altLang="zh-CN" sz="18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turn=1;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zh-CN" alt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非临界区</a:t>
            </a:r>
            <a:endParaRPr lang="en-US" altLang="zh-CN" sz="18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D32828B-C399-4E4D-934A-417FE309CD64}"/>
              </a:ext>
            </a:extLst>
          </p:cNvPr>
          <p:cNvSpPr txBox="1">
            <a:spLocks/>
          </p:cNvSpPr>
          <p:nvPr/>
        </p:nvSpPr>
        <p:spPr>
          <a:xfrm>
            <a:off x="4860032" y="2272806"/>
            <a:ext cx="3538736" cy="2304256"/>
          </a:xfrm>
          <a:prstGeom prst="rect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u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进程</a:t>
            </a:r>
            <a:r>
              <a:rPr lang="en-US" altLang="zh-CN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while(true) {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800" kern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while(turn != 1);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zh-CN" alt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临界区</a:t>
            </a:r>
            <a:endParaRPr lang="en-US" altLang="zh-CN" sz="18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turn=0;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zh-CN" alt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非临界区</a:t>
            </a:r>
            <a:endParaRPr lang="en-US" altLang="zh-CN" sz="18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E2995701-F9F6-432F-BAA5-4853B20E3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651520"/>
          </a:xfrm>
        </p:spPr>
        <p:txBody>
          <a:bodyPr/>
          <a:lstStyle/>
          <a:p>
            <a:r>
              <a:rPr lang="zh-CN" altLang="en-US" dirty="0"/>
              <a:t>假如进程</a:t>
            </a:r>
            <a:r>
              <a:rPr lang="en-US" altLang="zh-CN" dirty="0"/>
              <a:t>2</a:t>
            </a:r>
            <a:r>
              <a:rPr lang="zh-CN" altLang="en-US" dirty="0"/>
              <a:t>的非临界区运算很慢，会出现什么情况？</a:t>
            </a:r>
          </a:p>
        </p:txBody>
      </p:sp>
    </p:spTree>
    <p:extLst>
      <p:ext uri="{BB962C8B-B14F-4D97-AF65-F5344CB8AC3E}">
        <p14:creationId xmlns:p14="http://schemas.microsoft.com/office/powerpoint/2010/main" val="535352631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00232-704B-4536-9EA8-09C4757C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假如进程</a:t>
            </a:r>
            <a:r>
              <a:rPr lang="en-US" altLang="zh-CN" dirty="0"/>
              <a:t>2</a:t>
            </a:r>
            <a:r>
              <a:rPr lang="zh-CN" altLang="en-US" dirty="0"/>
              <a:t>非临界区非常慢？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6D8C9-A370-41BC-9124-824213938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进程</a:t>
            </a:r>
            <a:r>
              <a:rPr lang="en-US" altLang="zh-CN" dirty="0"/>
              <a:t>1  |-----|-----|</a:t>
            </a:r>
          </a:p>
          <a:p>
            <a:pPr marL="0" indent="0">
              <a:buNone/>
            </a:pPr>
            <a:r>
              <a:rPr lang="zh-CN" altLang="en-US" dirty="0"/>
              <a:t>进程</a:t>
            </a:r>
            <a:r>
              <a:rPr lang="en-US" altLang="zh-CN" dirty="0"/>
              <a:t>2     |---------------------------------------------------</a:t>
            </a:r>
          </a:p>
          <a:p>
            <a:r>
              <a:rPr lang="zh-CN" altLang="en-US" dirty="0">
                <a:solidFill>
                  <a:srgbClr val="C9394A"/>
                </a:solidFill>
              </a:rPr>
              <a:t>思考：</a:t>
            </a:r>
            <a:r>
              <a:rPr lang="zh-CN" altLang="en-US" dirty="0">
                <a:solidFill>
                  <a:schemeClr val="tx1"/>
                </a:solidFill>
              </a:rPr>
              <a:t>如何让非临界区不影响其他进程临界区的执行？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每个线程进入临界区之前都标记自己对临界区资源</a:t>
            </a:r>
            <a:r>
              <a:rPr lang="zh-CN" altLang="en-US" dirty="0">
                <a:solidFill>
                  <a:srgbClr val="C9394A"/>
                </a:solidFill>
              </a:rPr>
              <a:t>感兴趣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进程执行完临界区后，不应该主动交出控制权（设置</a:t>
            </a:r>
            <a:r>
              <a:rPr lang="en-US" altLang="zh-CN" dirty="0">
                <a:solidFill>
                  <a:schemeClr val="tx1"/>
                </a:solidFill>
              </a:rPr>
              <a:t>turn</a:t>
            </a:r>
            <a:r>
              <a:rPr lang="zh-CN" altLang="en-US" dirty="0">
                <a:solidFill>
                  <a:schemeClr val="tx1"/>
                </a:solidFill>
              </a:rPr>
              <a:t>），而是观察其他进程对临界区的资源感不感兴趣。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040995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1A358-F1DB-4593-B8E1-ED298AA5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</a:t>
            </a:r>
            <a:r>
              <a:rPr lang="en-US" altLang="zh-CN" dirty="0"/>
              <a:t>——Peterson</a:t>
            </a:r>
            <a:r>
              <a:rPr lang="zh-CN" altLang="en-US" dirty="0"/>
              <a:t>算法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C7AE9D8-FAA9-4A0C-A60A-75F3EED41D7C}"/>
              </a:ext>
            </a:extLst>
          </p:cNvPr>
          <p:cNvSpPr txBox="1">
            <a:spLocks/>
          </p:cNvSpPr>
          <p:nvPr/>
        </p:nvSpPr>
        <p:spPr>
          <a:xfrm>
            <a:off x="971600" y="1203598"/>
            <a:ext cx="6840760" cy="3733528"/>
          </a:xfrm>
          <a:prstGeom prst="rect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u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int[] interested = new int[2];  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int turn = 0;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void </a:t>
            </a:r>
            <a:r>
              <a:rPr lang="en-US" altLang="zh-CN" sz="16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enterRegion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(int </a:t>
            </a:r>
            <a:r>
              <a:rPr lang="en-US" altLang="zh-CN" sz="16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pid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int other = 1 – </a:t>
            </a:r>
            <a:r>
              <a:rPr lang="en-US" altLang="zh-CN" sz="16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pid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interested[</a:t>
            </a:r>
            <a:r>
              <a:rPr lang="en-US" altLang="zh-CN" sz="16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pid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] = true;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turn = </a:t>
            </a:r>
            <a:r>
              <a:rPr lang="en-US" altLang="zh-CN" sz="16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pid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while(turn == </a:t>
            </a:r>
            <a:r>
              <a:rPr lang="en-US" altLang="zh-CN" sz="16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pid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&amp;&amp; interested[other]);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void </a:t>
            </a:r>
            <a:r>
              <a:rPr lang="en-US" altLang="zh-CN" sz="16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leaveRegion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(int </a:t>
            </a:r>
            <a:r>
              <a:rPr lang="en-US" altLang="zh-CN" sz="16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pid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 { interested[</a:t>
            </a:r>
            <a:r>
              <a:rPr lang="en-US" altLang="zh-CN" sz="16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pid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] = false; }</a:t>
            </a:r>
          </a:p>
        </p:txBody>
      </p:sp>
    </p:spTree>
    <p:extLst>
      <p:ext uri="{BB962C8B-B14F-4D97-AF65-F5344CB8AC3E}">
        <p14:creationId xmlns:p14="http://schemas.microsoft.com/office/powerpoint/2010/main" val="3943259115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4F392-178D-4736-B6EA-8A6CAF346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锁的基础</a:t>
            </a:r>
            <a:r>
              <a:rPr lang="en-US" altLang="zh-CN" dirty="0"/>
              <a:t>——</a:t>
            </a:r>
            <a:r>
              <a:rPr lang="zh-CN" altLang="en-US" dirty="0"/>
              <a:t>硬件</a:t>
            </a:r>
            <a:r>
              <a:rPr lang="en-US" altLang="zh-CN" dirty="0"/>
              <a:t>TSL</a:t>
            </a:r>
            <a:r>
              <a:rPr lang="zh-CN" altLang="en-US" dirty="0"/>
              <a:t>和</a:t>
            </a:r>
            <a:r>
              <a:rPr lang="en-US" altLang="zh-CN" dirty="0"/>
              <a:t>XCHG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C375FF-7255-48D7-91AE-021F02D34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282601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7BCC2-7F95-427F-B94E-26ACFD3E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硬件实现</a:t>
            </a:r>
            <a:r>
              <a:rPr lang="en-US" altLang="zh-CN" dirty="0"/>
              <a:t>TSL</a:t>
            </a:r>
            <a:r>
              <a:rPr lang="zh-CN" altLang="en-US" dirty="0"/>
              <a:t>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0AA32-381A-47F2-9A2E-A0F3ED223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3898776" cy="3394075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enter_region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TSL R0,LOCK</a:t>
            </a:r>
          </a:p>
          <a:p>
            <a:pPr marL="0" indent="0">
              <a:buNone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BNE R0, ZERO,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enter_region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RETURN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2DC2CF-5424-4984-A583-6ABAFD1FA893}"/>
              </a:ext>
            </a:extLst>
          </p:cNvPr>
          <p:cNvSpPr txBox="1"/>
          <p:nvPr/>
        </p:nvSpPr>
        <p:spPr>
          <a:xfrm>
            <a:off x="4355976" y="1241424"/>
            <a:ext cx="4464496" cy="373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And Lock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）是两个步骤，但是利用硬件特性，让两个步骤不可分离：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读取内存地址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R0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之后检查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的值，如果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enter_region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中循环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414511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7BCC2-7F95-427F-B94E-26ACFD3E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硬件实现</a:t>
            </a:r>
            <a:r>
              <a:rPr lang="en-US" altLang="zh-CN" dirty="0"/>
              <a:t>TSL</a:t>
            </a:r>
            <a:r>
              <a:rPr lang="zh-CN" altLang="en-US" dirty="0"/>
              <a:t>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0AA32-381A-47F2-9A2E-A0F3ED223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1209568"/>
            <a:ext cx="3394720" cy="33940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leave_region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SAVE LOCK,#0</a:t>
            </a:r>
          </a:p>
          <a:p>
            <a:pPr marL="0" indent="0">
              <a:buNone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RETURN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2DC2CF-5424-4984-A583-6ABAFD1FA893}"/>
              </a:ext>
            </a:extLst>
          </p:cNvPr>
          <p:cNvSpPr txBox="1"/>
          <p:nvPr/>
        </p:nvSpPr>
        <p:spPr>
          <a:xfrm>
            <a:off x="4355976" y="1275606"/>
            <a:ext cx="4464496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内存地址清零，临界区有可以继续通过</a:t>
            </a:r>
          </a:p>
        </p:txBody>
      </p:sp>
    </p:spTree>
    <p:extLst>
      <p:ext uri="{BB962C8B-B14F-4D97-AF65-F5344CB8AC3E}">
        <p14:creationId xmlns:p14="http://schemas.microsoft.com/office/powerpoint/2010/main" val="2885104771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71D36-2F60-48F1-99DB-BA5FC457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7E6C76-D8B6-4258-AFF7-A6D046610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TSL REGISTER LOCK</a:t>
            </a:r>
            <a:r>
              <a:rPr lang="zh-CN" altLang="en-US" dirty="0"/>
              <a:t>指令执行的时候，会锁住总线，确保同时只有一个</a:t>
            </a:r>
            <a:r>
              <a:rPr lang="en-US" altLang="zh-CN" dirty="0"/>
              <a:t>CPU</a:t>
            </a:r>
            <a:r>
              <a:rPr lang="zh-CN" altLang="en-US" dirty="0"/>
              <a:t>可以完成</a:t>
            </a:r>
            <a:r>
              <a:rPr lang="en-US" altLang="zh-CN" dirty="0"/>
              <a:t>TSL</a:t>
            </a:r>
            <a:r>
              <a:rPr lang="zh-CN" altLang="en-US" dirty="0"/>
              <a:t>指令下的两个操作，并且在这个操作完成前，其他</a:t>
            </a:r>
            <a:r>
              <a:rPr lang="en-US" altLang="zh-CN" dirty="0"/>
              <a:t>CPU</a:t>
            </a:r>
            <a:r>
              <a:rPr lang="zh-CN" altLang="en-US" dirty="0"/>
              <a:t>都不可以访问</a:t>
            </a:r>
            <a:r>
              <a:rPr lang="en-US" altLang="zh-CN" dirty="0"/>
              <a:t>LOCK</a:t>
            </a:r>
            <a:r>
              <a:rPr lang="zh-CN" altLang="en-US" dirty="0"/>
              <a:t>地址。</a:t>
            </a:r>
          </a:p>
        </p:txBody>
      </p:sp>
    </p:spTree>
    <p:extLst>
      <p:ext uri="{BB962C8B-B14F-4D97-AF65-F5344CB8AC3E}">
        <p14:creationId xmlns:p14="http://schemas.microsoft.com/office/powerpoint/2010/main" val="228621240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83F0C-0B32-4F50-AAAE-221CD0706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XCHG</a:t>
            </a:r>
            <a:r>
              <a:rPr lang="zh-CN" altLang="en-US" dirty="0"/>
              <a:t>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DFDE22-F032-47DE-AF28-C4BC2AF90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</a:t>
            </a:r>
            <a:r>
              <a:rPr lang="en-US" altLang="zh-CN" dirty="0"/>
              <a:t>TSL</a:t>
            </a:r>
            <a:r>
              <a:rPr lang="zh-CN" altLang="en-US" dirty="0"/>
              <a:t>指令的</a:t>
            </a:r>
            <a:r>
              <a:rPr lang="en-US" altLang="zh-CN" dirty="0"/>
              <a:t>CPU</a:t>
            </a:r>
            <a:r>
              <a:rPr lang="zh-CN" altLang="en-US" dirty="0"/>
              <a:t>有些实现了</a:t>
            </a:r>
            <a:r>
              <a:rPr lang="en-US" altLang="zh-CN" dirty="0"/>
              <a:t>XCHG</a:t>
            </a:r>
            <a:r>
              <a:rPr lang="zh-CN" altLang="en-US" dirty="0"/>
              <a:t>指令，例如</a:t>
            </a:r>
            <a:r>
              <a:rPr lang="en-US" altLang="zh-CN" dirty="0"/>
              <a:t>Intel x86 </a:t>
            </a:r>
            <a:r>
              <a:rPr lang="en-US" altLang="zh-CN" dirty="0" err="1"/>
              <a:t>cpu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EFBEFAC-E60E-4FE9-872D-BE13A3F63D62}"/>
              </a:ext>
            </a:extLst>
          </p:cNvPr>
          <p:cNvSpPr txBox="1">
            <a:spLocks/>
          </p:cNvSpPr>
          <p:nvPr/>
        </p:nvSpPr>
        <p:spPr>
          <a:xfrm>
            <a:off x="827584" y="1995686"/>
            <a:ext cx="3744416" cy="2735065"/>
          </a:xfrm>
          <a:prstGeom prst="rect">
            <a:avLst/>
          </a:prstGeom>
          <a:noFill/>
          <a:ln w="952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u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enter_region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ADDI R,ZERO,#1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XCHG R, LOCK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BNE R, ZERO, </a:t>
            </a:r>
            <a:r>
              <a:rPr lang="en-US" altLang="zh-CN" b="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enter_region</a:t>
            </a:r>
            <a:endParaRPr lang="en-US" altLang="zh-CN" b="0" kern="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D5F0B80-1EE3-4E2D-A011-5145A9E9B402}"/>
              </a:ext>
            </a:extLst>
          </p:cNvPr>
          <p:cNvSpPr txBox="1">
            <a:spLocks/>
          </p:cNvSpPr>
          <p:nvPr/>
        </p:nvSpPr>
        <p:spPr>
          <a:xfrm>
            <a:off x="4788446" y="1995686"/>
            <a:ext cx="3744416" cy="27350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u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XCHG</a:t>
            </a:r>
            <a:r>
              <a:rPr lang="zh-CN" altLang="en-US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指令交换</a:t>
            </a:r>
            <a:r>
              <a:rPr lang="en-US" altLang="zh-CN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R</a:t>
            </a:r>
            <a:r>
              <a:rPr lang="zh-CN" altLang="en-US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LOCK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达到和</a:t>
            </a:r>
            <a:r>
              <a:rPr lang="en-US" altLang="zh-CN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TSL</a:t>
            </a:r>
            <a:r>
              <a:rPr lang="zh-CN" altLang="en-US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相同的效果</a:t>
            </a:r>
            <a:endParaRPr lang="en-US" altLang="zh-CN" b="0" kern="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147677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C541C-FC73-45E7-8F45-4166EB244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优化版本</a:t>
            </a:r>
            <a:r>
              <a:rPr lang="en-US" altLang="zh-CN" dirty="0"/>
              <a:t>(</a:t>
            </a:r>
            <a:r>
              <a:rPr lang="zh-CN" altLang="en-US" dirty="0"/>
              <a:t>睡眠</a:t>
            </a:r>
            <a:r>
              <a:rPr lang="en-US" altLang="zh-CN" dirty="0"/>
              <a:t>&amp;</a:t>
            </a:r>
            <a:r>
              <a:rPr lang="zh-CN" altLang="en-US" dirty="0"/>
              <a:t>唤醒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826CF5C-CB91-4098-A6F5-BEC4BF296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076324"/>
            <a:ext cx="3898776" cy="3675856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enter_region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TSL R0,LOCK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BEQ R0, ZERO, ok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CALL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sleep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JUMP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enter_region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ok: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RETURN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7B4E66-93E3-45DD-8BD9-E89F31B82D4B}"/>
              </a:ext>
            </a:extLst>
          </p:cNvPr>
          <p:cNvSpPr txBox="1"/>
          <p:nvPr/>
        </p:nvSpPr>
        <p:spPr>
          <a:xfrm>
            <a:off x="4761954" y="1131590"/>
            <a:ext cx="3816424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之前的版本比较消耗性能（本质上是忙等待），因此可以考虑有一个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sleep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过程交出线程控制权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(yield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754333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871E5-7F1C-4E44-BEAE-3AAE1014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进程是对计算机的一种抽象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AFA38C-1B59-41AE-BAF5-9C1787D22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601" y="1491630"/>
            <a:ext cx="5016798" cy="321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78150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4F392-178D-4736-B6EA-8A6CAF346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信号量</a:t>
            </a:r>
            <a:r>
              <a:rPr lang="en-US" altLang="zh-CN" dirty="0"/>
              <a:t>(Semaphore)</a:t>
            </a:r>
            <a:r>
              <a:rPr lang="zh-CN" altLang="en-US" dirty="0"/>
              <a:t>和互斥量（</a:t>
            </a:r>
            <a:r>
              <a:rPr lang="en-US" altLang="zh-CN" dirty="0"/>
              <a:t>mutex)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C375FF-7255-48D7-91AE-021F02D34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357858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9A264-7AA1-41EB-8C17-07907AA3C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简单上锁的问题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EE0075-33FC-43E2-B6E7-F7D7CD662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843558"/>
            <a:ext cx="7092280" cy="338353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F55DA42-087A-4660-BBAB-5D00031ABDEB}"/>
              </a:ext>
            </a:extLst>
          </p:cNvPr>
          <p:cNvSpPr txBox="1"/>
          <p:nvPr/>
        </p:nvSpPr>
        <p:spPr>
          <a:xfrm>
            <a:off x="2434731" y="430428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如何控制同时进入临界区的线程数量</a:t>
            </a:r>
          </a:p>
        </p:txBody>
      </p:sp>
    </p:spTree>
    <p:extLst>
      <p:ext uri="{BB962C8B-B14F-4D97-AF65-F5344CB8AC3E}">
        <p14:creationId xmlns:p14="http://schemas.microsoft.com/office/powerpoint/2010/main" val="1179446876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F1279-334B-492A-8109-83D069D4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信号量（</a:t>
            </a:r>
            <a:r>
              <a:rPr lang="en-US" altLang="zh-CN" dirty="0"/>
              <a:t>semaphore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626138-166D-4FBA-9BD9-A80F8DA75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一个控制同时访问一个资源的线程（进程）数量的抽象数据类型</a:t>
            </a:r>
            <a:endParaRPr lang="en-US" altLang="zh-CN" dirty="0"/>
          </a:p>
          <a:p>
            <a:r>
              <a:rPr lang="en-US" altLang="zh-CN" dirty="0"/>
              <a:t>Semaphore</a:t>
            </a:r>
            <a:r>
              <a:rPr lang="zh-CN" altLang="en-US" dirty="0"/>
              <a:t>内部封装一个整数</a:t>
            </a:r>
            <a:r>
              <a:rPr lang="en-US" altLang="zh-CN" dirty="0"/>
              <a:t>(p)</a:t>
            </a:r>
            <a:r>
              <a:rPr lang="zh-CN" altLang="en-US" dirty="0"/>
              <a:t>和一个睡眠线程集合（</a:t>
            </a:r>
            <a:r>
              <a:rPr lang="en-US" altLang="zh-CN" dirty="0"/>
              <a:t>s</a:t>
            </a:r>
            <a:r>
              <a:rPr lang="zh-CN" altLang="en-US" dirty="0"/>
              <a:t>），并提供两个</a:t>
            </a:r>
            <a:r>
              <a:rPr lang="zh-CN" altLang="en-US" dirty="0">
                <a:solidFill>
                  <a:srgbClr val="C9394A"/>
                </a:solidFill>
              </a:rPr>
              <a:t>原子</a:t>
            </a:r>
            <a:r>
              <a:rPr lang="zh-CN" altLang="en-US" dirty="0"/>
              <a:t>操作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up() </a:t>
            </a:r>
          </a:p>
          <a:p>
            <a:pPr lvl="2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p=p+1</a:t>
            </a:r>
          </a:p>
          <a:p>
            <a:pPr lvl="2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s.size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&gt; 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中选择一个唤醒并执行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down()</a:t>
            </a:r>
          </a:p>
          <a:p>
            <a:pPr lvl="2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if(p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==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sleep(&amp;semaphore) }  </a:t>
            </a:r>
          </a:p>
          <a:p>
            <a:pPr lvl="2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 -- </a:t>
            </a:r>
          </a:p>
        </p:txBody>
      </p:sp>
    </p:spTree>
    <p:extLst>
      <p:ext uri="{BB962C8B-B14F-4D97-AF65-F5344CB8AC3E}">
        <p14:creationId xmlns:p14="http://schemas.microsoft.com/office/powerpoint/2010/main" val="35812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093B0-E1E2-40A8-A078-FD572CB5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有界缓冲区问题：生产者</a:t>
            </a:r>
            <a:r>
              <a:rPr lang="en-US" altLang="zh-CN" dirty="0"/>
              <a:t>/</a:t>
            </a:r>
            <a:r>
              <a:rPr lang="zh-CN" altLang="en-US" dirty="0"/>
              <a:t>消费者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5CDA78-D38F-4F8B-BC6B-B6667D42A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4" y="1851670"/>
            <a:ext cx="3312366" cy="2163688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while(true)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 item = </a:t>
            </a:r>
            <a:r>
              <a:rPr lang="en-US" altLang="zh-CN" dirty="0" err="1"/>
              <a:t>produce_item</a:t>
            </a:r>
            <a:r>
              <a:rPr lang="en-US" altLang="zh-CN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insert_item</a:t>
            </a:r>
            <a:r>
              <a:rPr lang="en-US" altLang="zh-CN" dirty="0"/>
              <a:t>(item)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5910598-3B49-4A01-8228-CFBFBD6C09F0}"/>
              </a:ext>
            </a:extLst>
          </p:cNvPr>
          <p:cNvSpPr txBox="1">
            <a:spLocks/>
          </p:cNvSpPr>
          <p:nvPr/>
        </p:nvSpPr>
        <p:spPr>
          <a:xfrm>
            <a:off x="4860031" y="1851670"/>
            <a:ext cx="3168351" cy="2163688"/>
          </a:xfrm>
          <a:prstGeom prst="rect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u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kern="0" dirty="0"/>
              <a:t>while(true) {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kern="0" dirty="0"/>
              <a:t>    item = </a:t>
            </a:r>
            <a:r>
              <a:rPr lang="en-US" altLang="zh-CN" kern="0" dirty="0" err="1"/>
              <a:t>remove_item</a:t>
            </a:r>
            <a:r>
              <a:rPr lang="en-US" altLang="zh-CN" kern="0" dirty="0"/>
              <a:t>()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kern="0" dirty="0"/>
              <a:t>    </a:t>
            </a:r>
            <a:r>
              <a:rPr lang="en-US" altLang="zh-CN" kern="0" dirty="0" err="1"/>
              <a:t>consume_item</a:t>
            </a:r>
            <a:r>
              <a:rPr lang="en-US" altLang="zh-CN" kern="0" dirty="0"/>
              <a:t>()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kern="0" dirty="0"/>
              <a:t>}</a:t>
            </a:r>
            <a:endParaRPr lang="zh-CN" altLang="en-US" kern="0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D431D9C-9D66-4579-8BE2-12AD0E04B755}"/>
              </a:ext>
            </a:extLst>
          </p:cNvPr>
          <p:cNvCxnSpPr>
            <a:cxnSpLocks/>
          </p:cNvCxnSpPr>
          <p:nvPr/>
        </p:nvCxnSpPr>
        <p:spPr>
          <a:xfrm>
            <a:off x="4716016" y="1563638"/>
            <a:ext cx="0" cy="266429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AB3CDC2-65EF-4623-9624-7E6063DD9E1C}"/>
              </a:ext>
            </a:extLst>
          </p:cNvPr>
          <p:cNvSpPr txBox="1"/>
          <p:nvPr/>
        </p:nvSpPr>
        <p:spPr>
          <a:xfrm>
            <a:off x="3087518" y="4350262"/>
            <a:ext cx="3356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如何控制</a:t>
            </a:r>
            <a:r>
              <a:rPr lang="en-US" altLang="zh-CN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数量在</a:t>
            </a:r>
            <a:r>
              <a:rPr lang="en-US" altLang="zh-CN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[0, N]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366BF3-FBF5-495C-BBB0-FA288A4DAD71}"/>
              </a:ext>
            </a:extLst>
          </p:cNvPr>
          <p:cNvSpPr txBox="1"/>
          <p:nvPr/>
        </p:nvSpPr>
        <p:spPr>
          <a:xfrm>
            <a:off x="2390481" y="1432376"/>
            <a:ext cx="105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Producer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FE8F94-EF78-4833-8577-839FFC1D6B5D}"/>
              </a:ext>
            </a:extLst>
          </p:cNvPr>
          <p:cNvSpPr txBox="1"/>
          <p:nvPr/>
        </p:nvSpPr>
        <p:spPr>
          <a:xfrm>
            <a:off x="5867766" y="1432376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Consumer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99433804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74558-3F26-40BC-9729-866436AEF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A97BA-7998-435E-A273-AF81A4E40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864" y="1897443"/>
            <a:ext cx="2818656" cy="2883768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/>
              <a:t>void producer(){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/>
              <a:t>  while(TRUE)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/>
              <a:t>      item = </a:t>
            </a:r>
            <a:r>
              <a:rPr lang="en-US" altLang="zh-CN" sz="1400" dirty="0" err="1"/>
              <a:t>produce_item</a:t>
            </a:r>
            <a:r>
              <a:rPr lang="en-US" altLang="zh-CN" sz="1400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/>
              <a:t>      </a:t>
            </a:r>
            <a:r>
              <a:rPr lang="en-US" altLang="zh-CN" sz="1400" dirty="0">
                <a:solidFill>
                  <a:srgbClr val="00B050"/>
                </a:solidFill>
              </a:rPr>
              <a:t>down(&amp;empty)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/>
              <a:t>      </a:t>
            </a:r>
            <a:r>
              <a:rPr lang="en-US" altLang="zh-CN" sz="1400" dirty="0">
                <a:solidFill>
                  <a:srgbClr val="00B0F0"/>
                </a:solidFill>
              </a:rPr>
              <a:t>down(&amp;mutex)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/>
              <a:t>      </a:t>
            </a:r>
            <a:r>
              <a:rPr lang="en-US" altLang="zh-CN" sz="1400" dirty="0" err="1"/>
              <a:t>insert_item</a:t>
            </a:r>
            <a:r>
              <a:rPr lang="en-US" altLang="zh-CN" sz="1400" dirty="0"/>
              <a:t>(&amp;item)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/>
              <a:t>      </a:t>
            </a:r>
            <a:r>
              <a:rPr lang="en-US" altLang="zh-CN" sz="1400" dirty="0">
                <a:solidFill>
                  <a:srgbClr val="00B0F0"/>
                </a:solidFill>
              </a:rPr>
              <a:t>up(&amp;mutex)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/>
              <a:t>      </a:t>
            </a:r>
            <a:r>
              <a:rPr lang="en-US" altLang="zh-CN" sz="1400" dirty="0">
                <a:solidFill>
                  <a:srgbClr val="00B050"/>
                </a:solidFill>
              </a:rPr>
              <a:t>up(&amp;full)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/>
              <a:t>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2EF6C86-B4A8-4FBF-95EC-6B0D5082F9DE}"/>
              </a:ext>
            </a:extLst>
          </p:cNvPr>
          <p:cNvSpPr txBox="1">
            <a:spLocks/>
          </p:cNvSpPr>
          <p:nvPr/>
        </p:nvSpPr>
        <p:spPr>
          <a:xfrm>
            <a:off x="4963248" y="1897443"/>
            <a:ext cx="2818656" cy="2883768"/>
          </a:xfrm>
          <a:prstGeom prst="rect">
            <a:avLst/>
          </a:prstGeom>
          <a:noFill/>
          <a:ln w="952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u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kern="0" dirty="0"/>
              <a:t>void consumer(){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kern="0" dirty="0"/>
              <a:t>  while(TRUE) {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kern="0" dirty="0"/>
              <a:t>      </a:t>
            </a:r>
            <a:r>
              <a:rPr lang="en-US" altLang="zh-CN" sz="1400" kern="0" dirty="0">
                <a:solidFill>
                  <a:srgbClr val="00B050"/>
                </a:solidFill>
              </a:rPr>
              <a:t>down(&amp;full)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kern="0" dirty="0"/>
              <a:t>      </a:t>
            </a:r>
            <a:r>
              <a:rPr lang="en-US" altLang="zh-CN" sz="1400" kern="0" dirty="0">
                <a:solidFill>
                  <a:srgbClr val="00B0F0"/>
                </a:solidFill>
              </a:rPr>
              <a:t>down(&amp;mutex)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kern="0" dirty="0"/>
              <a:t>      item = </a:t>
            </a:r>
            <a:r>
              <a:rPr lang="en-US" altLang="zh-CN" sz="1400" kern="0" dirty="0" err="1"/>
              <a:t>remove_item</a:t>
            </a:r>
            <a:r>
              <a:rPr lang="en-US" altLang="zh-CN" sz="1400" kern="0" dirty="0"/>
              <a:t>()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kern="0" dirty="0"/>
              <a:t>      </a:t>
            </a:r>
            <a:r>
              <a:rPr lang="en-US" altLang="zh-CN" sz="1400" kern="0" dirty="0">
                <a:solidFill>
                  <a:srgbClr val="00B0F0"/>
                </a:solidFill>
              </a:rPr>
              <a:t>up(&amp;mutex)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kern="0" dirty="0"/>
              <a:t>      </a:t>
            </a:r>
            <a:r>
              <a:rPr lang="en-US" altLang="zh-CN" sz="1400" kern="0" dirty="0">
                <a:solidFill>
                  <a:srgbClr val="00B050"/>
                </a:solidFill>
              </a:rPr>
              <a:t>up(&amp;empty)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kern="0" dirty="0"/>
              <a:t>      </a:t>
            </a:r>
            <a:r>
              <a:rPr lang="en-US" altLang="zh-CN" sz="1400" kern="0" dirty="0" err="1"/>
              <a:t>consume_item</a:t>
            </a:r>
            <a:r>
              <a:rPr lang="en-US" altLang="zh-CN" sz="1400" kern="0" dirty="0"/>
              <a:t>(item)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kern="0" dirty="0"/>
              <a:t>  }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kern="0" dirty="0"/>
              <a:t>}</a:t>
            </a:r>
            <a:endParaRPr lang="zh-CN" altLang="en-US" sz="1400" kern="0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0937F85-48A0-4420-8FEA-442169849F8D}"/>
              </a:ext>
            </a:extLst>
          </p:cNvPr>
          <p:cNvCxnSpPr>
            <a:cxnSpLocks/>
          </p:cNvCxnSpPr>
          <p:nvPr/>
        </p:nvCxnSpPr>
        <p:spPr>
          <a:xfrm>
            <a:off x="4675216" y="1676296"/>
            <a:ext cx="0" cy="331236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0A955A3-2251-40F7-BC4D-7E8CABF0FF99}"/>
              </a:ext>
            </a:extLst>
          </p:cNvPr>
          <p:cNvSpPr txBox="1"/>
          <p:nvPr/>
        </p:nvSpPr>
        <p:spPr>
          <a:xfrm>
            <a:off x="2390856" y="1491630"/>
            <a:ext cx="105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Producer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2D51BE-61E5-4AA1-9D2C-A0D74926D721}"/>
              </a:ext>
            </a:extLst>
          </p:cNvPr>
          <p:cNvSpPr txBox="1"/>
          <p:nvPr/>
        </p:nvSpPr>
        <p:spPr>
          <a:xfrm>
            <a:off x="5796136" y="149163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Consumer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0A9D7C-EA39-4631-B200-97C28F5A1AD6}"/>
              </a:ext>
            </a:extLst>
          </p:cNvPr>
          <p:cNvSpPr txBox="1"/>
          <p:nvPr/>
        </p:nvSpPr>
        <p:spPr>
          <a:xfrm>
            <a:off x="1709132" y="1055039"/>
            <a:ext cx="5725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用到了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个信号量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empty=N, mutex = 1, full = 0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5445128"/>
      </p:ext>
    </p:extLst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A085A-1D12-4EEB-8A90-CEA5FC84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互斥量</a:t>
            </a:r>
            <a:r>
              <a:rPr lang="en-US" altLang="zh-CN" dirty="0"/>
              <a:t>(mutex)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9EFA97-014B-4660-9307-3867D8A39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初始值为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en-US" altLang="zh-CN" dirty="0"/>
              <a:t>semaphore</a:t>
            </a:r>
          </a:p>
          <a:p>
            <a:r>
              <a:rPr lang="zh-CN" altLang="en-US" dirty="0"/>
              <a:t>可以用来锁住临界区</a:t>
            </a:r>
            <a:endParaRPr lang="en-US" altLang="zh-CN" dirty="0"/>
          </a:p>
          <a:p>
            <a:r>
              <a:rPr lang="zh-CN" altLang="en-US" dirty="0"/>
              <a:t>思考</a:t>
            </a:r>
            <a:endParaRPr lang="en-US" altLang="zh-CN" dirty="0"/>
          </a:p>
          <a:p>
            <a:pPr lvl="1"/>
            <a:r>
              <a:rPr lang="zh-CN" altLang="en-US" dirty="0"/>
              <a:t>上面的例子用</a:t>
            </a:r>
            <a:r>
              <a:rPr lang="en-US" altLang="zh-CN" dirty="0"/>
              <a:t>mutex</a:t>
            </a:r>
            <a:r>
              <a:rPr lang="zh-CN" altLang="en-US" dirty="0"/>
              <a:t>可不可以实现？</a:t>
            </a:r>
          </a:p>
        </p:txBody>
      </p:sp>
    </p:spTree>
    <p:extLst>
      <p:ext uri="{BB962C8B-B14F-4D97-AF65-F5344CB8AC3E}">
        <p14:creationId xmlns:p14="http://schemas.microsoft.com/office/powerpoint/2010/main" val="1902529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07A2D-FAD5-46BE-8237-B598B3952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多信号量造成的死锁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9FCCBF-5DCA-498A-8FEE-914C56783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3250704" cy="339407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semaphore m1 =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semaphore m2 = 1;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BB7447-287A-4E5D-9AEC-B7825C1A123E}"/>
              </a:ext>
            </a:extLst>
          </p:cNvPr>
          <p:cNvSpPr/>
          <p:nvPr/>
        </p:nvSpPr>
        <p:spPr>
          <a:xfrm>
            <a:off x="1187624" y="2497584"/>
            <a:ext cx="2952328" cy="175432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进程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 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down(m1)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down(m2)</a:t>
            </a:r>
          </a:p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criticalRegion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up(m1)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up(m2)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F4E6A4-81D5-4201-AC94-E5F966CD5AB1}"/>
              </a:ext>
            </a:extLst>
          </p:cNvPr>
          <p:cNvSpPr/>
          <p:nvPr/>
        </p:nvSpPr>
        <p:spPr>
          <a:xfrm>
            <a:off x="4716016" y="2497584"/>
            <a:ext cx="2952328" cy="175432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进程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2 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down(m2)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down(m1)</a:t>
            </a:r>
          </a:p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criticalRegion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up(m1)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up(m2)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C7732D-218D-4AB6-8F25-1C85FBFCF8C3}"/>
              </a:ext>
            </a:extLst>
          </p:cNvPr>
          <p:cNvSpPr txBox="1"/>
          <p:nvPr/>
        </p:nvSpPr>
        <p:spPr>
          <a:xfrm>
            <a:off x="3094672" y="440955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思考：如何解决这个问题？</a:t>
            </a:r>
          </a:p>
        </p:txBody>
      </p:sp>
    </p:spTree>
    <p:extLst>
      <p:ext uri="{BB962C8B-B14F-4D97-AF65-F5344CB8AC3E}">
        <p14:creationId xmlns:p14="http://schemas.microsoft.com/office/powerpoint/2010/main" val="3131589843"/>
      </p:ext>
    </p:extLst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4F392-178D-4736-B6EA-8A6CAF346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r>
              <a:rPr lang="en-US" altLang="zh-CN" dirty="0"/>
              <a:t>——</a:t>
            </a:r>
            <a:r>
              <a:rPr lang="zh-CN" altLang="en-US" dirty="0"/>
              <a:t>万变不离其宗</a:t>
            </a:r>
            <a:r>
              <a:rPr lang="en-US" altLang="zh-CN" dirty="0"/>
              <a:t>CAS</a:t>
            </a:r>
            <a:r>
              <a:rPr lang="zh-CN" altLang="en-US" dirty="0"/>
              <a:t>和</a:t>
            </a:r>
            <a:r>
              <a:rPr lang="en-US" altLang="zh-CN" dirty="0"/>
              <a:t>AQS</a:t>
            </a:r>
            <a:r>
              <a:rPr lang="zh-CN" altLang="en-US" dirty="0"/>
              <a:t>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C375FF-7255-48D7-91AE-021F02D34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后续如何</a:t>
            </a:r>
            <a:r>
              <a:rPr lang="zh-CN" altLang="en-US" dirty="0"/>
              <a:t>学习</a:t>
            </a:r>
          </a:p>
        </p:txBody>
      </p:sp>
    </p:spTree>
    <p:extLst>
      <p:ext uri="{BB962C8B-B14F-4D97-AF65-F5344CB8AC3E}">
        <p14:creationId xmlns:p14="http://schemas.microsoft.com/office/powerpoint/2010/main" val="3464167604"/>
      </p:ext>
    </p:extLst>
  </p:cSld>
  <p:clrMapOvr>
    <a:masterClrMapping/>
  </p:clrMapOvr>
  <p:transition spd="slow"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BD2F6-FFF8-4649-9B43-9D30F6F2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如何理解</a:t>
            </a:r>
            <a:r>
              <a:rPr lang="en-US" altLang="zh-CN" dirty="0"/>
              <a:t>TSL/Semaphore/Mutex</a:t>
            </a:r>
            <a:r>
              <a:rPr lang="zh-CN" altLang="en-US" dirty="0"/>
              <a:t>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F6AA74-D217-467B-87CA-BD764A638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TSL/XCHG</a:t>
            </a:r>
            <a:r>
              <a:rPr lang="zh-CN" altLang="en-US" dirty="0"/>
              <a:t>是基础能力（否则就得用忙等待算法）</a:t>
            </a:r>
            <a:endParaRPr lang="en-US" altLang="zh-CN" dirty="0"/>
          </a:p>
          <a:p>
            <a:r>
              <a:rPr lang="en-US" altLang="zh-CN" dirty="0"/>
              <a:t>Semaphore</a:t>
            </a:r>
            <a:r>
              <a:rPr lang="zh-CN" altLang="en-US" dirty="0"/>
              <a:t>是一种基于</a:t>
            </a:r>
            <a:r>
              <a:rPr lang="en-US" altLang="zh-CN" dirty="0"/>
              <a:t>TSL</a:t>
            </a:r>
            <a:r>
              <a:rPr lang="zh-CN" altLang="en-US" dirty="0"/>
              <a:t>成立的算法和数据结构（理解成解决方案）</a:t>
            </a:r>
            <a:endParaRPr lang="en-US" altLang="zh-CN" dirty="0"/>
          </a:p>
          <a:p>
            <a:pPr lvl="1"/>
            <a:r>
              <a:rPr lang="en-US" altLang="zh-CN" dirty="0"/>
              <a:t>Mutex</a:t>
            </a:r>
            <a:r>
              <a:rPr lang="zh-CN" altLang="en-US" dirty="0"/>
              <a:t>是</a:t>
            </a:r>
            <a:r>
              <a:rPr lang="en-US" altLang="zh-CN" dirty="0"/>
              <a:t>Semaphore</a:t>
            </a:r>
            <a:r>
              <a:rPr lang="zh-CN" altLang="en-US" dirty="0"/>
              <a:t>的一种产出（特殊情况）</a:t>
            </a:r>
            <a:endParaRPr lang="en-US" altLang="zh-CN" dirty="0"/>
          </a:p>
          <a:p>
            <a:r>
              <a:rPr lang="zh-CN" altLang="en-US" dirty="0"/>
              <a:t>算法数据结构当然无穷无尽，参考：</a:t>
            </a:r>
            <a:r>
              <a:rPr lang="en-US" altLang="zh-CN" dirty="0">
                <a:solidFill>
                  <a:srgbClr val="C9394A"/>
                </a:solidFill>
              </a:rPr>
              <a:t>AQS(Abstract Queued Synchronization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8588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62B56-205F-4500-A390-07324E21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CAS(Compare and Swap)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8F5495-19E5-4E9C-AAF7-5846708F8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63638"/>
            <a:ext cx="6916115" cy="233395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ADD1264-EDF4-40EF-8001-C9177C571E2F}"/>
              </a:ext>
            </a:extLst>
          </p:cNvPr>
          <p:cNvSpPr txBox="1"/>
          <p:nvPr/>
        </p:nvSpPr>
        <p:spPr>
          <a:xfrm>
            <a:off x="667726" y="3939902"/>
            <a:ext cx="780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en-US" altLang="zh-CN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和线程</a:t>
            </a:r>
            <a:r>
              <a:rPr lang="en-US" altLang="zh-CN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需要对需要访问的临界区变量</a:t>
            </a:r>
            <a:r>
              <a:rPr lang="en-US" altLang="zh-CN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都保留了自己本地的一个</a:t>
            </a:r>
            <a:r>
              <a:rPr lang="en-US" altLang="zh-CN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</a:t>
            </a:r>
            <a:endParaRPr lang="zh-CN" altLang="en-US" dirty="0">
              <a:solidFill>
                <a:srgbClr val="C939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813150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51F38-D076-4559-B8B2-9C2E0073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对比：虚拟机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404F2B-9872-49D0-8182-7039FD64B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113943"/>
            <a:ext cx="7577856" cy="1779709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B2CCAA2-0543-457B-AF5B-600C5A258D6A}"/>
              </a:ext>
            </a:extLst>
          </p:cNvPr>
          <p:cNvCxnSpPr/>
          <p:nvPr/>
        </p:nvCxnSpPr>
        <p:spPr>
          <a:xfrm>
            <a:off x="4716078" y="1347613"/>
            <a:ext cx="0" cy="3312368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518167"/>
      </p:ext>
    </p:extLst>
  </p:cSld>
  <p:clrMapOvr>
    <a:masterClrMapping/>
  </p:clrMapOvr>
  <p:transition spd="slow">
    <p:push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62B56-205F-4500-A390-07324E21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CAS(Compare and Swap)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DD1264-EDF4-40EF-8001-C9177C571E2F}"/>
              </a:ext>
            </a:extLst>
          </p:cNvPr>
          <p:cNvSpPr txBox="1"/>
          <p:nvPr/>
        </p:nvSpPr>
        <p:spPr>
          <a:xfrm>
            <a:off x="1312034" y="3756710"/>
            <a:ext cx="65950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，并和临界区发生了</a:t>
            </a:r>
            <a:r>
              <a:rPr lang="zh-CN" altLang="en-US" b="1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，线程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仍然认为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a=100</a:t>
            </a: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这里发生了</a:t>
            </a:r>
            <a:r>
              <a:rPr lang="zh-CN" altLang="en-US" b="1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不一致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（类似</a:t>
            </a:r>
            <a:r>
              <a:rPr lang="zh-CN" altLang="en-US" b="1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幻读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但是因为业务场景的关系，线程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认为这样</a:t>
            </a:r>
            <a:r>
              <a:rPr lang="zh-CN" altLang="en-US" b="1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可以接受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0117745-CC75-410F-9826-478703B5A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32" y="1197317"/>
            <a:ext cx="7068536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46356"/>
      </p:ext>
    </p:extLst>
  </p:cSld>
  <p:clrMapOvr>
    <a:masterClrMapping/>
  </p:clrMapOvr>
  <p:transition spd="slow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62B56-205F-4500-A390-07324E21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CAS(Compare and Swap)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DD1264-EDF4-40EF-8001-C9177C571E2F}"/>
              </a:ext>
            </a:extLst>
          </p:cNvPr>
          <p:cNvSpPr txBox="1"/>
          <p:nvPr/>
        </p:nvSpPr>
        <p:spPr>
          <a:xfrm>
            <a:off x="1562472" y="3671029"/>
            <a:ext cx="58047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也想将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a+1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，因此先将本地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a+1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，为了不要出问题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选择了将本地的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和临界区</a:t>
            </a:r>
            <a:r>
              <a:rPr lang="zh-CN" altLang="en-US" b="1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endParaRPr lang="en-US" altLang="zh-CN" b="1" dirty="0">
              <a:solidFill>
                <a:srgbClr val="C939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因此发现了</a:t>
            </a:r>
            <a:r>
              <a:rPr lang="zh-CN" altLang="en-US" b="1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A6729D-6EAC-40E5-93C7-ED7BF7B3D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32" y="1187960"/>
            <a:ext cx="7068536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41765"/>
      </p:ext>
    </p:extLst>
  </p:cSld>
  <p:clrMapOvr>
    <a:masterClrMapping/>
  </p:clrMapOvr>
  <p:transition spd="slow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62B56-205F-4500-A390-07324E21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CAS(Compare and Swap)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DD1264-EDF4-40EF-8001-C9177C571E2F}"/>
              </a:ext>
            </a:extLst>
          </p:cNvPr>
          <p:cNvSpPr txBox="1"/>
          <p:nvPr/>
        </p:nvSpPr>
        <p:spPr>
          <a:xfrm>
            <a:off x="3027346" y="3895209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将本地值和临界区同步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E75D09-A202-47D3-9C84-228012343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00" y="1395248"/>
            <a:ext cx="7163800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431513"/>
      </p:ext>
    </p:extLst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62B56-205F-4500-A390-07324E21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CAS(Compare and Swap)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DD1264-EDF4-40EF-8001-C9177C571E2F}"/>
              </a:ext>
            </a:extLst>
          </p:cNvPr>
          <p:cNvSpPr txBox="1"/>
          <p:nvPr/>
        </p:nvSpPr>
        <p:spPr>
          <a:xfrm>
            <a:off x="3027346" y="3895209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将本地值和临界区同步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FD8CBC-EE7E-472E-894C-DF3A444C9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79" y="1319037"/>
            <a:ext cx="7106642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18841"/>
      </p:ext>
    </p:extLst>
  </p:cSld>
  <p:clrMapOvr>
    <a:masterClrMapping/>
  </p:clrMapOvr>
  <p:transition spd="slow"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62B56-205F-4500-A390-07324E21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CAS(Compare and Swap)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DD1264-EDF4-40EF-8001-C9177C571E2F}"/>
              </a:ext>
            </a:extLst>
          </p:cNvPr>
          <p:cNvSpPr txBox="1"/>
          <p:nvPr/>
        </p:nvSpPr>
        <p:spPr>
          <a:xfrm>
            <a:off x="2233058" y="3895209"/>
            <a:ext cx="467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重新设置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a+1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，因为没有冲突因此通过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A83FC9-EF4F-4EF4-BB3B-4B30E40AD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47" y="1442880"/>
            <a:ext cx="6839905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55796"/>
      </p:ext>
    </p:extLst>
  </p:cSld>
  <p:clrMapOvr>
    <a:masterClrMapping/>
  </p:clrMapOvr>
  <p:transition spd="slow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92A5D-D1DA-40B7-B0D1-2755FDA1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99C7D-E125-4F7F-B36A-513239E68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读不需要同步</a:t>
            </a:r>
            <a:endParaRPr lang="en-US" altLang="zh-CN" dirty="0"/>
          </a:p>
          <a:p>
            <a:r>
              <a:rPr lang="zh-CN" altLang="en-US" dirty="0"/>
              <a:t>写需要同步</a:t>
            </a:r>
            <a:endParaRPr lang="en-US" altLang="zh-CN" dirty="0"/>
          </a:p>
          <a:p>
            <a:r>
              <a:rPr lang="zh-CN" altLang="en-US" dirty="0"/>
              <a:t>适用于写操作较少，读操作较多的场景</a:t>
            </a:r>
            <a:endParaRPr lang="en-US" altLang="zh-CN" dirty="0"/>
          </a:p>
          <a:p>
            <a:r>
              <a:rPr lang="zh-CN" altLang="en-US" dirty="0"/>
              <a:t>注意：临界区的操作依然需锁</a:t>
            </a:r>
          </a:p>
        </p:txBody>
      </p:sp>
    </p:spTree>
    <p:extLst>
      <p:ext uri="{BB962C8B-B14F-4D97-AF65-F5344CB8AC3E}">
        <p14:creationId xmlns:p14="http://schemas.microsoft.com/office/powerpoint/2010/main" val="1763153494"/>
      </p:ext>
    </p:extLst>
  </p:cSld>
  <p:clrMapOvr>
    <a:masterClrMapping/>
  </p:clrMapOvr>
  <p:transition spd="slow">
    <p:push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66771-8176-493F-A202-78A1F1D9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AQS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546E4-9171-47E0-9840-C2AF7CF83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一种</a:t>
            </a:r>
            <a:r>
              <a:rPr lang="en-US" altLang="zh-CN" dirty="0"/>
              <a:t>Java</a:t>
            </a:r>
            <a:r>
              <a:rPr lang="zh-CN" altLang="en-US" dirty="0"/>
              <a:t>的数据结构用于实现多数场景的并发同步模型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可以用来实现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Semaphore/Mutex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可以用来实现更多的并发控制场景</a:t>
            </a:r>
          </a:p>
        </p:txBody>
      </p:sp>
    </p:spTree>
    <p:extLst>
      <p:ext uri="{BB962C8B-B14F-4D97-AF65-F5344CB8AC3E}">
        <p14:creationId xmlns:p14="http://schemas.microsoft.com/office/powerpoint/2010/main" val="725344187"/>
      </p:ext>
    </p:extLst>
  </p:cSld>
  <p:clrMapOvr>
    <a:masterClrMapping/>
  </p:clrMapOvr>
  <p:transition spd="slow">
    <p:push dir="u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4F392-178D-4736-B6EA-8A6CAF346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互斥锁（</a:t>
            </a:r>
            <a:r>
              <a:rPr lang="en-US" altLang="zh-CN" dirty="0"/>
              <a:t>Mutex</a:t>
            </a:r>
            <a:r>
              <a:rPr lang="zh-CN" altLang="en-US" dirty="0"/>
              <a:t>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C375FF-7255-48D7-91AE-021F02D34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868367"/>
      </p:ext>
    </p:extLst>
  </p:cSld>
  <p:clrMapOvr>
    <a:masterClrMapping/>
  </p:clrMapOvr>
  <p:transition spd="slow">
    <p:push dir="u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1DBFF-34EC-4C82-AC6A-AA38BCFE9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互斥量</a:t>
            </a:r>
            <a:r>
              <a:rPr lang="en-US" altLang="zh-CN" dirty="0"/>
              <a:t>(mutex)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03D193-5F5E-4031-A0D1-20DEC6CA2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也成为「互斥锁」，最简单也是最实用的模型，用于保证临界区不产生竞争条件。</a:t>
            </a:r>
            <a:endParaRPr lang="en-US" altLang="zh-CN" dirty="0"/>
          </a:p>
          <a:p>
            <a:r>
              <a:rPr lang="zh-CN" altLang="en-US" dirty="0"/>
              <a:t>回顾下临界区应该满足的</a:t>
            </a:r>
            <a:r>
              <a:rPr lang="en-US" altLang="zh-CN" dirty="0"/>
              <a:t>4</a:t>
            </a:r>
            <a:r>
              <a:rPr lang="zh-CN" altLang="en-US" dirty="0"/>
              <a:t>个条件： 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任何两个进程不同时在临界区。</a:t>
            </a:r>
            <a:endParaRPr lang="en-US" altLang="zh-CN" dirty="0"/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 不对</a:t>
            </a:r>
            <a:r>
              <a:rPr lang="en-US" altLang="zh-CN" dirty="0"/>
              <a:t>CPU</a:t>
            </a:r>
            <a:r>
              <a:rPr lang="zh-CN" altLang="en-US" dirty="0"/>
              <a:t>数量和速度做任何假设。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临界区外运行的进程不得阻塞其他进程</a:t>
            </a:r>
            <a:endParaRPr lang="en-US" altLang="zh-CN" dirty="0"/>
          </a:p>
          <a:p>
            <a:pPr lvl="1"/>
            <a:r>
              <a:rPr lang="en-US" altLang="zh-CN" dirty="0"/>
              <a:t>4. </a:t>
            </a:r>
            <a:r>
              <a:rPr lang="zh-CN" altLang="en-US" dirty="0"/>
              <a:t>不得使进程过长等待临界区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907316"/>
      </p:ext>
    </p:extLst>
  </p:cSld>
  <p:clrMapOvr>
    <a:masterClrMapping/>
  </p:clrMapOvr>
  <p:transition spd="slow">
    <p:push dir="u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7BCC2-7F95-427F-B94E-26ACFD3E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互斥量的指令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0AA32-381A-47F2-9A2E-A0F3ED223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3394720" cy="33940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enter_region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  TSL R,LOCK</a:t>
            </a:r>
          </a:p>
          <a:p>
            <a:pPr marL="0" indent="0">
              <a:buNone/>
            </a:pP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  CMP R, #0</a:t>
            </a:r>
          </a:p>
          <a:p>
            <a:pPr marL="0" indent="0">
              <a:buNone/>
            </a:pP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  CALL </a:t>
            </a:r>
            <a:r>
              <a:rPr lang="en-US" altLang="zh-CN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thread_yield</a:t>
            </a:r>
            <a:endParaRPr lang="en-US" altLang="zh-CN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  RET</a:t>
            </a:r>
            <a:endParaRPr lang="zh-CN" alt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2DC2CF-5424-4984-A583-6ABAFD1FA893}"/>
              </a:ext>
            </a:extLst>
          </p:cNvPr>
          <p:cNvSpPr txBox="1"/>
          <p:nvPr/>
        </p:nvSpPr>
        <p:spPr>
          <a:xfrm>
            <a:off x="4355976" y="1031548"/>
            <a:ext cx="3957558" cy="3731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一个寄存器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LOCK: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一个内存地址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TSL: Test-And-Set-Lock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的值读到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存一个非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CMP: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比较指令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JNE: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跳转指令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不等于则跳转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返回指令</a:t>
            </a:r>
          </a:p>
        </p:txBody>
      </p:sp>
    </p:spTree>
    <p:extLst>
      <p:ext uri="{BB962C8B-B14F-4D97-AF65-F5344CB8AC3E}">
        <p14:creationId xmlns:p14="http://schemas.microsoft.com/office/powerpoint/2010/main" val="282544549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EBA28-7A8D-4E8B-9A6D-E5FFFD63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进程的创建</a:t>
            </a:r>
            <a:r>
              <a:rPr lang="en-US" altLang="zh-CN" dirty="0"/>
              <a:t>(</a:t>
            </a:r>
            <a:r>
              <a:rPr lang="zh-CN" altLang="en-US" dirty="0"/>
              <a:t>演示）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3F4BC4-536B-4075-B3EF-97BC76612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Windows/Linux</a:t>
            </a:r>
            <a:r>
              <a:rPr lang="zh-CN" altLang="en-US" dirty="0"/>
              <a:t>的进程管理器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Ubuntu</a:t>
            </a:r>
            <a:r>
              <a:rPr lang="zh-CN" altLang="en-US" dirty="0"/>
              <a:t>中创建进程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创建进程</a:t>
            </a:r>
            <a:r>
              <a:rPr lang="en-US" altLang="zh-CN" dirty="0"/>
              <a:t>API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3486162"/>
      </p:ext>
    </p:extLst>
  </p:cSld>
  <p:clrMapOvr>
    <a:masterClrMapping/>
  </p:clrMapOvr>
  <p:transition spd="slow">
    <p:push dir="u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7BCC2-7F95-427F-B94E-26ACFD3E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互斥量的指令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0AA32-381A-47F2-9A2E-A0F3ED223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3394720" cy="33940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leave_region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  Move LOCK,#0</a:t>
            </a:r>
          </a:p>
          <a:p>
            <a:pPr marL="0" indent="0">
              <a:buNone/>
            </a:pP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  RET</a:t>
            </a:r>
            <a:endParaRPr lang="zh-CN" alt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2DC2CF-5424-4984-A583-6ABAFD1FA893}"/>
              </a:ext>
            </a:extLst>
          </p:cNvPr>
          <p:cNvSpPr txBox="1"/>
          <p:nvPr/>
        </p:nvSpPr>
        <p:spPr>
          <a:xfrm>
            <a:off x="4355976" y="1275606"/>
            <a:ext cx="2537874" cy="961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Move –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写入指令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#0 –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代表数字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1817389"/>
      </p:ext>
    </p:extLst>
  </p:cSld>
  <p:clrMapOvr>
    <a:masterClrMapping/>
  </p:clrMapOvr>
  <p:transition spd="slow">
    <p:push dir="u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1583D-D979-4835-B0DC-D2C1DC24FA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多线程问题的编程模型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B673F6-4333-446B-B2C5-9325D2B207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互斥量、信号量和条件变量</a:t>
            </a:r>
          </a:p>
        </p:txBody>
      </p:sp>
    </p:spTree>
    <p:extLst>
      <p:ext uri="{BB962C8B-B14F-4D97-AF65-F5344CB8AC3E}">
        <p14:creationId xmlns:p14="http://schemas.microsoft.com/office/powerpoint/2010/main" val="531071108"/>
      </p:ext>
    </p:extLst>
  </p:cSld>
  <p:clrMapOvr>
    <a:masterClrMapping/>
  </p:clrMapOvr>
  <p:transition spd="slow">
    <p:push dir="u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F6719-B220-4150-B884-37041C06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编程模型的核心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0FC89C-1D95-48D0-91C2-B4E6D70F3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前面介绍的算法都存在着一定问题，有的是性能不足，有的是有其他副作用，而且不够结构化、模块化，不利于大规模使用。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5702808"/>
      </p:ext>
    </p:extLst>
  </p:cSld>
  <p:clrMapOvr>
    <a:masterClrMapping/>
  </p:clrMapOvr>
  <p:transition spd="slow">
    <p:push dir="u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1583D-D979-4835-B0DC-D2C1DC24FA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一个基于生产者、消费者模型的</a:t>
            </a:r>
            <a:r>
              <a:rPr lang="en-US" altLang="zh-CN" dirty="0"/>
              <a:t>Web</a:t>
            </a:r>
            <a:r>
              <a:rPr lang="zh-CN" altLang="en-US" dirty="0"/>
              <a:t>服务器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B673F6-4333-446B-B2C5-9325D2B207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管程</a:t>
            </a:r>
          </a:p>
        </p:txBody>
      </p:sp>
    </p:spTree>
    <p:extLst>
      <p:ext uri="{BB962C8B-B14F-4D97-AF65-F5344CB8AC3E}">
        <p14:creationId xmlns:p14="http://schemas.microsoft.com/office/powerpoint/2010/main" val="3178100444"/>
      </p:ext>
    </p:extLst>
  </p:cSld>
  <p:clrMapOvr>
    <a:masterClrMapping/>
  </p:clrMapOvr>
  <p:transition spd="slow">
    <p:push dir="u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98AE5-4414-40C2-AC66-43982BB6D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解决：生产者消费者问题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0FBBA0-7CC2-448F-9935-89AADA486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模型：理发店有</a:t>
            </a:r>
            <a:r>
              <a:rPr lang="en-US" altLang="zh-CN" dirty="0"/>
              <a:t>5</a:t>
            </a:r>
            <a:r>
              <a:rPr lang="zh-CN" altLang="en-US" dirty="0"/>
              <a:t>个理发师，每个理发师</a:t>
            </a:r>
            <a:r>
              <a:rPr lang="en-US" altLang="zh-CN" dirty="0"/>
              <a:t>20min</a:t>
            </a:r>
            <a:r>
              <a:rPr lang="zh-CN" altLang="en-US" dirty="0"/>
              <a:t>钟可以服务一位顾客；平均每</a:t>
            </a:r>
            <a:r>
              <a:rPr lang="en-US" altLang="zh-CN" dirty="0"/>
              <a:t>5</a:t>
            </a:r>
            <a:r>
              <a:rPr lang="zh-CN" altLang="en-US" dirty="0"/>
              <a:t>分钟进来一位顾客。</a:t>
            </a:r>
            <a:endParaRPr lang="en-US" altLang="zh-CN" dirty="0"/>
          </a:p>
          <a:p>
            <a:r>
              <a:rPr lang="zh-CN" altLang="en-US" dirty="0"/>
              <a:t>对比：</a:t>
            </a:r>
            <a:r>
              <a:rPr lang="en-US" altLang="zh-CN" dirty="0"/>
              <a:t>web</a:t>
            </a:r>
            <a:r>
              <a:rPr lang="zh-CN" altLang="en-US" dirty="0"/>
              <a:t>服务</a:t>
            </a:r>
            <a:endParaRPr lang="en-US" altLang="zh-CN" dirty="0"/>
          </a:p>
          <a:p>
            <a:pPr lvl="1"/>
            <a:r>
              <a:rPr lang="zh-CN" altLang="en-US" dirty="0"/>
              <a:t>理发师 </a:t>
            </a:r>
            <a:r>
              <a:rPr lang="en-US" altLang="zh-CN" dirty="0"/>
              <a:t>vs </a:t>
            </a:r>
            <a:r>
              <a:rPr lang="zh-CN" altLang="en-US" dirty="0"/>
              <a:t>响应线程</a:t>
            </a:r>
            <a:endParaRPr lang="en-US" altLang="zh-CN" dirty="0"/>
          </a:p>
          <a:p>
            <a:pPr lvl="1"/>
            <a:r>
              <a:rPr lang="zh-CN" altLang="en-US" dirty="0"/>
              <a:t>顾客 </a:t>
            </a:r>
            <a:r>
              <a:rPr lang="en-US" altLang="zh-CN" dirty="0"/>
              <a:t>vs web</a:t>
            </a:r>
            <a:r>
              <a:rPr lang="zh-CN" altLang="en-US" dirty="0"/>
              <a:t>服务的</a:t>
            </a:r>
            <a:r>
              <a:rPr lang="en-US" altLang="zh-CN" dirty="0"/>
              <a:t>PV</a:t>
            </a:r>
          </a:p>
          <a:p>
            <a:pPr lvl="1"/>
            <a:r>
              <a:rPr lang="zh-CN" altLang="en-US" dirty="0"/>
              <a:t>生产者：每次用户发送请求，生产者产生一个请求消息，放入待处理队列。</a:t>
            </a:r>
            <a:endParaRPr lang="en-US" altLang="zh-CN" dirty="0"/>
          </a:p>
          <a:p>
            <a:pPr lvl="1"/>
            <a:r>
              <a:rPr lang="zh-CN" altLang="en-US" dirty="0"/>
              <a:t>消费者：消费者定时从请求队列中取出消息，处理请求并发送响应给用户。</a:t>
            </a:r>
          </a:p>
        </p:txBody>
      </p:sp>
    </p:spTree>
    <p:extLst>
      <p:ext uri="{BB962C8B-B14F-4D97-AF65-F5344CB8AC3E}">
        <p14:creationId xmlns:p14="http://schemas.microsoft.com/office/powerpoint/2010/main" val="604610151"/>
      </p:ext>
    </p:extLst>
  </p:cSld>
  <p:clrMapOvr>
    <a:masterClrMapping/>
  </p:clrMapOvr>
  <p:transition spd="slow">
    <p:push dir="u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64727-E7DF-4D19-B8B1-CBB96EE10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服务的生产者、消费者模型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6AE692-73C6-4387-A02C-4EA1472F6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091306"/>
            <a:ext cx="5146526" cy="371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92230"/>
      </p:ext>
    </p:extLst>
  </p:cSld>
  <p:clrMapOvr>
    <a:masterClrMapping/>
  </p:clrMapOvr>
  <p:transition spd="slow">
    <p:push dir="u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E2BFD-B204-4C8F-85F0-AF3DA6348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</a:t>
            </a:r>
            <a:r>
              <a:rPr lang="en-US" altLang="zh-CN" dirty="0"/>
              <a:t>-</a:t>
            </a:r>
            <a:r>
              <a:rPr lang="zh-CN" altLang="en-US" dirty="0"/>
              <a:t>生产者消费者模型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AE83DC-D4D6-46BB-915C-68981C954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生产者不断向临界区的队列中增加元素；消费者不断从临界区的队列中读取元素。 </a:t>
            </a:r>
            <a:endParaRPr lang="en-US" altLang="zh-CN" dirty="0"/>
          </a:p>
          <a:p>
            <a:r>
              <a:rPr lang="zh-CN" altLang="en-US" dirty="0"/>
              <a:t>队列满了需要暂停生产者；队列空了需要暂停消费者。</a:t>
            </a:r>
            <a:endParaRPr lang="en-US" altLang="zh-CN" dirty="0"/>
          </a:p>
          <a:p>
            <a:r>
              <a:rPr lang="zh-CN" altLang="en-US" dirty="0"/>
              <a:t>生产者和消费者都是多个线程在工作。</a:t>
            </a:r>
          </a:p>
        </p:txBody>
      </p:sp>
    </p:spTree>
    <p:extLst>
      <p:ext uri="{BB962C8B-B14F-4D97-AF65-F5344CB8AC3E}">
        <p14:creationId xmlns:p14="http://schemas.microsoft.com/office/powerpoint/2010/main" val="2452880903"/>
      </p:ext>
    </p:extLst>
  </p:cSld>
  <p:clrMapOvr>
    <a:masterClrMapping/>
  </p:clrMapOvr>
  <p:transition spd="slow">
    <p:push dir="u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76913-8958-4C48-B757-D076BA05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E3F23F-CCA9-4781-A301-9C2487924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51068"/>
      </p:ext>
    </p:extLst>
  </p:cSld>
  <p:clrMapOvr>
    <a:masterClrMapping/>
  </p:clrMapOvr>
  <p:transition spd="slow">
    <p:push dir="u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47D05-CBC8-43BD-9CBD-67D3E6D8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共享的资源</a:t>
            </a:r>
            <a:r>
              <a:rPr lang="en-US" altLang="zh-CN" dirty="0"/>
              <a:t>-</a:t>
            </a:r>
            <a:r>
              <a:rPr lang="zh-CN" altLang="en-US" dirty="0"/>
              <a:t>伪代码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18E855-C9CF-482F-BB37-018090D8F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9476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int N = 100, count = 0</a:t>
            </a:r>
          </a:p>
        </p:txBody>
      </p:sp>
    </p:spTree>
    <p:extLst>
      <p:ext uri="{BB962C8B-B14F-4D97-AF65-F5344CB8AC3E}">
        <p14:creationId xmlns:p14="http://schemas.microsoft.com/office/powerpoint/2010/main" val="770288443"/>
      </p:ext>
    </p:extLst>
  </p:cSld>
  <p:clrMapOvr>
    <a:masterClrMapping/>
  </p:clrMapOvr>
  <p:transition spd="slow">
    <p:push dir="u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FD5C7-64AF-47A2-9220-6EC344F6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生产者</a:t>
            </a:r>
            <a:r>
              <a:rPr lang="en-US" altLang="zh-CN" dirty="0"/>
              <a:t>&amp;</a:t>
            </a:r>
            <a:r>
              <a:rPr lang="zh-CN" altLang="en-US" dirty="0"/>
              <a:t>消费者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83A65C-576C-481D-B9CD-B17E6636E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3898776" cy="339407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生产者</a:t>
            </a:r>
            <a:endParaRPr lang="en-US" altLang="zh-CN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while(true)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  if(count == N) sleep()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  count++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  if(count == 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wakeup(consumer)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105D000-C918-4118-AA26-2600C03A57DA}"/>
              </a:ext>
            </a:extLst>
          </p:cNvPr>
          <p:cNvSpPr txBox="1">
            <a:spLocks/>
          </p:cNvSpPr>
          <p:nvPr/>
        </p:nvSpPr>
        <p:spPr>
          <a:xfrm>
            <a:off x="4572000" y="1212850"/>
            <a:ext cx="3898776" cy="3394075"/>
          </a:xfrm>
          <a:prstGeom prst="rect">
            <a:avLst/>
          </a:prstGeom>
          <a:ln w="9525" cap="flat" cmpd="sng">
            <a:noFill/>
            <a:prstDash val="solid"/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u"/>
              <a:defRPr sz="20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消费者</a:t>
            </a:r>
            <a:endParaRPr lang="en-US" altLang="zh-CN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while(true) {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if(count == 0) sleep()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count --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if(count == N-1) 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wakeup(producer)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678908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E301E-25FB-453B-B1A1-19D0948E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结束进程</a:t>
            </a:r>
            <a:r>
              <a:rPr lang="en-US" altLang="zh-CN" dirty="0"/>
              <a:t>(coding)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9164D9-B205-47AD-905B-9DE113BEF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kill</a:t>
            </a:r>
            <a:r>
              <a:rPr lang="zh-CN" altLang="en-US" dirty="0"/>
              <a:t>指令和返回码演示</a:t>
            </a:r>
          </a:p>
        </p:txBody>
      </p:sp>
    </p:spTree>
    <p:extLst>
      <p:ext uri="{BB962C8B-B14F-4D97-AF65-F5344CB8AC3E}">
        <p14:creationId xmlns:p14="http://schemas.microsoft.com/office/powerpoint/2010/main" val="2314549049"/>
      </p:ext>
    </p:extLst>
  </p:cSld>
  <p:clrMapOvr>
    <a:masterClrMapping/>
  </p:clrMapOvr>
  <p:transition spd="slow">
    <p:push dir="u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FD5C7-64AF-47A2-9220-6EC344F6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生产者</a:t>
            </a:r>
            <a:r>
              <a:rPr lang="en-US" altLang="zh-CN" dirty="0"/>
              <a:t>&amp;</a:t>
            </a:r>
            <a:r>
              <a:rPr lang="zh-CN" altLang="en-US" dirty="0"/>
              <a:t>消费者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83A65C-576C-481D-B9CD-B17E6636E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3898776" cy="339407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生产者</a:t>
            </a:r>
            <a:endParaRPr lang="en-US" altLang="zh-CN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while(true)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  if(count == N) sleep()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  count++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  if(count == 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wakeup(consumer)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105D000-C918-4118-AA26-2600C03A57DA}"/>
              </a:ext>
            </a:extLst>
          </p:cNvPr>
          <p:cNvSpPr txBox="1">
            <a:spLocks/>
          </p:cNvSpPr>
          <p:nvPr/>
        </p:nvSpPr>
        <p:spPr>
          <a:xfrm>
            <a:off x="4572000" y="1212850"/>
            <a:ext cx="3898776" cy="3394075"/>
          </a:xfrm>
          <a:prstGeom prst="rect">
            <a:avLst/>
          </a:prstGeom>
          <a:ln w="9525" cap="flat" cmpd="sng">
            <a:noFill/>
            <a:prstDash val="solid"/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u"/>
              <a:defRPr sz="20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消费者</a:t>
            </a:r>
            <a:endParaRPr lang="en-US" altLang="zh-CN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while(true)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if(count == 0)</a:t>
            </a:r>
            <a:r>
              <a:rPr lang="en-US" altLang="zh-CN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zh-CN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sleep()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count --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if(count == N-1) 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wakeup(producer)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079220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23410-96E3-4277-8FA1-8C37EC8001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进程的三状和中断响应过程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20D781-DAD7-49B0-A2EC-9FDE7605F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5450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4571</TotalTime>
  <Words>2674</Words>
  <Application>Microsoft Office PowerPoint</Application>
  <PresentationFormat>全屏显示(16:9)</PresentationFormat>
  <Paragraphs>405</Paragraphs>
  <Slides>80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8" baseType="lpstr">
      <vt:lpstr>Microsoft YaHei UI</vt:lpstr>
      <vt:lpstr>微软雅黑</vt:lpstr>
      <vt:lpstr>Arial</vt:lpstr>
      <vt:lpstr>Calibri</vt:lpstr>
      <vt:lpstr>Cambria Math</vt:lpstr>
      <vt:lpstr>Courier New</vt:lpstr>
      <vt:lpstr>Wingdings</vt:lpstr>
      <vt:lpstr>讲师ppt模板20141215</vt:lpstr>
      <vt:lpstr>应用程序的抽象——进程和线程</vt:lpstr>
      <vt:lpstr>思考——应用程序是什么？</vt:lpstr>
      <vt:lpstr>抽象——进程</vt:lpstr>
      <vt:lpstr>进程拥有的状态</vt:lpstr>
      <vt:lpstr>进程是对计算机的一种抽象</vt:lpstr>
      <vt:lpstr>对比：虚拟机</vt:lpstr>
      <vt:lpstr>进程的创建(演示）</vt:lpstr>
      <vt:lpstr>结束进程(coding)</vt:lpstr>
      <vt:lpstr>进程的三状和中断响应过程</vt:lpstr>
      <vt:lpstr>进程的状态</vt:lpstr>
      <vt:lpstr>进程的状态</vt:lpstr>
      <vt:lpstr>进程是如何响应中断的？</vt:lpstr>
      <vt:lpstr>STEP1：保存当前状态</vt:lpstr>
      <vt:lpstr>STEP2：跳转OS中断响应程序</vt:lpstr>
      <vt:lpstr>STEP3：保存当前寄存器</vt:lpstr>
      <vt:lpstr>STEP4：设置新的栈指针</vt:lpstr>
      <vt:lpstr>STEP5：执行中断服务程序</vt:lpstr>
      <vt:lpstr>STEP6：执行中断服务程序</vt:lpstr>
      <vt:lpstr>STEP7：执行中断服务程序</vt:lpstr>
      <vt:lpstr>STEP8：执行下一个进程</vt:lpstr>
      <vt:lpstr>总结</vt:lpstr>
      <vt:lpstr>多核和多道程序——CPU利用率</vt:lpstr>
      <vt:lpstr> 模型</vt:lpstr>
      <vt:lpstr>CPU利用率</vt:lpstr>
      <vt:lpstr>多道程序的意义</vt:lpstr>
      <vt:lpstr>线程——轻量级的进程</vt:lpstr>
      <vt:lpstr>思考：浏览器如何平衡多种程序</vt:lpstr>
      <vt:lpstr>思考：多进程分时共享</vt:lpstr>
      <vt:lpstr>问题</vt:lpstr>
      <vt:lpstr>线程</vt:lpstr>
      <vt:lpstr>创建线程Coding(C）</vt:lpstr>
      <vt:lpstr>几个问题</vt:lpstr>
      <vt:lpstr>线程切换过程</vt:lpstr>
      <vt:lpstr>竞争条件和临界区</vt:lpstr>
      <vt:lpstr>临界区</vt:lpstr>
      <vt:lpstr>竞争条件</vt:lpstr>
      <vt:lpstr>互斥</vt:lpstr>
      <vt:lpstr>互斥——屏蔽中断</vt:lpstr>
      <vt:lpstr>第一个算法——忙等待和Peterson算法</vt:lpstr>
      <vt:lpstr>互斥算法-严格轮换法</vt:lpstr>
      <vt:lpstr>互斥算法-严格轮换法的问题</vt:lpstr>
      <vt:lpstr>假如进程2非临界区非常慢？</vt:lpstr>
      <vt:lpstr>改进——Peterson算法</vt:lpstr>
      <vt:lpstr>锁的基础——硬件TSL和XCHG</vt:lpstr>
      <vt:lpstr>硬件实现TSL指令</vt:lpstr>
      <vt:lpstr>硬件实现TSL指令</vt:lpstr>
      <vt:lpstr>核心问题</vt:lpstr>
      <vt:lpstr>XCHG指令</vt:lpstr>
      <vt:lpstr>优化版本(睡眠&amp;唤醒)</vt:lpstr>
      <vt:lpstr>信号量(Semaphore)和互斥量（mutex)</vt:lpstr>
      <vt:lpstr>简单上锁的问题</vt:lpstr>
      <vt:lpstr>信号量（semaphore）</vt:lpstr>
      <vt:lpstr>有界缓冲区问题：生产者/消费者</vt:lpstr>
      <vt:lpstr>解决问题</vt:lpstr>
      <vt:lpstr>互斥量(mutex)</vt:lpstr>
      <vt:lpstr>多信号量造成的死锁</vt:lpstr>
      <vt:lpstr>总结——万变不离其宗CAS和AQS等</vt:lpstr>
      <vt:lpstr>如何理解TSL/Semaphore/Mutex的关系</vt:lpstr>
      <vt:lpstr>CAS(Compare and Swap)</vt:lpstr>
      <vt:lpstr>CAS(Compare and Swap)</vt:lpstr>
      <vt:lpstr>CAS(Compare and Swap)</vt:lpstr>
      <vt:lpstr>CAS(Compare and Swap)</vt:lpstr>
      <vt:lpstr>CAS(Compare and Swap)</vt:lpstr>
      <vt:lpstr>CAS(Compare and Swap)</vt:lpstr>
      <vt:lpstr>CAS</vt:lpstr>
      <vt:lpstr>AQS介绍</vt:lpstr>
      <vt:lpstr>互斥锁（Mutex）</vt:lpstr>
      <vt:lpstr>互斥量(mutex)</vt:lpstr>
      <vt:lpstr>互斥量的指令</vt:lpstr>
      <vt:lpstr>互斥量的指令</vt:lpstr>
      <vt:lpstr>多线程问题的编程模型</vt:lpstr>
      <vt:lpstr>编程模型的核心</vt:lpstr>
      <vt:lpstr>一个基于生产者、消费者模型的Web服务器</vt:lpstr>
      <vt:lpstr>解决：生产者消费者问题</vt:lpstr>
      <vt:lpstr>web服务的生产者、消费者模型</vt:lpstr>
      <vt:lpstr>多线程-生产者消费者模型</vt:lpstr>
      <vt:lpstr>PowerPoint 演示文稿</vt:lpstr>
      <vt:lpstr>共享的资源-伪代码</vt:lpstr>
      <vt:lpstr>生产者&amp;消费者</vt:lpstr>
      <vt:lpstr>生产者&amp;消费者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ramroll</cp:lastModifiedBy>
  <cp:revision>289</cp:revision>
  <dcterms:created xsi:type="dcterms:W3CDTF">2016-04-25T01:54:29Z</dcterms:created>
  <dcterms:modified xsi:type="dcterms:W3CDTF">2020-04-13T14:49:40Z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