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372CEF0-20D0-4271-8E5D-44551141A8E2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6"/>
              </a:solidFill>
              <a:prstDash val="dash"/>
            </a:ln>
          </a:left>
          <a:right>
            <a:ln w="32700" cmpd="sng">
              <a:solidFill>
                <a:schemeClr val="accent6"/>
              </a:solidFill>
              <a:prstDash val="dash"/>
            </a:ln>
          </a:right>
          <a:top>
            <a:ln w="32700" cmpd="sng">
              <a:solidFill>
                <a:schemeClr val="accent6"/>
              </a:solidFill>
              <a:prstDash val="dash"/>
            </a:ln>
          </a:top>
          <a:bottom>
            <a:ln w="32700" cmpd="sng">
              <a:solidFill>
                <a:schemeClr val="accent6"/>
              </a:solidFill>
              <a:prstDash val="dash"/>
            </a:ln>
          </a:bottom>
          <a:insideH>
            <a:ln w="22700" cmpd="sng">
              <a:solidFill>
                <a:schemeClr val="accent6"/>
              </a:solidFill>
              <a:prstDash val="sysDot"/>
            </a:ln>
          </a:insideH>
          <a:insideV>
            <a:ln w="22700" cmpd="sng">
              <a:solidFill>
                <a:schemeClr val="accent6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8402"/>
    <p:restoredTop sz="98464"/>
  </p:normalViewPr>
  <p:slideViewPr>
    <p:cSldViewPr snapToObjects="1">
      <p:cViewPr>
        <p:scale>
          <a:sx n="68" d="100"/>
          <a:sy n="68" d="100"/>
        </p:scale>
        <p:origin x="0" y="0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bmp"  /><Relationship Id="rId5" Type="http://schemas.openxmlformats.org/officeDocument/2006/relationships/image" Target="../media/image24.bmp"  /><Relationship Id="rId6" Type="http://schemas.openxmlformats.org/officeDocument/2006/relationships/image" Target="../media/image25.bmp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bmp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1844802"/>
            <a:ext cx="7772400" cy="1470025"/>
          </a:xfrm>
        </p:spPr>
        <p:txBody>
          <a:bodyPr>
            <a:noAutofit/>
          </a:bodyPr>
          <a:lstStyle/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800" mc:Ignorable="hp" hp:hslEmbossed="0">
                <a:ln w="12700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포탈슬리스</a:t>
            </a:r>
            <a:endParaRPr xmlns:mc="http://schemas.openxmlformats.org/markup-compatibility/2006" xmlns:hp="http://schemas.haansoft.com/office/presentation/8.0" lang="ko-KR" altLang="en-US" sz="4800" mc:Ignorable="hp" hp:hslEmbossed="0">
              <a:ln w="12700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ln w="12700" cap="flat" cmpd="sng" algn="ctr">
                  <a:solidFill>
                    <a:schemeClr val="bg1"/>
                  </a:solidFill>
                  <a:prstDash val="solid"/>
                  <a:round/>
                </a:ln>
                <a:solidFill>
                  <a:schemeClr val="bg1"/>
                </a:solidFill>
                <a:effectLst>
                  <a:outerShdw blurRad="38100" dist="25400" dir="5400000" rotWithShape="0">
                    <a:srgbClr val="000000">
                      <a:alpha val="75000"/>
                    </a:srgbClr>
                  </a:outerShdw>
                </a:effectLst>
                <a:latin typeface="맑은 고딕"/>
                <a:ea typeface="맑은 고딕"/>
                <a:cs typeface="맑은 고딕"/>
              </a:rPr>
              <a:t>(포트리스 + 메탈슬러그)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ln w="12700" cap="flat" cmpd="sng" algn="ctr">
                <a:solidFill>
                  <a:schemeClr val="bg1"/>
                </a:solidFill>
                <a:prstDash val="solid"/>
                <a:round/>
              </a:ln>
              <a:solidFill>
                <a:schemeClr val="bg1"/>
              </a:solidFill>
              <a:effectLst>
                <a:outerShdw blurRad="38100" dist="25400" dir="5400000" rotWithShape="0">
                  <a:srgbClr val="000000">
                    <a:alpha val="75000"/>
                  </a:srgbClr>
                </a:outerShdw>
              </a:effectLst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92652"/>
            <a:ext cx="6400800" cy="17526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>
              <a:defRPr lang="ko-KR" altLang="en-US"/>
            </a:pPr>
            <a:r>
              <a:rPr lang="ko-KR" altLang="en-US" sz="4000">
                <a:ln w="1270" cap="flat" cmpd="sng" algn="ctr">
                  <a:solidFill>
                    <a:schemeClr val="tx1">
                      <a:alpha val="51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준포트폴리오 기획서</a:t>
            </a:r>
            <a:endParaRPr lang="ko-KR" altLang="en-US" sz="4000">
              <a:ln w="1270" cap="flat" cmpd="sng" algn="ctr">
                <a:solidFill>
                  <a:schemeClr val="tx1">
                    <a:alpha val="51000"/>
                  </a:schemeClr>
                </a:solidFill>
                <a:prstDash val="solid"/>
                <a:round/>
              </a:ln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4000">
                <a:ln w="1270" cap="flat" cmpd="sng" algn="ctr">
                  <a:solidFill>
                    <a:schemeClr val="tx1">
                      <a:alpha val="51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25기 하융호</a:t>
            </a:r>
            <a:endParaRPr lang="ko-KR" altLang="en-US" sz="4000">
              <a:ln w="1270" cap="flat" cmpd="sng" algn="ctr">
                <a:solidFill>
                  <a:schemeClr val="tx1">
                    <a:alpha val="51000"/>
                  </a:schemeClr>
                </a:solidFill>
                <a:prstDash val="solid"/>
                <a:round/>
              </a:ln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83979" y="296609"/>
            <a:ext cx="8576042" cy="6264782"/>
            <a:chOff x="586873" y="590476"/>
            <a:chExt cx="17117888" cy="1020489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6873" y="590476"/>
              <a:ext cx="17117888" cy="10204891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539495" y="1438656"/>
            <a:ext cx="7993000" cy="2283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사용 아이템은 일정 주기마다 등장하는 헬리콥터가 드롭하며 아이템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상자는 바람과 중력에 의해 이동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아이템 상자를 받으면 랜덤으로 사용 아이템이 주어지나, 일반적인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슈팅게임의 '폭탄' 역할을 하는 보호막(일정시간 무적)의 확률이 높음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아이템 창고는 4칸이 있으며 모두 찬 상태에서 아이템박스를 받으면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보너스 점수만 획득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644271"/>
            <a:ext cx="2448306" cy="3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아이템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59357" y="5373243"/>
            <a:ext cx="3201129" cy="74947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5"/>
          <a:srcRect r="74800"/>
          <a:stretch>
            <a:fillRect/>
          </a:stretch>
        </p:blipFill>
        <p:spPr>
          <a:xfrm>
            <a:off x="3318855" y="5445252"/>
            <a:ext cx="461045" cy="39378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7532" y="5216755"/>
            <a:ext cx="1143260" cy="660550"/>
          </a:xfrm>
          <a:prstGeom prst="rect">
            <a:avLst/>
          </a:prstGeom>
        </p:spPr>
      </p:pic>
      <p:sp>
        <p:nvSpPr>
          <p:cNvPr id="25" name=""/>
          <p:cNvSpPr txBox="1"/>
          <p:nvPr/>
        </p:nvSpPr>
        <p:spPr>
          <a:xfrm>
            <a:off x="755523" y="5934624"/>
            <a:ext cx="1395292" cy="364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헬리콥터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699766" y="5934624"/>
            <a:ext cx="1799290" cy="35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아이템 상자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050990" y="5934624"/>
            <a:ext cx="1395293" cy="364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83979" y="296609"/>
            <a:ext cx="8576042" cy="6264782"/>
            <a:chOff x="586873" y="590476"/>
            <a:chExt cx="17117888" cy="1020489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6873" y="590476"/>
              <a:ext cx="17117888" cy="10204891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539495" y="1438656"/>
            <a:ext cx="7993000" cy="393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아군의 포탄은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bullet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의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상속클래스인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playerBullet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에서 벡터로 관리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발사 시 파워, 삼각함수값(각도)를 통해 x속도, y속도 부여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x속도는 바람, y속도는 중력에 의해 갱신되며 바람은 일정 주기로 변동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x속도와 y속도를 이용하여 각도(8방향)를 계산 후 해당 프레임 출력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유도탄(미사일탱크와 슈퍼탱크의 특수무기)의 경우 일정범위내 적을 감지 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하면 계속 적 방향을 향함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충돌시 지정된 데미지만큼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HP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를 감소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644271"/>
            <a:ext cx="2448306" cy="3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아군 포탄 이동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00ff"/>
              </a:clrFrom>
              <a:clrTo>
                <a:srgbClr val="ff0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5" y="3501009"/>
            <a:ext cx="3353564" cy="41919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Object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321327" y="3429000"/>
            <a:ext cx="1223441" cy="57607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player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Manager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grpSp>
        <p:nvGrpSpPr>
          <p:cNvPr id="39" name="그룹 1004"/>
          <p:cNvGrpSpPr/>
          <p:nvPr/>
        </p:nvGrpSpPr>
        <p:grpSpPr>
          <a:xfrm rot="0">
            <a:off x="251459" y="4386240"/>
            <a:ext cx="3862006" cy="1989414"/>
            <a:chOff x="9396825" y="4152381"/>
            <a:chExt cx="7530159" cy="5536508"/>
          </a:xfrm>
        </p:grpSpPr>
        <p:pic>
          <p:nvPicPr>
            <p:cNvPr id="40" name="Object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96825" y="4152381"/>
              <a:ext cx="7530159" cy="5536508"/>
            </a:xfrm>
            <a:prstGeom prst="rect">
              <a:avLst/>
            </a:prstGeom>
          </p:spPr>
        </p:pic>
      </p:grpSp>
      <p:sp>
        <p:nvSpPr>
          <p:cNvPr id="43" name=""/>
          <p:cNvSpPr/>
          <p:nvPr/>
        </p:nvSpPr>
        <p:spPr>
          <a:xfrm>
            <a:off x="647509" y="5010040"/>
            <a:ext cx="2973633" cy="370907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latin typeface="MV Boli"/>
                <a:ea typeface="맑은 고딕"/>
                <a:cs typeface="맑은 고딕"/>
              </a:rPr>
              <a:t>gameNode</a:t>
            </a:r>
            <a:r>
              <a:rPr lang="ko-KR" altLang="en-US">
                <a:latin typeface="MV Boli"/>
                <a:ea typeface="맑은 고딕"/>
                <a:cs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상속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MV Boli"/>
                <a:ea typeface="맑은 고딕"/>
                <a:cs typeface="맑은 고딕"/>
              </a:rPr>
              <a:t>Class</a:t>
            </a:r>
            <a:endParaRPr lang="en-US" altLang="ko-KR">
              <a:latin typeface="MV Boli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1220717" y="5606542"/>
            <a:ext cx="1983112" cy="384362"/>
          </a:xfrm>
          <a:prstGeom prst="round2DiagRect">
            <a:avLst>
              <a:gd name="adj1" fmla="val 16667"/>
              <a:gd name="adj2" fmla="val 0"/>
            </a:avLst>
          </a:prstGeom>
          <a:ln algn="ctr"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MV Boli"/>
                <a:ea typeface="맑은 고딕"/>
                <a:cs typeface="맑은 고딕"/>
              </a:rPr>
              <a:t>기타 상속</a:t>
            </a:r>
            <a:r>
              <a:rPr lang="en-US" altLang="ko-KR">
                <a:latin typeface="MV Boli"/>
                <a:ea typeface="맑은 고딕"/>
                <a:cs typeface="맑은 고딕"/>
              </a:rPr>
              <a:t> Class</a:t>
            </a:r>
            <a:endParaRPr lang="en-US" altLang="ko-KR">
              <a:latin typeface="MV Boli"/>
              <a:ea typeface="맑은 고딕"/>
              <a:cs typeface="맑은 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43559" y="356235"/>
            <a:ext cx="244830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구조도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9" name=""/>
          <p:cNvCxnSpPr/>
          <p:nvPr/>
        </p:nvCxnSpPr>
        <p:spPr>
          <a:xfrm>
            <a:off x="395478" y="6525387"/>
            <a:ext cx="4191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"/>
          <p:cNvSpPr txBox="1"/>
          <p:nvPr/>
        </p:nvSpPr>
        <p:spPr>
          <a:xfrm>
            <a:off x="8119491" y="6309360"/>
            <a:ext cx="773049" cy="3661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: 상속</a:t>
            </a:r>
            <a:endParaRPr lang="ko-KR" altLang="en-US"/>
          </a:p>
        </p:txBody>
      </p:sp>
      <p:sp>
        <p:nvSpPr>
          <p:cNvPr id="72" name=""/>
          <p:cNvSpPr txBox="1"/>
          <p:nvPr/>
        </p:nvSpPr>
        <p:spPr>
          <a:xfrm>
            <a:off x="2718435" y="6381369"/>
            <a:ext cx="773430" cy="3669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: 참조</a:t>
            </a:r>
            <a:endParaRPr lang="ko-KR" altLang="en-US"/>
          </a:p>
        </p:txBody>
      </p:sp>
      <p:sp>
        <p:nvSpPr>
          <p:cNvPr id="84" name=""/>
          <p:cNvSpPr/>
          <p:nvPr/>
        </p:nvSpPr>
        <p:spPr>
          <a:xfrm>
            <a:off x="6522089" y="4437126"/>
            <a:ext cx="930271" cy="6238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ground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Enemy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827532" y="6381369"/>
            <a:ext cx="249174" cy="3669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,</a:t>
            </a:r>
            <a:endParaRPr lang="en-US" altLang="ko-KR"/>
          </a:p>
        </p:txBody>
      </p:sp>
      <p:cxnSp>
        <p:nvCxnSpPr>
          <p:cNvPr id="118" name=""/>
          <p:cNvCxnSpPr/>
          <p:nvPr/>
        </p:nvCxnSpPr>
        <p:spPr>
          <a:xfrm>
            <a:off x="4440864" y="6525387"/>
            <a:ext cx="41917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"/>
          <p:cNvSpPr txBox="1"/>
          <p:nvPr/>
        </p:nvSpPr>
        <p:spPr>
          <a:xfrm>
            <a:off x="4841113" y="6309360"/>
            <a:ext cx="2611247" cy="3669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: 참조(벡터에 넣어 관리)</a:t>
            </a:r>
            <a:endParaRPr lang="ko-KR" altLang="en-US"/>
          </a:p>
        </p:txBody>
      </p:sp>
      <p:cxnSp>
        <p:nvCxnSpPr>
          <p:cNvPr id="120" name=""/>
          <p:cNvCxnSpPr/>
          <p:nvPr/>
        </p:nvCxnSpPr>
        <p:spPr>
          <a:xfrm>
            <a:off x="7740396" y="6525387"/>
            <a:ext cx="4191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"/>
          <p:cNvSpPr/>
          <p:nvPr/>
        </p:nvSpPr>
        <p:spPr>
          <a:xfrm>
            <a:off x="251459" y="908685"/>
            <a:ext cx="1512189" cy="313499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playGround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677785" y="1556766"/>
            <a:ext cx="1085864" cy="28803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playScene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26" name=""/>
          <p:cNvSpPr/>
          <p:nvPr/>
        </p:nvSpPr>
        <p:spPr>
          <a:xfrm>
            <a:off x="540208" y="2060829"/>
            <a:ext cx="1223441" cy="28803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selectScene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27" name=""/>
          <p:cNvSpPr/>
          <p:nvPr/>
        </p:nvSpPr>
        <p:spPr>
          <a:xfrm>
            <a:off x="395478" y="2571623"/>
            <a:ext cx="1368171" cy="49733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victory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Scene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28" name=""/>
          <p:cNvSpPr/>
          <p:nvPr/>
        </p:nvSpPr>
        <p:spPr>
          <a:xfrm>
            <a:off x="251459" y="3215132"/>
            <a:ext cx="1512189" cy="50190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gameOver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Scene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30" name=""/>
          <p:cNvCxnSpPr/>
          <p:nvPr/>
        </p:nvCxnSpPr>
        <p:spPr>
          <a:xfrm rot="16200000">
            <a:off x="588232" y="1389475"/>
            <a:ext cx="3345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/>
          <p:nvPr/>
        </p:nvCxnSpPr>
        <p:spPr>
          <a:xfrm rot="16200000">
            <a:off x="190423" y="1643260"/>
            <a:ext cx="842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"/>
          <p:cNvCxnSpPr/>
          <p:nvPr/>
        </p:nvCxnSpPr>
        <p:spPr>
          <a:xfrm rot="16200000">
            <a:off x="-203061" y="1901075"/>
            <a:ext cx="1341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"/>
          <p:cNvCxnSpPr/>
          <p:nvPr/>
        </p:nvCxnSpPr>
        <p:spPr>
          <a:xfrm rot="16200000">
            <a:off x="-673835" y="2217828"/>
            <a:ext cx="19946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"/>
          <p:cNvSpPr/>
          <p:nvPr/>
        </p:nvSpPr>
        <p:spPr>
          <a:xfrm>
            <a:off x="3563874" y="841375"/>
            <a:ext cx="1223441" cy="57607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item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Manager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7081891" y="841375"/>
            <a:ext cx="1223441" cy="57607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bullet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Manager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7021018" y="3381374"/>
            <a:ext cx="1223441" cy="57607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enemy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Manager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37" name=""/>
          <p:cNvSpPr/>
          <p:nvPr/>
        </p:nvSpPr>
        <p:spPr>
          <a:xfrm>
            <a:off x="2339721" y="2996946"/>
            <a:ext cx="1223441" cy="28803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UIManager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38" name=""/>
          <p:cNvSpPr/>
          <p:nvPr/>
        </p:nvSpPr>
        <p:spPr>
          <a:xfrm>
            <a:off x="5085710" y="841375"/>
            <a:ext cx="1436379" cy="345324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droppedItem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39" name=""/>
          <p:cNvCxnSpPr/>
          <p:nvPr/>
        </p:nvCxnSpPr>
        <p:spPr>
          <a:xfrm rot="10800000">
            <a:off x="4776549" y="1065434"/>
            <a:ext cx="312998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"/>
          <p:cNvSpPr/>
          <p:nvPr/>
        </p:nvSpPr>
        <p:spPr>
          <a:xfrm>
            <a:off x="7676134" y="4437126"/>
            <a:ext cx="928370" cy="6238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flying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Enemy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41" name=""/>
          <p:cNvCxnSpPr/>
          <p:nvPr/>
        </p:nvCxnSpPr>
        <p:spPr>
          <a:xfrm rot="16200000">
            <a:off x="7052771" y="4215050"/>
            <a:ext cx="43011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"/>
          <p:cNvCxnSpPr/>
          <p:nvPr/>
        </p:nvCxnSpPr>
        <p:spPr>
          <a:xfrm rot="16200000">
            <a:off x="7669356" y="4215050"/>
            <a:ext cx="43011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"/>
          <p:cNvSpPr/>
          <p:nvPr/>
        </p:nvSpPr>
        <p:spPr>
          <a:xfrm>
            <a:off x="7021018" y="5445252"/>
            <a:ext cx="1223441" cy="28803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enemy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44" name=""/>
          <p:cNvCxnSpPr/>
          <p:nvPr/>
        </p:nvCxnSpPr>
        <p:spPr>
          <a:xfrm rot="16200000">
            <a:off x="7709407" y="5254499"/>
            <a:ext cx="3500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"/>
          <p:cNvCxnSpPr/>
          <p:nvPr/>
        </p:nvCxnSpPr>
        <p:spPr>
          <a:xfrm rot="16200000">
            <a:off x="7098225" y="5262431"/>
            <a:ext cx="3658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"/>
          <p:cNvSpPr/>
          <p:nvPr/>
        </p:nvSpPr>
        <p:spPr>
          <a:xfrm>
            <a:off x="6522089" y="1881251"/>
            <a:ext cx="930270" cy="6238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player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Bullet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sp>
        <p:nvSpPr>
          <p:cNvPr id="147" name=""/>
          <p:cNvSpPr/>
          <p:nvPr/>
        </p:nvSpPr>
        <p:spPr>
          <a:xfrm>
            <a:off x="7676134" y="1881251"/>
            <a:ext cx="928370" cy="6238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enemy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Bullet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48" name=""/>
          <p:cNvCxnSpPr/>
          <p:nvPr/>
        </p:nvCxnSpPr>
        <p:spPr>
          <a:xfrm rot="16200000">
            <a:off x="7052771" y="1659175"/>
            <a:ext cx="43011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"/>
          <p:cNvCxnSpPr/>
          <p:nvPr/>
        </p:nvCxnSpPr>
        <p:spPr>
          <a:xfrm rot="16200000">
            <a:off x="7669356" y="1659175"/>
            <a:ext cx="43011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"/>
          <p:cNvSpPr/>
          <p:nvPr/>
        </p:nvSpPr>
        <p:spPr>
          <a:xfrm>
            <a:off x="7021018" y="2889377"/>
            <a:ext cx="1223441" cy="288036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bullets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51" name=""/>
          <p:cNvCxnSpPr/>
          <p:nvPr/>
        </p:nvCxnSpPr>
        <p:spPr>
          <a:xfrm rot="16200000">
            <a:off x="7709407" y="2698624"/>
            <a:ext cx="35001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"/>
          <p:cNvCxnSpPr/>
          <p:nvPr/>
        </p:nvCxnSpPr>
        <p:spPr>
          <a:xfrm rot="16200000">
            <a:off x="7098225" y="2706556"/>
            <a:ext cx="3658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"/>
          <p:cNvCxnSpPr>
            <a:stCxn id="136" idx="2"/>
            <a:endCxn id="123" idx="0"/>
          </p:cNvCxnSpPr>
          <p:nvPr/>
        </p:nvCxnSpPr>
        <p:spPr>
          <a:xfrm flipH="1" flipV="1">
            <a:off x="1763649" y="1700784"/>
            <a:ext cx="5257367" cy="1968632"/>
          </a:xfrm>
          <a:prstGeom prst="bentConnector3">
            <a:avLst>
              <a:gd name="adj1" fmla="val 1812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"/>
          <p:cNvCxnSpPr>
            <a:stCxn id="137" idx="2"/>
            <a:endCxn id="123" idx="0"/>
          </p:cNvCxnSpPr>
          <p:nvPr/>
        </p:nvCxnSpPr>
        <p:spPr>
          <a:xfrm flipH="1" flipV="1">
            <a:off x="1763649" y="1700784"/>
            <a:ext cx="576072" cy="14401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"/>
          <p:cNvCxnSpPr>
            <a:stCxn id="135" idx="2"/>
            <a:endCxn id="123" idx="0"/>
          </p:cNvCxnSpPr>
          <p:nvPr/>
        </p:nvCxnSpPr>
        <p:spPr>
          <a:xfrm flipH="1">
            <a:off x="1763648" y="1129411"/>
            <a:ext cx="5318243" cy="571372"/>
          </a:xfrm>
          <a:prstGeom prst="bentConnector3">
            <a:avLst>
              <a:gd name="adj1" fmla="val 699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"/>
          <p:cNvCxnSpPr>
            <a:stCxn id="134" idx="2"/>
            <a:endCxn id="123" idx="0"/>
          </p:cNvCxnSpPr>
          <p:nvPr/>
        </p:nvCxnSpPr>
        <p:spPr>
          <a:xfrm flipH="1">
            <a:off x="1763649" y="1129411"/>
            <a:ext cx="1800225" cy="5713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"/>
          <p:cNvCxnSpPr>
            <a:stCxn id="7" idx="2"/>
            <a:endCxn id="123" idx="0"/>
          </p:cNvCxnSpPr>
          <p:nvPr/>
        </p:nvCxnSpPr>
        <p:spPr>
          <a:xfrm flipH="1" flipV="1">
            <a:off x="1763649" y="1700784"/>
            <a:ext cx="2557678" cy="2016252"/>
          </a:xfrm>
          <a:prstGeom prst="bentConnector3">
            <a:avLst>
              <a:gd name="adj1" fmla="val 1979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"/>
          <p:cNvCxnSpPr>
            <a:stCxn id="134" idx="1"/>
            <a:endCxn id="7" idx="3"/>
          </p:cNvCxnSpPr>
          <p:nvPr/>
        </p:nvCxnSpPr>
        <p:spPr>
          <a:xfrm rot="16200000" flipH="1">
            <a:off x="3548544" y="2044496"/>
            <a:ext cx="2011553" cy="757454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"/>
          <p:cNvCxnSpPr>
            <a:stCxn id="135" idx="2"/>
            <a:endCxn id="7" idx="3"/>
          </p:cNvCxnSpPr>
          <p:nvPr/>
        </p:nvCxnSpPr>
        <p:spPr>
          <a:xfrm rot="5400000">
            <a:off x="4857675" y="1204783"/>
            <a:ext cx="2299589" cy="2148844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"/>
          <p:cNvSpPr/>
          <p:nvPr/>
        </p:nvSpPr>
        <p:spPr>
          <a:xfrm>
            <a:off x="4321327" y="4245380"/>
            <a:ext cx="1223441" cy="623800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tagTank</a:t>
            </a:r>
            <a:endParaRPr lang="en-US" altLang="ko-KR" sz="1500">
              <a:latin typeface="MV Boli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en-US" altLang="ko-KR" sz="1500">
                <a:latin typeface="MV Boli"/>
                <a:ea typeface="맑은 고딕"/>
                <a:cs typeface="맑은 고딕"/>
              </a:rPr>
              <a:t>(</a:t>
            </a:r>
            <a:r>
              <a:rPr lang="ko-KR" altLang="en-US" sz="1500">
                <a:latin typeface="MV Boli"/>
                <a:ea typeface="맑은 고딕"/>
                <a:cs typeface="맑은 고딕"/>
              </a:rPr>
              <a:t>구조체)</a:t>
            </a:r>
            <a:endParaRPr lang="ko-KR" altLang="en-US" sz="1500">
              <a:latin typeface="MV Boli"/>
              <a:ea typeface="맑은 고딕"/>
              <a:cs typeface="맑은 고딕"/>
            </a:endParaRPr>
          </a:p>
        </p:txBody>
      </p:sp>
      <p:cxnSp>
        <p:nvCxnSpPr>
          <p:cNvPr id="168" name=""/>
          <p:cNvCxnSpPr/>
          <p:nvPr/>
        </p:nvCxnSpPr>
        <p:spPr>
          <a:xfrm rot="16200000">
            <a:off x="4814886" y="4122230"/>
            <a:ext cx="2343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"/>
          <p:cNvCxnSpPr>
            <a:stCxn id="135" idx="0"/>
            <a:endCxn id="136" idx="0"/>
          </p:cNvCxnSpPr>
          <p:nvPr/>
        </p:nvCxnSpPr>
        <p:spPr>
          <a:xfrm flipH="1">
            <a:off x="8244459" y="1129411"/>
            <a:ext cx="60873" cy="2539999"/>
          </a:xfrm>
          <a:prstGeom prst="curvedConnector3">
            <a:avLst>
              <a:gd name="adj1" fmla="val -851039"/>
            </a:avLst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"/>
          <p:cNvSpPr txBox="1"/>
          <p:nvPr/>
        </p:nvSpPr>
        <p:spPr>
          <a:xfrm>
            <a:off x="1780032" y="6381369"/>
            <a:ext cx="249174" cy="36691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,</a:t>
            </a:r>
            <a:endParaRPr lang="en-US" altLang="ko-KR"/>
          </a:p>
        </p:txBody>
      </p:sp>
      <p:cxnSp>
        <p:nvCxnSpPr>
          <p:cNvPr id="171" name=""/>
          <p:cNvCxnSpPr/>
          <p:nvPr/>
        </p:nvCxnSpPr>
        <p:spPr>
          <a:xfrm>
            <a:off x="1220717" y="6525387"/>
            <a:ext cx="41917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"/>
          <p:cNvCxnSpPr/>
          <p:nvPr/>
        </p:nvCxnSpPr>
        <p:spPr>
          <a:xfrm>
            <a:off x="2051685" y="6525387"/>
            <a:ext cx="542213" cy="0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"/>
          <p:cNvCxnSpPr>
            <a:stCxn id="134" idx="1"/>
            <a:endCxn id="136" idx="2"/>
          </p:cNvCxnSpPr>
          <p:nvPr/>
        </p:nvCxnSpPr>
        <p:spPr>
          <a:xfrm>
            <a:off x="4175595" y="1417447"/>
            <a:ext cx="2845423" cy="225196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"/>
          <p:cNvCxnSpPr>
            <a:stCxn id="7" idx="0"/>
          </p:cNvCxnSpPr>
          <p:nvPr/>
        </p:nvCxnSpPr>
        <p:spPr>
          <a:xfrm>
            <a:off x="5544768" y="3717036"/>
            <a:ext cx="1457529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-15444"/>
            <a:chExt cx="18285714" cy="10301158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15444"/>
              <a:ext cx="18285714" cy="10301158"/>
            </a:xfrm>
            <a:prstGeom prst="rect">
              <a:avLst/>
            </a:prstGeom>
          </p:spPr>
        </p:pic>
      </p:grp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07442" y="836675"/>
          <a:ext cx="8724582" cy="3456432"/>
        </p:xfrm>
        <a:graphic>
          <a:graphicData uri="http://schemas.openxmlformats.org/drawingml/2006/table">
            <a:tbl>
              <a:tblPr firstRow="1" bandRow="1">
                <a:tableStyleId>{9E8720A3-5941-40F5-A0B3-43CF88240495}</a:tableStyleId>
              </a:tblPr>
              <a:tblGrid>
                <a:gridCol w="2597277"/>
                <a:gridCol w="1224153"/>
                <a:gridCol w="817192"/>
                <a:gridCol w="817192"/>
                <a:gridCol w="817192"/>
                <a:gridCol w="817192"/>
                <a:gridCol w="817192"/>
                <a:gridCol w="817192"/>
              </a:tblGrid>
              <a:tr h="4937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월(12/21)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화(22)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수(23)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목(24)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금(25)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토(26)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sz="1500">
                          <a:latin typeface="맑은 고딕"/>
                          <a:ea typeface="맑은 고딕"/>
                          <a:cs typeface="맑은 고딕"/>
                        </a:rPr>
                        <a:t>일(27)</a:t>
                      </a:r>
                      <a:endParaRPr lang="ko-KR" altLang="en-US" sz="1500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937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디버그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2"/>
                    </a:solidFill>
                  </a:tcPr>
                </a:tc>
              </a:tr>
              <a:tr h="4937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전반적인 프레임워크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rgbClr val="ffeaf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rgbClr val="ffeafa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solidFill>
                          <a:schemeClr val="accent5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9377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playerManager, bullets Class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9377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enemyManager Class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4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9377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itemManager</a:t>
                      </a: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en-US" altLang="ko-KR">
                          <a:latin typeface="맑은 고딕"/>
                          <a:ea typeface="맑은 고딕"/>
                          <a:cs typeface="맑은 고딕"/>
                        </a:rPr>
                        <a:t>Class</a:t>
                      </a:r>
                      <a:endParaRPr lang="en-US" altLang="ko-KR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</a:tr>
              <a:tr h="49377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latin typeface="맑은 고딕"/>
                          <a:ea typeface="맑은 고딕"/>
                          <a:cs typeface="맑은 고딕"/>
                        </a:rPr>
                        <a:t>추가기능 구현 및 완성도 올리기</a:t>
                      </a: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179451" y="4632960"/>
            <a:ext cx="8497062" cy="20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[전반적인 프레임워크] :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mapManager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작성과 카메라 구성,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lvl="5">
              <a:buFont typeface="Arial"/>
              <a:buNone/>
              <a:defRPr lang="ko-KR" altLang="en-US"/>
            </a:pP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  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전반적인 클래스와 인터페이스 구성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[추가기능 구현] : 각종 씬 구현, 피격시 무적이 되며 깜빡거리는 효과, 미니맵,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	             스코어표시 및 최고점수 저장, 충돌시 이펙트 재생 등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* 이미지, 스프라이트 작업은 12/20(일)까지 최대한 마무리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43559" y="356235"/>
            <a:ext cx="2448306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계획표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27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28" name="그룹 1002"/>
          <p:cNvGrpSpPr/>
          <p:nvPr/>
        </p:nvGrpSpPr>
        <p:grpSpPr>
          <a:xfrm rot="0">
            <a:off x="2987802" y="590476"/>
            <a:ext cx="5832730" cy="5718884"/>
            <a:chOff x="5374517" y="590476"/>
            <a:chExt cx="12355212" cy="9092921"/>
          </a:xfrm>
        </p:grpSpPr>
        <p:pic>
          <p:nvPicPr>
            <p:cNvPr id="29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374517" y="590476"/>
              <a:ext cx="12355212" cy="9092921"/>
            </a:xfrm>
            <a:prstGeom prst="rect">
              <a:avLst/>
            </a:prstGeom>
          </p:spPr>
        </p:pic>
      </p:grpSp>
      <p:grpSp>
        <p:nvGrpSpPr>
          <p:cNvPr id="32" name="그룹 1004"/>
          <p:cNvGrpSpPr/>
          <p:nvPr/>
        </p:nvGrpSpPr>
        <p:grpSpPr>
          <a:xfrm rot="0">
            <a:off x="3779900" y="1484757"/>
            <a:ext cx="556749" cy="458822"/>
            <a:chOff x="6065820" y="1590788"/>
            <a:chExt cx="1113500" cy="917645"/>
          </a:xfrm>
        </p:grpSpPr>
        <p:grpSp>
          <p:nvGrpSpPr>
            <p:cNvPr id="33" name="그룹 1005"/>
            <p:cNvGrpSpPr/>
            <p:nvPr/>
          </p:nvGrpSpPr>
          <p:grpSpPr>
            <a:xfrm rot="0">
              <a:off x="6170444" y="1736956"/>
              <a:ext cx="1008876" cy="771477"/>
              <a:chOff x="6170443" y="1736957"/>
              <a:chExt cx="1008876" cy="771477"/>
            </a:xfrm>
          </p:grpSpPr>
          <p:pic>
            <p:nvPicPr>
              <p:cNvPr id="34" name="Object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35" name="Object 16"/>
            <p:cNvSpPr txBox="1"/>
            <p:nvPr/>
          </p:nvSpPr>
          <p:spPr>
            <a:xfrm>
              <a:off x="6065820" y="1590788"/>
              <a:ext cx="1015102" cy="8526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 lang="ko-KR" altLang="en-US"/>
              </a:pPr>
              <a:endParaRPr lang="en-US" sz="6000" kern="0" spc="364">
                <a:solidFill>
                  <a:srgbClr val="8461f8"/>
                </a:solidFill>
                <a:latin typeface="둥근모꼴"/>
                <a:cs typeface="둥근모꼴"/>
              </a:endParaRPr>
            </a:p>
          </p:txBody>
        </p:sp>
      </p:grpSp>
      <p:grpSp>
        <p:nvGrpSpPr>
          <p:cNvPr id="36" name="그룹 1004"/>
          <p:cNvGrpSpPr/>
          <p:nvPr/>
        </p:nvGrpSpPr>
        <p:grpSpPr>
          <a:xfrm rot="0">
            <a:off x="3779900" y="2636901"/>
            <a:ext cx="556750" cy="458823"/>
            <a:chOff x="6065820" y="1590787"/>
            <a:chExt cx="1113501" cy="917646"/>
          </a:xfrm>
        </p:grpSpPr>
        <p:grpSp>
          <p:nvGrpSpPr>
            <p:cNvPr id="37" name="그룹 1005"/>
            <p:cNvGrpSpPr/>
            <p:nvPr/>
          </p:nvGrpSpPr>
          <p:grpSpPr>
            <a:xfrm rot="0">
              <a:off x="6170445" y="1736956"/>
              <a:ext cx="1008876" cy="771477"/>
              <a:chOff x="6170443" y="1736957"/>
              <a:chExt cx="1008876" cy="771477"/>
            </a:xfrm>
          </p:grpSpPr>
          <p:pic>
            <p:nvPicPr>
              <p:cNvPr id="38" name="Object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39" name="Object 16"/>
            <p:cNvSpPr txBox="1"/>
            <p:nvPr/>
          </p:nvSpPr>
          <p:spPr>
            <a:xfrm>
              <a:off x="6065820" y="1590787"/>
              <a:ext cx="1015102" cy="8526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 lang="ko-KR" altLang="en-US"/>
              </a:pPr>
              <a:endParaRPr lang="en-US" sz="6000" kern="0" spc="364">
                <a:solidFill>
                  <a:srgbClr val="8461f8"/>
                </a:solidFill>
                <a:latin typeface="둥근모꼴"/>
                <a:cs typeface="둥근모꼴"/>
              </a:endParaRPr>
            </a:p>
          </p:txBody>
        </p:sp>
      </p:grpSp>
      <p:grpSp>
        <p:nvGrpSpPr>
          <p:cNvPr id="40" name="그룹 1004"/>
          <p:cNvGrpSpPr/>
          <p:nvPr/>
        </p:nvGrpSpPr>
        <p:grpSpPr>
          <a:xfrm rot="0">
            <a:off x="3779900" y="3933063"/>
            <a:ext cx="556750" cy="458823"/>
            <a:chOff x="6065820" y="1590786"/>
            <a:chExt cx="1113501" cy="917646"/>
          </a:xfrm>
        </p:grpSpPr>
        <p:grpSp>
          <p:nvGrpSpPr>
            <p:cNvPr id="41" name="그룹 1005"/>
            <p:cNvGrpSpPr/>
            <p:nvPr/>
          </p:nvGrpSpPr>
          <p:grpSpPr>
            <a:xfrm rot="0">
              <a:off x="6170445" y="1736956"/>
              <a:ext cx="1008876" cy="771477"/>
              <a:chOff x="6170443" y="1736957"/>
              <a:chExt cx="1008876" cy="771477"/>
            </a:xfrm>
          </p:grpSpPr>
          <p:pic>
            <p:nvPicPr>
              <p:cNvPr id="42" name="Object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3" name="Object 16"/>
            <p:cNvSpPr txBox="1"/>
            <p:nvPr/>
          </p:nvSpPr>
          <p:spPr>
            <a:xfrm>
              <a:off x="6065820" y="1590786"/>
              <a:ext cx="1015102" cy="8526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 lang="ko-KR" altLang="en-US"/>
              </a:pPr>
              <a:endParaRPr lang="en-US" sz="6000" kern="0" spc="364">
                <a:solidFill>
                  <a:srgbClr val="8461f8"/>
                </a:solidFill>
                <a:latin typeface="둥근모꼴"/>
                <a:cs typeface="둥근모꼴"/>
              </a:endParaRPr>
            </a:p>
          </p:txBody>
        </p:sp>
      </p:grpSp>
      <p:grpSp>
        <p:nvGrpSpPr>
          <p:cNvPr id="44" name="그룹 1004"/>
          <p:cNvGrpSpPr/>
          <p:nvPr/>
        </p:nvGrpSpPr>
        <p:grpSpPr>
          <a:xfrm rot="0">
            <a:off x="3779901" y="5274465"/>
            <a:ext cx="556749" cy="458823"/>
            <a:chOff x="6065820" y="1590787"/>
            <a:chExt cx="1113499" cy="917647"/>
          </a:xfrm>
        </p:grpSpPr>
        <p:grpSp>
          <p:nvGrpSpPr>
            <p:cNvPr id="45" name="그룹 1005"/>
            <p:cNvGrpSpPr/>
            <p:nvPr/>
          </p:nvGrpSpPr>
          <p:grpSpPr>
            <a:xfrm rot="0">
              <a:off x="6170443" y="1736957"/>
              <a:ext cx="1008876" cy="771477"/>
              <a:chOff x="6170443" y="1736957"/>
              <a:chExt cx="1008876" cy="771477"/>
            </a:xfrm>
          </p:grpSpPr>
          <p:pic>
            <p:nvPicPr>
              <p:cNvPr id="46" name="Object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170443" y="1736957"/>
                <a:ext cx="1008876" cy="771477"/>
              </a:xfrm>
              <a:prstGeom prst="rect">
                <a:avLst/>
              </a:prstGeom>
            </p:spPr>
          </p:pic>
        </p:grpSp>
        <p:sp>
          <p:nvSpPr>
            <p:cNvPr id="47" name="Object 16"/>
            <p:cNvSpPr txBox="1"/>
            <p:nvPr/>
          </p:nvSpPr>
          <p:spPr>
            <a:xfrm>
              <a:off x="6065820" y="1590787"/>
              <a:ext cx="1015102" cy="852664"/>
            </a:xfrm>
            <a:prstGeom prst="rect">
              <a:avLst/>
            </a:prstGeom>
            <a:noFill/>
          </p:spPr>
          <p:txBody>
            <a:bodyPr wrap="square"/>
            <a:lstStyle/>
            <a:p>
              <a:pPr algn="ctr">
                <a:defRPr lang="ko-KR" altLang="en-US"/>
              </a:pPr>
              <a:endParaRPr lang="en-US" sz="6000" kern="0" spc="364">
                <a:solidFill>
                  <a:srgbClr val="8461f8"/>
                </a:solidFill>
                <a:latin typeface="둥근모꼴"/>
                <a:cs typeface="둥근모꼴"/>
              </a:endParaRPr>
            </a:p>
          </p:txBody>
        </p:sp>
      </p:grpSp>
      <p:sp>
        <p:nvSpPr>
          <p:cNvPr id="49" name=""/>
          <p:cNvSpPr txBox="1"/>
          <p:nvPr/>
        </p:nvSpPr>
        <p:spPr>
          <a:xfrm>
            <a:off x="4767961" y="1582010"/>
            <a:ext cx="2410079" cy="3615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게임소개 및 주제선정</a:t>
            </a: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767961" y="2728186"/>
            <a:ext cx="2396363" cy="3655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기능설명</a:t>
            </a: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767961" y="4024348"/>
            <a:ext cx="2900426" cy="36477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구조도</a:t>
            </a: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767961" y="5365750"/>
            <a:ext cx="2900426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계획표</a:t>
            </a: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3799224" y="1558232"/>
            <a:ext cx="556749" cy="38534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rgbClr val="be95f3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lang="ko-KR" altLang="en-US" sz="2000" b="1">
              <a:solidFill>
                <a:srgbClr val="be95f3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Object 11"/>
          <p:cNvSpPr txBox="1"/>
          <p:nvPr/>
        </p:nvSpPr>
        <p:spPr>
          <a:xfrm>
            <a:off x="3799224" y="2718279"/>
            <a:ext cx="556749" cy="38534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rgbClr val="be95f3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lang="ko-KR" altLang="en-US" sz="2000" b="1">
              <a:solidFill>
                <a:srgbClr val="be95f3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Object 11"/>
          <p:cNvSpPr txBox="1"/>
          <p:nvPr/>
        </p:nvSpPr>
        <p:spPr>
          <a:xfrm>
            <a:off x="3799224" y="4005072"/>
            <a:ext cx="556749" cy="38534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rgbClr val="be95f3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lang="ko-KR" altLang="en-US" sz="2000" b="1">
              <a:solidFill>
                <a:srgbClr val="be95f3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Object 11"/>
          <p:cNvSpPr txBox="1"/>
          <p:nvPr/>
        </p:nvSpPr>
        <p:spPr>
          <a:xfrm>
            <a:off x="3799224" y="5347941"/>
            <a:ext cx="556749" cy="385346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000" b="1">
                <a:solidFill>
                  <a:srgbClr val="be95f3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lang="ko-KR" altLang="en-US" sz="2000" b="1">
              <a:solidFill>
                <a:srgbClr val="be95f3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59" name="그룹 1003"/>
          <p:cNvGrpSpPr/>
          <p:nvPr/>
        </p:nvGrpSpPr>
        <p:grpSpPr>
          <a:xfrm rot="0">
            <a:off x="527487" y="590476"/>
            <a:ext cx="2153842" cy="2226228"/>
            <a:chOff x="527488" y="590476"/>
            <a:chExt cx="4307685" cy="4452456"/>
          </a:xfrm>
        </p:grpSpPr>
        <p:pic>
          <p:nvPicPr>
            <p:cNvPr id="60" name="Object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27488" y="590476"/>
              <a:ext cx="4307685" cy="4452456"/>
            </a:xfrm>
            <a:prstGeom prst="rect">
              <a:avLst/>
            </a:prstGeom>
          </p:spPr>
        </p:pic>
      </p:grpSp>
      <p:sp>
        <p:nvSpPr>
          <p:cNvPr id="61" name="Object 11"/>
          <p:cNvSpPr txBox="1"/>
          <p:nvPr/>
        </p:nvSpPr>
        <p:spPr>
          <a:xfrm>
            <a:off x="527487" y="1484757"/>
            <a:ext cx="2153842" cy="6466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rgbClr val="be95f3"/>
                </a:solidFill>
                <a:latin typeface="맑은 고딕"/>
                <a:ea typeface="맑은 고딕"/>
                <a:cs typeface="맑은 고딕"/>
              </a:rPr>
              <a:t>차  례</a:t>
            </a:r>
            <a:endParaRPr lang="ko-KR" altLang="en-US" sz="3500" b="1">
              <a:solidFill>
                <a:srgbClr val="be95f3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087115" y="2195921"/>
            <a:ext cx="6877433" cy="4536567"/>
            <a:chOff x="1538728" y="1173745"/>
            <a:chExt cx="16156510" cy="946718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460" y="260604"/>
            <a:ext cx="4734878" cy="387063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5478" y="980333"/>
            <a:ext cx="4248531" cy="295272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076063" y="2680335"/>
            <a:ext cx="3816477" cy="1184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포격전을 테마로 한 온라인게임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한때 전성기를 구가한 국민게임 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267712" y="4488180"/>
            <a:ext cx="6696837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개인적으론 스타크래프트, 조조전과 함께 게임 입문을 함께한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애착이 가는 게임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// 그림의 </a:t>
            </a:r>
            <a:r>
              <a:rPr lang="en-US" altLang="ko-KR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Forever</a:t>
            </a:r>
            <a:r>
              <a:rPr lang="ko-KR" altLang="en-US">
                <a:solidFill>
                  <a:srgbClr val="008000"/>
                </a:solidFill>
                <a:latin typeface="맑은 고딕"/>
                <a:ea typeface="맑은 고딕"/>
                <a:cs typeface="맑은 고딕"/>
              </a:rPr>
              <a:t>가 무색하게 2020년 12월 31일 섭종 예정</a:t>
            </a:r>
            <a:endParaRPr lang="ko-KR" altLang="en-US">
              <a:solidFill>
                <a:srgbClr val="008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5979389" y="373662"/>
            <a:ext cx="2153842" cy="6466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포트리스?</a:t>
            </a:r>
            <a:endParaRPr lang="ko-KR" altLang="en-US" sz="3500" b="1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087115" y="2195921"/>
            <a:ext cx="6877433" cy="4536567"/>
            <a:chOff x="1538728" y="1173745"/>
            <a:chExt cx="16156510" cy="946718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38728" y="1173745"/>
              <a:ext cx="16156510" cy="946718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1460" y="260604"/>
            <a:ext cx="4734878" cy="387063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5478" y="980333"/>
            <a:ext cx="4248531" cy="2952729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5076063" y="2680335"/>
            <a:ext cx="3816476" cy="146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포트리스를 그대로 재현하는 대신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메탈슬러그와 접목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직사화기가 아닌 곡사화기를 쓰는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발암유도 슈팅게임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267712" y="4509135"/>
            <a:ext cx="6696837" cy="173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메탈슬러그처럼 적 탄막을 회피하면서도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포트리스처럼 적을 쏘아 맞추는 재미가 있는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실력게임이 되도록 기획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주인공은 포트리스 탱크, 빌런으로는 메탈슬러그의 적이 등장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5979389" y="373662"/>
            <a:ext cx="2153842" cy="64661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3500" b="1">
                <a:solidFill>
                  <a:schemeClr val="bg1"/>
                </a:solidFill>
                <a:latin typeface="맑은 고딕"/>
                <a:ea typeface="맑은 고딕"/>
                <a:cs typeface="맑은 고딕"/>
              </a:rPr>
              <a:t>주제선정</a:t>
            </a:r>
            <a:endParaRPr lang="ko-KR" altLang="en-US" sz="3500" b="1">
              <a:solidFill>
                <a:schemeClr val="bg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3"/>
          <p:cNvGrpSpPr/>
          <p:nvPr/>
        </p:nvGrpSpPr>
        <p:grpSpPr>
          <a:xfrm rot="0">
            <a:off x="2715591" y="2482231"/>
            <a:ext cx="3712816" cy="1893536"/>
            <a:chOff x="6426712" y="3206786"/>
            <a:chExt cx="7062739" cy="3601997"/>
          </a:xfrm>
        </p:grpSpPr>
        <p:pic>
          <p:nvPicPr>
            <p:cNvPr id="7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26712" y="3206786"/>
              <a:ext cx="7062739" cy="3601997"/>
            </a:xfrm>
            <a:prstGeom prst="rect">
              <a:avLst/>
            </a:prstGeom>
          </p:spPr>
        </p:pic>
      </p:grpSp>
      <p:sp>
        <p:nvSpPr>
          <p:cNvPr id="8" name="Object 11"/>
          <p:cNvSpPr txBox="1"/>
          <p:nvPr/>
        </p:nvSpPr>
        <p:spPr>
          <a:xfrm>
            <a:off x="2715591" y="3267918"/>
            <a:ext cx="3712816" cy="73715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rgbClr val="be95f3"/>
                </a:solidFill>
                <a:latin typeface="맑은 고딕"/>
                <a:ea typeface="맑은 고딕"/>
                <a:cs typeface="맑은 고딕"/>
              </a:rPr>
              <a:t>기능 설명</a:t>
            </a:r>
            <a:endParaRPr lang="ko-KR" altLang="en-US" sz="2400" b="1">
              <a:solidFill>
                <a:srgbClr val="be95f3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83979" y="296609"/>
            <a:ext cx="8576042" cy="6264782"/>
            <a:chOff x="586873" y="590476"/>
            <a:chExt cx="17117888" cy="1020489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6873" y="590476"/>
              <a:ext cx="17117888" cy="10204891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539495" y="2002535"/>
            <a:ext cx="7993000" cy="229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플레이어는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탱크를 조작해 등장하는 적을 포탄으로 처치하며 게임 진행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스테이지는 2가지로 구성되며 각각 스카이 맵, 외나무다리 맵을 활용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적은 스테이지 구성 시 지정된 위치에 배치되고 카메라 스크롤에 따라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화면 안으로 들어올 시 이동 및 공격 시작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스테이지의 보스를 처치하면 다음 스테이지로 이동하거나 엔딩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644271"/>
            <a:ext cx="2448306" cy="3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기본 시스템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83979" y="296609"/>
            <a:ext cx="8576042" cy="6264782"/>
            <a:chOff x="586873" y="590476"/>
            <a:chExt cx="17117888" cy="1020489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6873" y="590476"/>
              <a:ext cx="17117888" cy="10204891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539495" y="1988820"/>
            <a:ext cx="7993000" cy="2828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플레이어와 적의 지상유닛, 각종 아이템은 맵타일 위에 서있는데,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맵 위에 서 있을수 있도록 픽셀충돌로 구현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포트리스와 달리 포탄으로 맵이 깎여나가진 않음. 맵 끝까지 가야하는데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더이상 진행이 불가능해지기 때문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맵 위에 서있지 않다면(점프 중) 중력의 영향을 받아 수직하강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탱크가 화면 오른쪽 1/3 지점을 넘으면 카메라가 스크롤되고, 맵 끝이라면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더이상 스크롤 되지 않는대신 보스를 잡아 스테이지를 끝낼 수 있음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644271"/>
            <a:ext cx="2448306" cy="3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탱크 이동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83979" y="296609"/>
            <a:ext cx="8576042" cy="6264782"/>
            <a:chOff x="586873" y="590476"/>
            <a:chExt cx="17117888" cy="1020489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6873" y="590476"/>
              <a:ext cx="17117888" cy="10204891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539495" y="1438656"/>
            <a:ext cx="7993000" cy="1178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A,D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키로 파워 조절,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W, S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키로 각도를 조절하고 </a:t>
            </a:r>
            <a:r>
              <a:rPr lang="en-US" altLang="ko-KR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SPACE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버튼으로 발사(토글)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탱크마다 고유한 무기, 특수무기가 있으며 4회 공격마다 기본무기대신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특수무기 발사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644271"/>
            <a:ext cx="2448306" cy="3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기본 조작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3" name="그룹 1002"/>
          <p:cNvGrpSpPr/>
          <p:nvPr/>
        </p:nvGrpSpPr>
        <p:grpSpPr>
          <a:xfrm rot="0">
            <a:off x="2614766" y="2655546"/>
            <a:ext cx="5832874" cy="3653813"/>
            <a:chOff x="1877992" y="4152382"/>
            <a:chExt cx="7530159" cy="5536508"/>
          </a:xfrm>
        </p:grpSpPr>
        <p:pic>
          <p:nvPicPr>
            <p:cNvPr id="24" name="Object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877992" y="4152382"/>
              <a:ext cx="7530159" cy="5536508"/>
            </a:xfrm>
            <a:prstGeom prst="rect">
              <a:avLst/>
            </a:prstGeom>
          </p:spPr>
        </p:pic>
      </p:grpSp>
      <p:pic>
        <p:nvPicPr>
          <p:cNvPr id="22" name=""/>
          <p:cNvPicPr>
            <a:picLocks noChangeAspect="1"/>
          </p:cNvPicPr>
          <p:nvPr/>
        </p:nvPicPr>
        <p:blipFill rotWithShape="1">
          <a:blip r:embed="rId5"/>
          <a:srcRect l="3930" r="20470" b="12480"/>
          <a:stretch>
            <a:fillRect/>
          </a:stretch>
        </p:blipFill>
        <p:spPr>
          <a:xfrm>
            <a:off x="2758786" y="3254920"/>
            <a:ext cx="5485816" cy="287896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/>
          <p:cNvGrpSpPr/>
          <p:nvPr/>
        </p:nvGrpSpPr>
        <p:grpSpPr>
          <a:xfrm rot="0">
            <a:off x="0" y="0"/>
            <a:ext cx="9144000" cy="6858000"/>
            <a:chOff x="0" y="0"/>
            <a:chExt cx="18285714" cy="10285714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6" name="그룹 1002"/>
          <p:cNvGrpSpPr/>
          <p:nvPr/>
        </p:nvGrpSpPr>
        <p:grpSpPr>
          <a:xfrm rot="0">
            <a:off x="283979" y="296609"/>
            <a:ext cx="8576042" cy="6264782"/>
            <a:chOff x="586873" y="590476"/>
            <a:chExt cx="17117888" cy="10204891"/>
          </a:xfrm>
        </p:grpSpPr>
        <p:pic>
          <p:nvPicPr>
            <p:cNvPr id="7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86873" y="590476"/>
              <a:ext cx="17117888" cy="10204891"/>
            </a:xfrm>
            <a:prstGeom prst="rect">
              <a:avLst/>
            </a:prstGeom>
          </p:spPr>
        </p:pic>
      </p:grpSp>
      <p:sp>
        <p:nvSpPr>
          <p:cNvPr id="11" name=""/>
          <p:cNvSpPr txBox="1"/>
          <p:nvPr/>
        </p:nvSpPr>
        <p:spPr>
          <a:xfrm>
            <a:off x="539495" y="1438656"/>
            <a:ext cx="7993000" cy="3379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아이템은 상태 아이템과 사용 아이템의 두 가지로 구분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상태 아이템은 적에게서 드롭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플레이어는 상태 아이템을 모을 수 있으며 이미 갖고있는 종류면 보너스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 점수만 획득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None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보유한 상태 아이템의 종류에 따라 탱크의 능력 상승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상태 아이템을 갖고 있는 경우 탱크전환 버튼으로 변신 가능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>
              <a:buFont typeface="Arial"/>
              <a:buChar char="•"/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상태 아이템을 모두 모을 경우 월등한 능력을 가진 슈퍼탱크로 변신</a:t>
            </a:r>
            <a:endParaRPr lang="ko-KR" altLang="en-US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31595" y="644271"/>
            <a:ext cx="2448306" cy="33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 lang="ko-KR" altLang="en-US"/>
            </a:pPr>
            <a:r>
              <a:rPr lang="ko-KR" altLang="en-US" sz="160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상태 아이템</a:t>
            </a:r>
            <a:endParaRPr lang="ko-KR" altLang="en-US" sz="160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6065" y="5157216"/>
            <a:ext cx="4198438" cy="12961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화면 슬라이드 쇼(4:3)</ep:PresentationFormat>
  <ep:Paragraphs>0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포탈슬리스 (포트리스 + 메탈슬러그)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2020-12-15T02:12:36.583</dcterms:created>
  <dc:creator>HA Family</dc:creator>
  <cp:lastModifiedBy>HA Family</cp:lastModifiedBy>
  <dcterms:modified xsi:type="dcterms:W3CDTF">2020-12-27T01:42:28.708</dcterms:modified>
  <cp:revision>74</cp:revision>
</cp:coreProperties>
</file>