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7" r:id="rId4"/>
    <p:sldId id="268" r:id="rId5"/>
    <p:sldId id="269" r:id="rId6"/>
    <p:sldId id="257" r:id="rId7"/>
    <p:sldId id="260" r:id="rId8"/>
    <p:sldId id="271" r:id="rId9"/>
    <p:sldId id="26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356-92EE-B994-2F88-D2B203DB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BEBCD-8CCB-F345-C75D-A9645F4FF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F608-EE34-4D12-E51F-7089C8FC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57F9-BBDC-7E1F-68C9-2095801D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DCB6-F543-D10A-771D-2C7F92C9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DBF7-50DB-80E7-050B-751F6A5B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C357A-697E-5373-86A7-2ABD18317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B205-914C-ABD7-B0BF-C03FB735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D907-5082-21B6-8D66-3726690E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FD61-A837-390C-9376-281DF22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BDDF-C0E4-2611-ECAF-BF818D563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0182-4032-C281-38DA-8AEF71D22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D8D8-C6C2-C693-4B86-69F194B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CA9F-4DCF-D1F5-FCD1-404B1924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6586-A2BE-A37D-BBB1-06C769D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FA1B-D3A0-0BD2-F15A-C303505B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0CF5-DD01-A549-C4D8-8B688A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DEC4B-9292-2335-D421-A3A8B66B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6DF6-20D6-C725-A8E6-5A244871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212D-A974-2D5F-7A1D-4943665C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5445-3142-3003-5E30-CE863482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864A-8FA5-A3FB-062C-3ED5B6C3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0F44-AA6F-EE0E-5616-26951B1C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0452-B706-9A68-98C3-4F3FD88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E1CF-B2DA-43FC-CBE4-CCD99AA0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0A9F-D963-5451-CE8C-D65B3CF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2380-DF94-1835-0D1C-940CCCAE6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6CDC-F5CD-4504-7C3E-CEE34E47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C9F03-CB2B-3B42-C153-D86337EA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7E1CB-4CB9-8948-9A15-821CD0C7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09B4-8C46-4F64-EA06-854181F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F78C-F07E-64B3-9AE3-B6C7DE04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73A3-CE09-5F93-69CD-ADAA2C89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94A73-B469-D3B8-F581-358A63ED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F8498-8E1E-757B-4009-E019C1F77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05DED-2ABD-84D8-2BB6-C3DB1879A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B0B20-C984-EE91-D04D-415502F3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20303-FE97-91B4-6E89-3E18FB6F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7789-1FF1-4569-5C47-4CF1110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F620-8A9A-618E-8070-229A0791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3D3F0-19F4-DFFA-4169-4F200298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8C377-C01C-8AA8-090E-9E4C52D8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DF0A-6CB5-33DE-C3FC-37A6E25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0B562-5425-A6AC-D0E2-E69FCB46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06880-46BA-F222-A986-8267F1E7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2A21-2BFD-88D3-0604-691D1D36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7D51-654C-7E18-F5FE-2ECFF94A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87A2-BEDA-B55F-8E8B-DB2E61FB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FE92-0642-B5A2-099D-402AB8C7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1B853-AFA2-272F-490D-F4F4226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EB84-536A-511C-3971-B6D397B8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79E4B-04A9-0126-C19C-C854972A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45F2-A80E-7599-9B64-57EE8A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1CCB6-39B8-B69E-EC15-F252E4C97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3937A-C5FE-3D27-DB9B-98BE8C65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9B3EA-06FE-2E77-F404-531F1D4F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F7C6-04B2-E231-E02C-F3BA0E2D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ECCF-24A9-8608-9CE2-16A0BF9B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310E5-B1F8-D1BE-80ED-673E898C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31B65-BE59-FBE2-E117-A1DF1127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C7F3-B813-9222-9796-E82AFBA34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E860-9E5D-4B51-A80C-787FC7373A8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5089-A534-3749-013F-3F5D2CCE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DACA-C922-999C-B020-AD9ACDA0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5F3D-7987-4C44-AEDB-0B6357C0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hoAlex/Math_Capstone_Project_Public/blob/main/Math_Capstone_Project_Alexis_Appendix.pdf" TargetMode="External"/><Relationship Id="rId2" Type="http://schemas.openxmlformats.org/officeDocument/2006/relationships/hyperlink" Target="https://github.com/hyhoAlex/Math_Capstone_Project_Public/blob/main/Math_Capstone_Project_Alexis_11_23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8DEE-FB50-FA04-A106-BD5D9249B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effectLst/>
                <a:latin typeface="+mn-lt"/>
              </a:rPr>
              <a:t>Damped harmonic oscillator and its statistical distribution 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9659D-8AF6-70C9-A569-64DCFA5B8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HO, Ho Yi Alexis</a:t>
            </a:r>
          </a:p>
          <a:p>
            <a:r>
              <a:rPr lang="en-US" dirty="0"/>
              <a:t>Group 301b</a:t>
            </a:r>
          </a:p>
        </p:txBody>
      </p:sp>
    </p:spTree>
    <p:extLst>
      <p:ext uri="{BB962C8B-B14F-4D97-AF65-F5344CB8AC3E}">
        <p14:creationId xmlns:p14="http://schemas.microsoft.com/office/powerpoint/2010/main" val="179676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CD75D-A33D-7948-2722-CBA61193AED4}"/>
              </a:ext>
            </a:extLst>
          </p:cNvPr>
          <p:cNvSpPr txBox="1"/>
          <p:nvPr/>
        </p:nvSpPr>
        <p:spPr>
          <a:xfrm>
            <a:off x="4597400" y="2321004"/>
            <a:ext cx="5679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0262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E9C7-D3A9-613D-809C-5A74C208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C3AC-52FF-20ED-7FFD-FA849EF5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https://github.com/hyhoAlex/Math_Capstone_Project_Public/blob/main/Math_Capstone_Project_Alexis_11_23.pdf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https://github.com/hyhoAlex/Math_Capstone_Project_Public/blob/main/Math_Capstone_Project_Alexis_Appendix.pdf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5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ACAA-C78C-61C1-8EBF-31601794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3F2E-89F7-19EB-3C0C-1AA10980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Goal: </a:t>
            </a:r>
            <a:r>
              <a:rPr lang="en-US" sz="3000" dirty="0"/>
              <a:t>explore</a:t>
            </a:r>
            <a:r>
              <a:rPr lang="en-US" sz="3000" b="0" i="0" dirty="0">
                <a:effectLst/>
              </a:rPr>
              <a:t> the behavior of the damped harmonic oscillator</a:t>
            </a:r>
          </a:p>
          <a:p>
            <a:endParaRPr lang="en-US" sz="3000" b="1" i="0" dirty="0">
              <a:effectLst/>
            </a:endParaRPr>
          </a:p>
          <a:p>
            <a:endParaRPr lang="en-US" sz="3000" b="1" i="0" dirty="0">
              <a:effectLst/>
            </a:endParaRPr>
          </a:p>
          <a:p>
            <a:r>
              <a:rPr lang="en-US" sz="3000" b="1" i="0" dirty="0">
                <a:effectLst/>
              </a:rPr>
              <a:t>Part </a:t>
            </a:r>
            <a:r>
              <a:rPr lang="en-US" sz="3000" b="1" dirty="0"/>
              <a:t>I</a:t>
            </a:r>
            <a:r>
              <a:rPr lang="en-US" sz="3000" dirty="0"/>
              <a:t>: Without </a:t>
            </a:r>
            <a:r>
              <a:rPr lang="en-US" sz="3000" b="0" i="0" dirty="0">
                <a:effectLst/>
              </a:rPr>
              <a:t>noise ξ </a:t>
            </a:r>
          </a:p>
          <a:p>
            <a:r>
              <a:rPr lang="en-US" sz="3000" b="1" dirty="0"/>
              <a:t>Part II</a:t>
            </a:r>
            <a:r>
              <a:rPr lang="en-US" sz="3000" dirty="0"/>
              <a:t>: introduce the noise </a:t>
            </a:r>
            <a:r>
              <a:rPr lang="en-US" sz="3000" b="0" i="0" dirty="0">
                <a:effectLst/>
              </a:rPr>
              <a:t>ξ</a:t>
            </a:r>
            <a:endParaRPr lang="en-US" sz="2600" b="0" i="0" dirty="0">
              <a:effectLst/>
            </a:endParaRPr>
          </a:p>
          <a:p>
            <a:pPr lvl="1"/>
            <a:r>
              <a:rPr lang="en-US" sz="3000" dirty="0"/>
              <a:t>Case 1: Without </a:t>
            </a:r>
            <a:r>
              <a:rPr lang="en-US" sz="3000" b="0" i="0" dirty="0">
                <a:effectLst/>
              </a:rPr>
              <a:t>Spring </a:t>
            </a:r>
          </a:p>
          <a:p>
            <a:pPr lvl="1"/>
            <a:r>
              <a:rPr lang="en-US" sz="3000" dirty="0"/>
              <a:t>Case 2: With Spring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27DD0B8-760C-01C7-0462-DF60D28C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260"/>
            <a:ext cx="3895737" cy="6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8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B4-DC51-B1F3-9A3C-355B913B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panose="020B0604020202020204" pitchFamily="34" charset="0"/>
              </a:rPr>
              <a:t>Part II</a:t>
            </a:r>
            <a:r>
              <a:rPr lang="en-US" sz="4400" dirty="0">
                <a:latin typeface="Arial" panose="020B0604020202020204" pitchFamily="34" charset="0"/>
              </a:rPr>
              <a:t>: Assumptions </a:t>
            </a:r>
            <a:r>
              <a:rPr lang="en-US" dirty="0">
                <a:latin typeface="Arial" panose="020B0604020202020204" pitchFamily="34" charset="0"/>
              </a:rPr>
              <a:t>of 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ξ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5CDC46-42C5-84AD-4062-09B230BA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m = 0</a:t>
            </a:r>
          </a:p>
          <a:p>
            <a:endParaRPr lang="en-US" dirty="0"/>
          </a:p>
          <a:p>
            <a:r>
              <a:rPr lang="en-US" dirty="0"/>
              <a:t>mean reversion property: ⟨ξ⟩ = 0</a:t>
            </a:r>
          </a:p>
          <a:p>
            <a:r>
              <a:rPr lang="en-US" dirty="0"/>
              <a:t>specified autocorrelation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builds a connection between the noise and the thermal energy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767FB91-31CE-9B6F-E1CB-484E096A0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367"/>
            <a:ext cx="2402993" cy="55817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D341769-47C4-3F54-0E72-AC3EFE2D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3861266"/>
            <a:ext cx="4251961" cy="592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E6FD5-74C9-8971-251D-339F588A9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632633"/>
            <a:ext cx="6894361" cy="3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3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DEC-B005-DE32-C3A2-544D8E60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panose="020B0604020202020204" pitchFamily="34" charset="0"/>
              </a:rPr>
              <a:t>Part II</a:t>
            </a:r>
            <a:r>
              <a:rPr lang="en-US" sz="4400" dirty="0">
                <a:latin typeface="Arial" panose="020B0604020202020204" pitchFamily="34" charset="0"/>
              </a:rPr>
              <a:t>: Extended Derivations </a:t>
            </a:r>
            <a:r>
              <a:rPr lang="en-US" dirty="0">
                <a:latin typeface="Arial" panose="020B0604020202020204" pitchFamily="34" charset="0"/>
              </a:rPr>
              <a:t>of 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8FE6-9215-6B22-F768-0ABAFB34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 new notation</a:t>
            </a:r>
          </a:p>
          <a:p>
            <a:endParaRPr lang="en-US" dirty="0"/>
          </a:p>
          <a:p>
            <a:r>
              <a:rPr lang="en-US" dirty="0" err="1"/>
              <a:t>ξi</a:t>
            </a:r>
            <a:r>
              <a:rPr lang="en-US" dirty="0"/>
              <a:t> is an independent random noise by our assumption</a:t>
            </a:r>
          </a:p>
          <a:p>
            <a:r>
              <a:rPr lang="en-US" dirty="0" err="1"/>
              <a:t>ζi</a:t>
            </a:r>
            <a:r>
              <a:rPr lang="en-US" dirty="0"/>
              <a:t> is an integration of a large number of </a:t>
            </a:r>
            <a:r>
              <a:rPr lang="en-US" dirty="0" err="1"/>
              <a:t>ξi</a:t>
            </a:r>
            <a:r>
              <a:rPr lang="en-US" dirty="0"/>
              <a:t> </a:t>
            </a:r>
          </a:p>
          <a:p>
            <a:r>
              <a:rPr lang="en-US" dirty="0"/>
              <a:t>each </a:t>
            </a:r>
            <a:r>
              <a:rPr lang="en-US" dirty="0" err="1"/>
              <a:t>ξi</a:t>
            </a:r>
            <a:r>
              <a:rPr lang="en-US" dirty="0"/>
              <a:t> made a minuscule contribution to its integration</a:t>
            </a:r>
          </a:p>
          <a:p>
            <a:r>
              <a:rPr lang="en-US" dirty="0" err="1"/>
              <a:t>ζi</a:t>
            </a:r>
            <a:r>
              <a:rPr lang="en-US" dirty="0"/>
              <a:t> follows a normal distribution by Central Limit Theorem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4E7EEC54-8E42-2CC3-6943-D176971C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1690688"/>
            <a:ext cx="3176026" cy="707072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8B62E60-BA76-8790-FE72-5594ED58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74" y="5062846"/>
            <a:ext cx="1868205" cy="4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CFBC-6397-B7B7-627E-B8E75179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panose="020B0604020202020204" pitchFamily="34" charset="0"/>
              </a:rPr>
              <a:t>Part II</a:t>
            </a:r>
            <a:r>
              <a:rPr lang="en-US" b="1" dirty="0">
                <a:latin typeface="Arial" panose="020B0604020202020204" pitchFamily="34" charset="0"/>
              </a:rPr>
              <a:t>.1 </a:t>
            </a:r>
            <a:r>
              <a:rPr lang="en-US" dirty="0"/>
              <a:t>Without the Elastic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ED79-AD31-3952-35A4-CBEBC963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force confines the range of the particle’s trajectory x(t)</a:t>
            </a:r>
          </a:p>
          <a:p>
            <a:r>
              <a:rPr lang="en-US" dirty="0"/>
              <a:t>Without the spring’s constraint, the particle will make a random motion instead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squared displacement (MSD): a standard measure of the random walk’s spatial extent</a:t>
            </a:r>
          </a:p>
          <a:p>
            <a:r>
              <a:rPr lang="en-US" dirty="0"/>
              <a:t>If the MSD grows with time, we can conclude the particle moves diffusively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84F02C-AC88-CF2B-8B79-510BCDA3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5" y="3122242"/>
            <a:ext cx="1404005" cy="6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096BF3F-6169-5EFD-3EC0-4894D228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4" y="643466"/>
            <a:ext cx="106623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E2828A0-2A0A-111E-C567-12BB3F6E0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5" y="643466"/>
            <a:ext cx="7958670" cy="5571067"/>
          </a:xfrm>
          <a:prstGeom prst="rect">
            <a:avLst/>
          </a:prstGeom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261F4D07-227A-FE5D-7685-F2E8A4EC6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45" y="114661"/>
            <a:ext cx="6375030" cy="5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9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502-8A02-B341-7891-7047354D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II. 2 </a:t>
            </a:r>
            <a:r>
              <a:rPr lang="en-US" dirty="0"/>
              <a:t>With the Elastic Force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46262B-79F2-7774-CAEA-27302C9B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US" dirty="0"/>
              <a:t>When there is no noise,</a:t>
            </a:r>
          </a:p>
          <a:p>
            <a:r>
              <a:rPr lang="en-US" dirty="0"/>
              <a:t>x(t) = 0 is an obvious solution of </a:t>
            </a:r>
          </a:p>
          <a:p>
            <a:r>
              <a:rPr lang="en-US" dirty="0"/>
              <a:t>It is an equilibrium state where the particle remains still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about now after the noise is introduced?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x(t) = 0 still be an important position?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6488D943-8CE7-FA7C-50D1-67B053F38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26" y="4362916"/>
            <a:ext cx="2862313" cy="7601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783BF7-2E6E-62F3-3C97-FDA9C03A1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305044"/>
            <a:ext cx="1793451" cy="4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CF60A50-BAA8-04DF-65CC-586FAAA1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7" y="643466"/>
            <a:ext cx="81927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8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315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Damped harmonic oscillator and its statistical distribution </vt:lpstr>
      <vt:lpstr>Road Map</vt:lpstr>
      <vt:lpstr>Part II: Assumptions of ξ</vt:lpstr>
      <vt:lpstr>Part II: Extended Derivations of ξ</vt:lpstr>
      <vt:lpstr>Part II.1 Without the Elastic Force</vt:lpstr>
      <vt:lpstr>PowerPoint Presentation</vt:lpstr>
      <vt:lpstr>PowerPoint Presentation</vt:lpstr>
      <vt:lpstr>Part II. 2 With the Elastic Force 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Yi Alexis Ho</dc:creator>
  <cp:lastModifiedBy>Ho Yi Alexis Ho</cp:lastModifiedBy>
  <cp:revision>35</cp:revision>
  <dcterms:created xsi:type="dcterms:W3CDTF">2022-11-18T02:30:18Z</dcterms:created>
  <dcterms:modified xsi:type="dcterms:W3CDTF">2022-11-22T17:45:11Z</dcterms:modified>
</cp:coreProperties>
</file>