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0" r:id="rId8"/>
    <p:sldId id="265" r:id="rId9"/>
    <p:sldId id="270" r:id="rId10"/>
    <p:sldId id="275" r:id="rId11"/>
    <p:sldId id="259" r:id="rId12"/>
    <p:sldId id="261" r:id="rId13"/>
    <p:sldId id="262" r:id="rId14"/>
  </p:sldIdLst>
  <p:sldSz cx="9144000" cy="5143500"/>
  <p:notesSz cx="6858000" cy="9144000"/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5ee5deb5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5ee5deb5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35ee5deb5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35ee5deb5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5ee5deb5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5ee5deb5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5ee5deb5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5ee5deb5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35ee5deb5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35ee5deb5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5ee5deb5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5ee5deb5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5ee5deb5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35ee5deb5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acme.com/software/xml2c/" TargetMode="External"/><Relationship Id="rId1" Type="http://schemas.openxmlformats.org/officeDocument/2006/relationships/hyperlink" Target="https://codebeautify.org/xmltojson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9575" y="452500"/>
            <a:ext cx="85206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Parsing A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RXML</a:t>
            </a:r>
            <a:endParaRPr lang="en-US" altLang="zh-TW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236000" y="1452100"/>
            <a:ext cx="8520600" cy="31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zh-TW" sz="32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US" altLang="zh-TW" sz="32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RXML</a:t>
            </a:r>
            <a:endParaRPr sz="32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zh-TW" sz="32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Tools</a:t>
            </a:r>
            <a:endParaRPr sz="32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zh-TW" sz="32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 flow</a:t>
            </a:r>
            <a:endParaRPr lang="zh-TW" sz="32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en-US" sz="32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Modification</a:t>
            </a:r>
            <a:endParaRPr sz="3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72965" y="4062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 panose="02070309020205020404" charset="0"/>
                <a:cs typeface="Courier New" panose="02070309020205020404" charset="0"/>
              </a:rPr>
              <a:t>XML2</a:t>
            </a:r>
            <a:r>
              <a:rPr lang="en-US" altLang="zh-TW">
                <a:latin typeface="Courier New" panose="02070309020205020404" charset="0"/>
                <a:cs typeface="Courier New" panose="02070309020205020404" charset="0"/>
              </a:rPr>
              <a:t>C Modification</a:t>
            </a:r>
            <a:endParaRPr lang="en-US" altLang="zh-TW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0" name="Google Shape;100;p18"/>
          <p:cNvSpPr txBox="1"/>
          <p:nvPr>
            <p:ph type="body" idx="1"/>
          </p:nvPr>
        </p:nvSpPr>
        <p:spPr>
          <a:xfrm>
            <a:off x="331105" y="1087755"/>
            <a:ext cx="42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Example input: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&lt;?xml version="1.0" encoding="utf-8" ?&gt;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&lt;list&gt;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&lt;item id="1" value="17"&gt;this item&lt;/item&gt;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&lt;item id="2" value="23"&gt;that item&lt;/item&gt;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&lt;item id="3" value="42"&gt;the other item&lt;/item&gt;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8100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&lt;/list&gt;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01" name="Google Shape;101;p18"/>
          <p:cNvSpPr txBox="1"/>
          <p:nvPr/>
        </p:nvSpPr>
        <p:spPr>
          <a:xfrm>
            <a:off x="5575810" y="78505"/>
            <a:ext cx="3000000" cy="49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Example </a:t>
            </a:r>
            <a:r>
              <a:rPr lang="en-US" alt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endParaRPr lang="zh-TW"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% xml2c sample.xml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 _item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char* id;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char* value;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char* TEXT;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 _list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struct _item item[3];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int N_item;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static struct _list list =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{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"1",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"17",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"this item",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},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"2",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"23",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"that item",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}, {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"3",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"42",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"the other item",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} },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3,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};</a:t>
            </a:r>
            <a:endParaRPr sz="115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373880" y="2334895"/>
            <a:ext cx="735330" cy="36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Tools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7" name="Google Shape;107;p19"/>
          <p:cNvSpPr txBox="1"/>
          <p:nvPr>
            <p:ph type="body" idx="1"/>
          </p:nvPr>
        </p:nvSpPr>
        <p:spPr>
          <a:xfrm>
            <a:off x="311785" y="1152525"/>
            <a:ext cx="852043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Converting to J</a:t>
            </a:r>
            <a:r>
              <a:rPr lang="en-US" altLang="zh-TW"/>
              <a:t>SON</a:t>
            </a:r>
            <a:r>
              <a:rPr lang="zh-TW"/>
              <a:t>: </a:t>
            </a:r>
            <a:r>
              <a:rPr lang="zh-TW" u="sng">
                <a:solidFill>
                  <a:schemeClr val="hlink"/>
                </a:solidFill>
                <a:hlinkClick r:id="rId1"/>
              </a:rPr>
              <a:t>https://codebeautify.org/xmltojson</a:t>
            </a:r>
            <a:endParaRPr lang="zh-TW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Coverting to C: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http://acme.com/software/xml2c/</a:t>
            </a:r>
            <a:endParaRPr lang="zh-TW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1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45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US" altLang="zh-TW" sz="4445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RXML</a:t>
            </a:r>
            <a:endParaRPr lang="en-US" altLang="zh-TW" sz="4445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70485" y="812165"/>
            <a:ext cx="9073515" cy="140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Like XML file ARXML is the </a:t>
            </a:r>
            <a:r>
              <a:rPr lang="en-US" alt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XML</a:t>
            </a:r>
            <a:r>
              <a:rPr 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data file for </a:t>
            </a:r>
            <a:r>
              <a:rPr lang="en-US" alt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utosar</a:t>
            </a:r>
            <a:endParaRPr lang="zh-TW" sz="22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In XML the tags is designed by user’s</a:t>
            </a:r>
            <a:endParaRPr lang="zh-TW" sz="22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2285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So if the tags types is all design for autosar, we call it ARXML</a:t>
            </a:r>
            <a:endParaRPr lang="zh-TW" sz="2285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2285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So we can parse arxml </a:t>
            </a:r>
            <a:r>
              <a:rPr lang="en-US" altLang="zh-TW" sz="2285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as</a:t>
            </a:r>
            <a:r>
              <a:rPr lang="zh-TW" sz="2285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xml</a:t>
            </a:r>
            <a:endParaRPr lang="zh-TW" sz="2285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421387"/>
            <a:ext cx="2400350" cy="25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32800" y="2421374"/>
            <a:ext cx="5926880" cy="252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631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45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 flow</a:t>
            </a:r>
            <a:endParaRPr lang="zh-TW" sz="4445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1700" y="2192550"/>
            <a:ext cx="1708200" cy="758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Arxml</a:t>
            </a:r>
            <a:endParaRPr lang="zh-TW" sz="3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598025" y="2349300"/>
            <a:ext cx="672000" cy="4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5"/>
          <p:cNvSpPr/>
          <p:nvPr/>
        </p:nvSpPr>
        <p:spPr>
          <a:xfrm>
            <a:off x="3537463" y="1095425"/>
            <a:ext cx="1708200" cy="758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Json</a:t>
            </a:r>
            <a:endParaRPr lang="zh-TW" sz="3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24175" y="3422650"/>
            <a:ext cx="2934335" cy="87058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Declaration</a:t>
            </a:r>
            <a:endParaRPr lang="zh-TW" sz="3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796800" y="2192550"/>
            <a:ext cx="1708200" cy="758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oil</a:t>
            </a:r>
            <a:endParaRPr lang="zh-TW" sz="3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579375" y="2349300"/>
            <a:ext cx="672000" cy="4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418080" y="1938655"/>
            <a:ext cx="99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Tools</a:t>
            </a:r>
            <a:endParaRPr lang="en-US" altLang="zh-CN" sz="2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8685" y="1979930"/>
            <a:ext cx="235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Modification</a:t>
            </a:r>
            <a:endParaRPr lang="en-US" altLang="zh-CN" sz="2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785" y="3142615"/>
            <a:ext cx="200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Example src: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Online examples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ARXML factory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762750" y="3230880"/>
            <a:ext cx="170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Example src: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file1.oil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311700" y="323740"/>
            <a:ext cx="8520600" cy="572700"/>
          </a:xfrm>
        </p:spPr>
        <p:txBody>
          <a:bodyPr>
            <a:normAutofit fontScale="90000"/>
          </a:bodyPr>
          <a:p>
            <a:r>
              <a:rPr lang="en-US" altLang="zh-CN" sz="4445">
                <a:latin typeface="Courier New" panose="02070309020205020404" charset="0"/>
                <a:cs typeface="Courier New" panose="02070309020205020404" charset="0"/>
              </a:rPr>
              <a:t>The oil file</a:t>
            </a:r>
            <a:endParaRPr lang="en-US" altLang="zh-CN" sz="4445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245745" y="1026160"/>
            <a:ext cx="8750935" cy="3816350"/>
          </a:xfrm>
        </p:spPr>
        <p:txBody>
          <a:bodyPr/>
          <a:p>
            <a:r>
              <a:rPr lang="en-US" altLang="zh-CN" sz="25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Part1: Implementation Definition</a:t>
            </a:r>
            <a:endParaRPr lang="en-US" altLang="zh-CN" sz="25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Implementaion-spec feature of an OSEK-OS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Example: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596900" lvl="1" indent="457200">
              <a:buNone/>
            </a:pPr>
            <a:r>
              <a:rPr lang="en-US" altLang="zh-CN" sz="16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Basic &amp; extended tasks used, single activation only, one task per priority</a:t>
            </a:r>
            <a:endParaRPr lang="en-US" altLang="zh-CN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5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Part2: Application Definition</a:t>
            </a:r>
            <a:endParaRPr lang="en-US" altLang="zh-CN" sz="25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Structure and properties of application</a:t>
            </a:r>
            <a:endParaRPr lang="en-US" altLang="zh-CN" sz="18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Example:</a:t>
            </a:r>
            <a:endParaRPr lang="en-US" altLang="zh-CN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54100" lvl="2" indent="0">
              <a:buNone/>
            </a:pPr>
            <a:r>
              <a:rPr lang="en-US" altLang="zh-CN" sz="16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8 tasks, 3 counter, 4 alarms, 6 resources, 5 events, etc...</a:t>
            </a:r>
            <a:endParaRPr lang="en-US" altLang="zh-CN" sz="16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54100" lvl="2" indent="0">
              <a:buNone/>
            </a:pPr>
            <a:r>
              <a:rPr lang="en-US" altLang="zh-CN" sz="16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Alarm_3 activate Task_3</a:t>
            </a:r>
            <a:endParaRPr lang="en-US" altLang="zh-CN" sz="16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0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JSON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modification</a:t>
            </a:r>
            <a:endParaRPr lang="en-US" altLang="zh-TW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925" y="824300"/>
            <a:ext cx="4838574" cy="404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057475" y="1645175"/>
            <a:ext cx="1196400" cy="21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41774" y="1607288"/>
            <a:ext cx="35337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;p17"/>
          <p:cNvSpPr/>
          <p:nvPr>
            <p:custDataLst>
              <p:tags r:id="rId3"/>
            </p:custDataLst>
          </p:nvPr>
        </p:nvSpPr>
        <p:spPr>
          <a:xfrm>
            <a:off x="5616575" y="2533015"/>
            <a:ext cx="1957705" cy="2946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5264150" y="11493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Get by JSON.parse()</a:t>
            </a:r>
            <a:endParaRPr lang="en-US" altLang="zh-CN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85" y="104140"/>
            <a:ext cx="8520430" cy="91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JSON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modification</a:t>
            </a:r>
            <a:b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-Progress-3/24</a:t>
            </a:r>
            <a:endParaRPr lang="en-US" altLang="zh-TW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32910" y="295275"/>
            <a:ext cx="4465320" cy="4553585"/>
          </a:xfrm>
          <a:prstGeom prst="rect">
            <a:avLst/>
          </a:prstGeom>
        </p:spPr>
      </p:pic>
      <p:sp>
        <p:nvSpPr>
          <p:cNvPr id="55" name="Google Shape;55;p13"/>
          <p:cNvSpPr txBox="1"/>
          <p:nvPr>
            <p:ph type="subTitle" idx="1"/>
            <p:custDataLst>
              <p:tags r:id="rId3"/>
            </p:custDataLst>
          </p:nvPr>
        </p:nvSpPr>
        <p:spPr>
          <a:xfrm>
            <a:off x="185420" y="1167130"/>
            <a:ext cx="4152265" cy="1403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en-US" sz="20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Can’t get the </a:t>
            </a:r>
            <a:endParaRPr lang="en-US" sz="20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5400" lvl="0" indent="4572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None/>
            </a:pPr>
            <a:r>
              <a:rPr lang="en-US" sz="20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multiple brace comment</a:t>
            </a:r>
            <a:endParaRPr sz="20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ourier New" panose="02070309020205020404"/>
              <a:buChar char="●"/>
            </a:pPr>
            <a:r>
              <a:rPr lang="en-US" sz="2000">
                <a:solidFill>
                  <a:schemeClr val="tx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Format modification</a:t>
            </a:r>
            <a:endParaRPr lang="en-US" sz="2000">
              <a:solidFill>
                <a:schemeClr val="tx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JSON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modification-Progress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-4/14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38930" y="1191895"/>
            <a:ext cx="4481830" cy="3461385"/>
          </a:xfrm>
          <a:prstGeom prst="rect">
            <a:avLst/>
          </a:prstGeom>
        </p:spPr>
      </p:pic>
      <p:sp>
        <p:nvSpPr>
          <p:cNvPr id="5" name="标题 1"/>
          <p:cNvSpPr/>
          <p:nvPr>
            <p:custDataLst>
              <p:tags r:id="rId3"/>
            </p:custDataLst>
          </p:nvPr>
        </p:nvSpPr>
        <p:spPr>
          <a:xfrm>
            <a:off x="311785" y="1466850"/>
            <a:ext cx="3739515" cy="2745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Solve the recursivly parsing problem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Solve the output format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JSON</a:t>
            </a:r>
            <a:r>
              <a:rPr lang="en-US" alt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modification-Progress-4/14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311785" y="1152525"/>
            <a:ext cx="5167630" cy="341630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No arxml format for the assignment format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Haven’t run the full file of the arxml parsing, currently have been parsed by part.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The order of parsing?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Now: top down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7175" y="1402715"/>
            <a:ext cx="3532505" cy="31159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7810" y="1402080"/>
            <a:ext cx="1681480" cy="3949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5575" y="2548255"/>
            <a:ext cx="242951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70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Declaration</a:t>
            </a:r>
            <a:endParaRPr sz="2500"/>
          </a:p>
        </p:txBody>
      </p:sp>
      <p:sp>
        <p:nvSpPr>
          <p:cNvPr id="81" name="Google Shape;81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Comparing to C declare and oil file, they are extremely similar.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8025" y="1787200"/>
            <a:ext cx="3677600" cy="30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427000" y="1768225"/>
            <a:ext cx="1817400" cy="29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6"/>
          <p:cNvSpPr/>
          <p:nvPr/>
        </p:nvSpPr>
        <p:spPr>
          <a:xfrm>
            <a:off x="2406975" y="2156325"/>
            <a:ext cx="3839700" cy="2745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6"/>
          <p:cNvSpPr txBox="1"/>
          <p:nvPr/>
        </p:nvSpPr>
        <p:spPr>
          <a:xfrm>
            <a:off x="4339125" y="1714825"/>
            <a:ext cx="21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Assignmernt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40625" y="2115025"/>
            <a:ext cx="2536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Class(Type) name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elements = vals;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…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ae55f6db-85fb-4ea1-8166-c7149fc58cad"/>
  <p:tag name="COMMONDATA" val="eyJoZGlkIjoiOWRiOThhMjliZTRmNGQzNmI5MjUzZjlhYTE2YWU4Y2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WPS 演示</Application>
  <PresentationFormat/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Courier New</vt:lpstr>
      <vt:lpstr>Courier New</vt:lpstr>
      <vt:lpstr>Microsoft YaHei</vt:lpstr>
      <vt:lpstr>Arial Unicode MS</vt:lpstr>
      <vt:lpstr>Simple Dark</vt:lpstr>
      <vt:lpstr>Parsing ARXML</vt:lpstr>
      <vt:lpstr>ARXML</vt:lpstr>
      <vt:lpstr>Data flow</vt:lpstr>
      <vt:lpstr>The oil file</vt:lpstr>
      <vt:lpstr>JSON modification</vt:lpstr>
      <vt:lpstr>JSON modification -Progress</vt:lpstr>
      <vt:lpstr>JSON modification-4/14</vt:lpstr>
      <vt:lpstr>PowerPoint 演示文稿</vt:lpstr>
      <vt:lpstr>Declaration</vt:lpstr>
      <vt:lpstr>XML2C Modification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Arxml</dc:title>
  <dc:creator/>
  <cp:lastModifiedBy>hyi28</cp:lastModifiedBy>
  <cp:revision>11</cp:revision>
  <dcterms:created xsi:type="dcterms:W3CDTF">2023-03-24T08:31:00Z</dcterms:created>
  <dcterms:modified xsi:type="dcterms:W3CDTF">2023-04-14T05:45:26Z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7E2F3EADEDEB4D7283682649079C20F0</vt:lpwstr>
  </property>
  <property fmtid="{D5CDD505-2E9C-101B-9397-08002B2CF9AE}" pid="3" name="KSOProductBuildVer">
    <vt:lpwstr>2052-11.1.0.14036</vt:lpwstr>
  </property>
</Properties>
</file>