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57" r:id="rId3"/>
    <p:sldId id="259" r:id="rId4"/>
    <p:sldId id="269" r:id="rId5"/>
    <p:sldId id="280" r:id="rId6"/>
    <p:sldId id="260" r:id="rId7"/>
    <p:sldId id="282" r:id="rId8"/>
    <p:sldId id="284" r:id="rId9"/>
    <p:sldId id="283" r:id="rId10"/>
    <p:sldId id="285" r:id="rId11"/>
    <p:sldId id="271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2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7A4"/>
    <a:srgbClr val="FF0182"/>
    <a:srgbClr val="2C3741"/>
    <a:srgbClr val="00BAD0"/>
    <a:srgbClr val="FFC1D3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/>
    <p:restoredTop sz="95833"/>
  </p:normalViewPr>
  <p:slideViewPr>
    <p:cSldViewPr snapToGrid="0">
      <p:cViewPr>
        <p:scale>
          <a:sx n="50" d="100"/>
          <a:sy n="50" d="100"/>
        </p:scale>
        <p:origin x="-1218" y="-618"/>
      </p:cViewPr>
      <p:guideLst>
        <p:guide orient="horz" pos="2182"/>
        <p:guide pos="37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7704A-46B4-7441-AA54-B6E70037EDF5}" type="datetime1">
              <a:rPr kumimoji="1" lang="zh-TW" altLang="en-US" smtClean="0"/>
              <a:t>2020/1/7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D0CD2-2D0B-9D4F-9C7F-B5FBB460A9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742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0688BAA-2CDD-8C4A-89F9-974C793A4A87}" type="datetime1">
              <a:rPr lang="zh-TW" altLang="en-US" smtClean="0"/>
              <a:t>2020/1/7</a:t>
            </a:fld>
            <a:endParaRPr lang="zh-CN" altLang="en-US" sz="1200"/>
          </a:p>
        </p:txBody>
      </p:sp>
      <p:sp>
        <p:nvSpPr>
          <p:cNvPr id="3789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AEC6236-629C-468D-BED1-FA3F47DEE4A8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06184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3C340BC-A637-B449-8B1E-CB43B6557600}" type="datetime1">
              <a:rPr lang="zh-TW" altLang="en-US" smtClean="0"/>
              <a:t>2020/1/7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C6236-629C-468D-BED1-FA3F47DEE4A8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6746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172150-005E-8048-B541-5B8A59E8AFE2}" type="datetime1">
              <a:rPr lang="zh-TW" altLang="en-US" smtClean="0"/>
              <a:t>2020/1/7</a:t>
            </a:fld>
            <a:endParaRPr lang="zh-CN" altLang="en-US" sz="12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EC6236-629C-468D-BED1-FA3F47DEE4A8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743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4538D-088B-42D8-9027-348B9D46BEE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5F763-74A1-46EA-A8CA-47607E441F8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8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4F986-7161-46F1-80CA-DE6240562B5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5B3D5-42ED-487E-925D-45A19E3D181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0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CA4F7-32F9-4CCA-99D3-9635B98247E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92E2A-D9F2-424B-8625-4AC6B5D1CE8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3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AC0BE-397D-47A3-8634-EB98DD836CB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8D077-4FB7-43B9-BD68-31666A87D9E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3201D-9A32-4E9F-9495-A39472C52EF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5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13ADC-D17F-456D-BD6F-7C180386910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7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1C42A-BEBD-419E-A681-F44509DF060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5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2B2F4-54A9-4A45-96FE-EC3960FF585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6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8546683-0A4E-4CE5-B3D2-E918B3C251C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宋体" pitchFamily="2" charset="-122"/>
          <a:sym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4344" name="矩形 6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5" name="矩形 7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6" name="矩形 8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7" name="矩形 9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48" name="矩形 10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39" name="任意多边形 3"/>
          <p:cNvSpPr>
            <a:spLocks noChangeArrowheads="1"/>
          </p:cNvSpPr>
          <p:nvPr/>
        </p:nvSpPr>
        <p:spPr bwMode="auto">
          <a:xfrm rot="-892780">
            <a:off x="-785813" y="-1779588"/>
            <a:ext cx="10939463" cy="7556501"/>
          </a:xfrm>
          <a:custGeom>
            <a:avLst/>
            <a:gdLst>
              <a:gd name="T0" fmla="*/ 10939463 w 3243492"/>
              <a:gd name="T1" fmla="*/ 0 h 2240066"/>
              <a:gd name="T2" fmla="*/ 10939463 w 3243492"/>
              <a:gd name="T3" fmla="*/ 5951938 h 2240066"/>
              <a:gd name="T4" fmla="*/ 7993900 w 3243492"/>
              <a:gd name="T5" fmla="*/ 5951938 h 2240066"/>
              <a:gd name="T6" fmla="*/ 8034582 w 3243492"/>
              <a:gd name="T7" fmla="*/ 7556501 h 2240066"/>
              <a:gd name="T8" fmla="*/ 6273409 w 3243492"/>
              <a:gd name="T9" fmla="*/ 5951938 h 2240066"/>
              <a:gd name="T10" fmla="*/ 0 w 3243492"/>
              <a:gd name="T11" fmla="*/ 5951938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矩形 4"/>
          <p:cNvSpPr>
            <a:spLocks noChangeArrowheads="1"/>
          </p:cNvSpPr>
          <p:nvPr/>
        </p:nvSpPr>
        <p:spPr bwMode="auto">
          <a:xfrm>
            <a:off x="794082" y="600240"/>
            <a:ext cx="7760369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0000"/>
              </a:lnSpc>
            </a:pPr>
            <a:r>
              <a:rPr lang="en-US" altLang="zh-TW" sz="6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Machine Learning </a:t>
            </a:r>
            <a:r>
              <a:rPr lang="en-US" altLang="zh-TW" sz="6600" b="1" dirty="0">
                <a:latin typeface="Arial Rounded MT Bold" charset="0"/>
                <a:ea typeface="Arial Rounded MT Bold" charset="0"/>
                <a:cs typeface="Arial Rounded MT Bold" charset="0"/>
              </a:rPr>
              <a:t>F</a:t>
            </a:r>
            <a:r>
              <a:rPr lang="en-US" altLang="zh-TW" sz="6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inal Presentation </a:t>
            </a:r>
            <a:endParaRPr lang="en-US" altLang="zh-TW" sz="66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4343" name="矩形 8"/>
          <p:cNvSpPr>
            <a:spLocks noChangeArrowheads="1"/>
          </p:cNvSpPr>
          <p:nvPr/>
        </p:nvSpPr>
        <p:spPr bwMode="auto">
          <a:xfrm>
            <a:off x="8061956" y="5286994"/>
            <a:ext cx="26446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Chen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, Ting-Yin </a:t>
            </a:r>
            <a:endParaRPr lang="en-US" altLang="zh-CN" sz="3200" dirty="0" smtClean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8</a:t>
            </a:r>
            <a:r>
              <a:rPr lang="en-US" altLang="zh-CN" sz="3200" baseline="300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th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Jan. 2020</a:t>
            </a:r>
            <a:endParaRPr lang="en-US" altLang="zh-CN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文本框 7"/>
          <p:cNvSpPr>
            <a:spLocks noChangeArrowheads="1"/>
          </p:cNvSpPr>
          <p:nvPr/>
        </p:nvSpPr>
        <p:spPr bwMode="auto">
          <a:xfrm rot="-910717">
            <a:off x="67891" y="159178"/>
            <a:ext cx="33805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Future Work</a:t>
            </a:r>
            <a:endParaRPr lang="zh-CN" altLang="zh-CN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8466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7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8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9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0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16" y="913441"/>
            <a:ext cx="1980000" cy="198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2420" y="1889768"/>
            <a:ext cx="61122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Remove or decrease the </a:t>
            </a:r>
            <a:r>
              <a:rPr lang="en-US" altLang="zh-TW" sz="3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proportion 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 L1 term.</a:t>
            </a:r>
          </a:p>
          <a:p>
            <a:pPr marL="514350" indent="-514350">
              <a:buAutoNum type="arabicPeriod"/>
            </a:pPr>
            <a:endParaRPr lang="en-US" altLang="zh-TW" sz="3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Simplify this colorization </a:t>
            </a: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problem.</a:t>
            </a:r>
            <a:endParaRPr lang="en-US" altLang="zh-TW" sz="3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514350" indent="-514350">
              <a:buAutoNum type="arabicPeriod"/>
            </a:pPr>
            <a:endParaRPr lang="en-US" altLang="zh-TW" sz="3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z="3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Change the method of generator.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zh-TW" altLang="en-US" sz="3200" dirty="0">
              <a:latin typeface="Calibri" panose="020F050202020403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16" y="3888659"/>
            <a:ext cx="1980000" cy="198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763374" y="1441776"/>
            <a:ext cx="225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The average color image for 400 training images.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9763374" y="4416994"/>
            <a:ext cx="225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The average color image for total training images.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46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35850" name="矩形 6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1" name="矩形 7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2" name="矩形 8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3" name="矩形 9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854" name="矩形 10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5843" name="任意多边形 3"/>
          <p:cNvSpPr>
            <a:spLocks noChangeArrowheads="1"/>
          </p:cNvSpPr>
          <p:nvPr/>
        </p:nvSpPr>
        <p:spPr bwMode="auto">
          <a:xfrm rot="892780" flipH="1">
            <a:off x="2611438" y="-1812925"/>
            <a:ext cx="10942637" cy="7556500"/>
          </a:xfrm>
          <a:custGeom>
            <a:avLst/>
            <a:gdLst>
              <a:gd name="T0" fmla="*/ 10942637 w 3243492"/>
              <a:gd name="T1" fmla="*/ 0 h 2240066"/>
              <a:gd name="T2" fmla="*/ 10942637 w 3243492"/>
              <a:gd name="T3" fmla="*/ 5951937 h 2240066"/>
              <a:gd name="T4" fmla="*/ 7996219 w 3243492"/>
              <a:gd name="T5" fmla="*/ 5951937 h 2240066"/>
              <a:gd name="T6" fmla="*/ 8036913 w 3243492"/>
              <a:gd name="T7" fmla="*/ 7556500 h 2240066"/>
              <a:gd name="T8" fmla="*/ 6275229 w 3243492"/>
              <a:gd name="T9" fmla="*/ 5951937 h 2240066"/>
              <a:gd name="T10" fmla="*/ 0 w 3243492"/>
              <a:gd name="T11" fmla="*/ 5951937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4" name="矩形 4"/>
          <p:cNvSpPr>
            <a:spLocks noChangeArrowheads="1"/>
          </p:cNvSpPr>
          <p:nvPr/>
        </p:nvSpPr>
        <p:spPr bwMode="auto">
          <a:xfrm>
            <a:off x="5424595" y="1776004"/>
            <a:ext cx="6734175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6500"/>
              </a:lnSpc>
            </a:pPr>
            <a:r>
              <a:rPr lang="en-US" altLang="zh-CN" sz="9600" b="1" dirty="0" smtClean="0">
                <a:solidFill>
                  <a:srgbClr val="EFE9EB"/>
                </a:solidFill>
                <a:latin typeface="Arial Rounded MT Bold" charset="0"/>
                <a:ea typeface="Arial Rounded MT Bold" charset="0"/>
                <a:cs typeface="Arial Rounded MT Bold" charset="0"/>
                <a:sym typeface="Calibri" panose="020F0502020204030204" pitchFamily="34" charset="0"/>
              </a:rPr>
              <a:t>The End</a:t>
            </a:r>
            <a:endParaRPr lang="zh-CN" altLang="en-US" sz="9600" b="1" dirty="0">
              <a:solidFill>
                <a:srgbClr val="EFE9EB"/>
              </a:solidFill>
              <a:latin typeface="Arial Rounded MT Bold" charset="0"/>
              <a:ea typeface="Arial Rounded MT Bold" charset="0"/>
              <a:cs typeface="Arial Rounded MT Bold" charset="0"/>
              <a:sym typeface="宋体" panose="02010600030101010101" pitchFamily="2" charset="-122"/>
            </a:endParaRPr>
          </a:p>
        </p:txBody>
      </p:sp>
      <p:sp>
        <p:nvSpPr>
          <p:cNvPr id="35845" name="矩形 7"/>
          <p:cNvSpPr>
            <a:spLocks noChangeArrowheads="1"/>
          </p:cNvSpPr>
          <p:nvPr/>
        </p:nvSpPr>
        <p:spPr bwMode="auto">
          <a:xfrm>
            <a:off x="3705225" y="4986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>
              <a:solidFill>
                <a:srgbClr val="26B7CC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10069513" y="2238951"/>
            <a:ext cx="1422400" cy="1406525"/>
            <a:chOff x="0" y="0"/>
            <a:chExt cx="749300" cy="741363"/>
          </a:xfrm>
        </p:grpSpPr>
        <p:sp>
          <p:nvSpPr>
            <p:cNvPr id="35848" name="Freeform 735"/>
            <p:cNvSpPr>
              <a:spLocks noChangeArrowheads="1"/>
            </p:cNvSpPr>
            <p:nvPr/>
          </p:nvSpPr>
          <p:spPr bwMode="auto">
            <a:xfrm>
              <a:off x="355600" y="247650"/>
              <a:ext cx="98425" cy="127000"/>
            </a:xfrm>
            <a:custGeom>
              <a:avLst/>
              <a:gdLst>
                <a:gd name="T0" fmla="*/ 52998 w 26"/>
                <a:gd name="T1" fmla="*/ 18676 h 34"/>
                <a:gd name="T2" fmla="*/ 15142 w 26"/>
                <a:gd name="T3" fmla="*/ 3735 h 34"/>
                <a:gd name="T4" fmla="*/ 7571 w 26"/>
                <a:gd name="T5" fmla="*/ 41088 h 34"/>
                <a:gd name="T6" fmla="*/ 49213 w 26"/>
                <a:gd name="T7" fmla="*/ 112059 h 34"/>
                <a:gd name="T8" fmla="*/ 71926 w 26"/>
                <a:gd name="T9" fmla="*/ 127000 h 34"/>
                <a:gd name="T10" fmla="*/ 83283 w 26"/>
                <a:gd name="T11" fmla="*/ 123265 h 34"/>
                <a:gd name="T12" fmla="*/ 94639 w 26"/>
                <a:gd name="T13" fmla="*/ 108324 h 34"/>
                <a:gd name="T14" fmla="*/ 90854 w 26"/>
                <a:gd name="T15" fmla="*/ 85912 h 34"/>
                <a:gd name="T16" fmla="*/ 52998 w 26"/>
                <a:gd name="T17" fmla="*/ 18676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"/>
                <a:gd name="T28" fmla="*/ 0 h 34"/>
                <a:gd name="T29" fmla="*/ 26 w 26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" h="34">
                  <a:moveTo>
                    <a:pt x="14" y="5"/>
                  </a:moveTo>
                  <a:cubicBezTo>
                    <a:pt x="12" y="1"/>
                    <a:pt x="7" y="0"/>
                    <a:pt x="4" y="1"/>
                  </a:cubicBezTo>
                  <a:cubicBezTo>
                    <a:pt x="1" y="3"/>
                    <a:pt x="0" y="7"/>
                    <a:pt x="2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6" y="34"/>
                    <a:pt x="19" y="34"/>
                  </a:cubicBezTo>
                  <a:cubicBezTo>
                    <a:pt x="20" y="34"/>
                    <a:pt x="21" y="34"/>
                    <a:pt x="22" y="33"/>
                  </a:cubicBezTo>
                  <a:cubicBezTo>
                    <a:pt x="23" y="32"/>
                    <a:pt x="25" y="31"/>
                    <a:pt x="25" y="29"/>
                  </a:cubicBezTo>
                  <a:cubicBezTo>
                    <a:pt x="26" y="27"/>
                    <a:pt x="25" y="25"/>
                    <a:pt x="24" y="23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5849" name="Freeform 736"/>
            <p:cNvSpPr>
              <a:spLocks noEditPoints="1" noChangeArrowheads="1"/>
            </p:cNvSpPr>
            <p:nvPr/>
          </p:nvSpPr>
          <p:spPr bwMode="auto">
            <a:xfrm>
              <a:off x="0" y="0"/>
              <a:ext cx="749300" cy="741363"/>
            </a:xfrm>
            <a:custGeom>
              <a:avLst/>
              <a:gdLst>
                <a:gd name="T0" fmla="*/ 708089 w 200"/>
                <a:gd name="T1" fmla="*/ 475521 h 198"/>
                <a:gd name="T2" fmla="*/ 576961 w 200"/>
                <a:gd name="T3" fmla="*/ 220911 h 198"/>
                <a:gd name="T4" fmla="*/ 423354 w 200"/>
                <a:gd name="T5" fmla="*/ 134793 h 198"/>
                <a:gd name="T6" fmla="*/ 340932 w 200"/>
                <a:gd name="T7" fmla="*/ 153515 h 198"/>
                <a:gd name="T8" fmla="*/ 322199 w 200"/>
                <a:gd name="T9" fmla="*/ 119816 h 198"/>
                <a:gd name="T10" fmla="*/ 202311 w 200"/>
                <a:gd name="T11" fmla="*/ 82374 h 198"/>
                <a:gd name="T12" fmla="*/ 168593 w 200"/>
                <a:gd name="T13" fmla="*/ 97351 h 198"/>
                <a:gd name="T14" fmla="*/ 164846 w 200"/>
                <a:gd name="T15" fmla="*/ 97351 h 198"/>
                <a:gd name="T16" fmla="*/ 74930 w 200"/>
                <a:gd name="T17" fmla="*/ 82374 h 198"/>
                <a:gd name="T18" fmla="*/ 41212 w 200"/>
                <a:gd name="T19" fmla="*/ 14977 h 198"/>
                <a:gd name="T20" fmla="*/ 14986 w 200"/>
                <a:gd name="T21" fmla="*/ 3744 h 198"/>
                <a:gd name="T22" fmla="*/ 3747 w 200"/>
                <a:gd name="T23" fmla="*/ 29954 h 198"/>
                <a:gd name="T24" fmla="*/ 37465 w 200"/>
                <a:gd name="T25" fmla="*/ 101095 h 198"/>
                <a:gd name="T26" fmla="*/ 176086 w 200"/>
                <a:gd name="T27" fmla="*/ 138538 h 198"/>
                <a:gd name="T28" fmla="*/ 176086 w 200"/>
                <a:gd name="T29" fmla="*/ 138538 h 198"/>
                <a:gd name="T30" fmla="*/ 176086 w 200"/>
                <a:gd name="T31" fmla="*/ 138538 h 198"/>
                <a:gd name="T32" fmla="*/ 183579 w 200"/>
                <a:gd name="T33" fmla="*/ 134793 h 198"/>
                <a:gd name="T34" fmla="*/ 183579 w 200"/>
                <a:gd name="T35" fmla="*/ 134793 h 198"/>
                <a:gd name="T36" fmla="*/ 183579 w 200"/>
                <a:gd name="T37" fmla="*/ 134793 h 198"/>
                <a:gd name="T38" fmla="*/ 217297 w 200"/>
                <a:gd name="T39" fmla="*/ 119816 h 198"/>
                <a:gd name="T40" fmla="*/ 284734 w 200"/>
                <a:gd name="T41" fmla="*/ 138538 h 198"/>
                <a:gd name="T42" fmla="*/ 303467 w 200"/>
                <a:gd name="T43" fmla="*/ 172236 h 198"/>
                <a:gd name="T44" fmla="*/ 303467 w 200"/>
                <a:gd name="T45" fmla="*/ 175980 h 198"/>
                <a:gd name="T46" fmla="*/ 239776 w 200"/>
                <a:gd name="T47" fmla="*/ 411868 h 198"/>
                <a:gd name="T48" fmla="*/ 385889 w 200"/>
                <a:gd name="T49" fmla="*/ 655245 h 198"/>
                <a:gd name="T50" fmla="*/ 385889 w 200"/>
                <a:gd name="T51" fmla="*/ 655245 h 198"/>
                <a:gd name="T52" fmla="*/ 539496 w 200"/>
                <a:gd name="T53" fmla="*/ 741363 h 198"/>
                <a:gd name="T54" fmla="*/ 633159 w 200"/>
                <a:gd name="T55" fmla="*/ 715153 h 198"/>
                <a:gd name="T56" fmla="*/ 708089 w 200"/>
                <a:gd name="T57" fmla="*/ 475521 h 198"/>
                <a:gd name="T58" fmla="*/ 606933 w 200"/>
                <a:gd name="T59" fmla="*/ 673966 h 198"/>
                <a:gd name="T60" fmla="*/ 539496 w 200"/>
                <a:gd name="T61" fmla="*/ 688943 h 198"/>
                <a:gd name="T62" fmla="*/ 430847 w 200"/>
                <a:gd name="T63" fmla="*/ 629035 h 198"/>
                <a:gd name="T64" fmla="*/ 284734 w 200"/>
                <a:gd name="T65" fmla="*/ 385659 h 198"/>
                <a:gd name="T66" fmla="*/ 348425 w 200"/>
                <a:gd name="T67" fmla="*/ 209678 h 198"/>
                <a:gd name="T68" fmla="*/ 423354 w 200"/>
                <a:gd name="T69" fmla="*/ 187213 h 198"/>
                <a:gd name="T70" fmla="*/ 532003 w 200"/>
                <a:gd name="T71" fmla="*/ 247121 h 198"/>
                <a:gd name="T72" fmla="*/ 663131 w 200"/>
                <a:gd name="T73" fmla="*/ 497986 h 198"/>
                <a:gd name="T74" fmla="*/ 606933 w 200"/>
                <a:gd name="T75" fmla="*/ 673966 h 1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0"/>
                <a:gd name="T115" fmla="*/ 0 h 198"/>
                <a:gd name="T116" fmla="*/ 200 w 200"/>
                <a:gd name="T117" fmla="*/ 198 h 19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0" h="198">
                  <a:moveTo>
                    <a:pt x="189" y="127"/>
                  </a:moveTo>
                  <a:cubicBezTo>
                    <a:pt x="154" y="59"/>
                    <a:pt x="154" y="59"/>
                    <a:pt x="154" y="59"/>
                  </a:cubicBezTo>
                  <a:cubicBezTo>
                    <a:pt x="146" y="45"/>
                    <a:pt x="131" y="36"/>
                    <a:pt x="113" y="36"/>
                  </a:cubicBezTo>
                  <a:cubicBezTo>
                    <a:pt x="106" y="36"/>
                    <a:pt x="98" y="38"/>
                    <a:pt x="91" y="4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3" y="26"/>
                    <a:pt x="72" y="13"/>
                    <a:pt x="54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7"/>
                    <a:pt x="26" y="34"/>
                    <a:pt x="20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1"/>
                    <a:pt x="6" y="0"/>
                    <a:pt x="4" y="1"/>
                  </a:cubicBezTo>
                  <a:cubicBezTo>
                    <a:pt x="1" y="2"/>
                    <a:pt x="0" y="6"/>
                    <a:pt x="1" y="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8" y="43"/>
                    <a:pt x="37" y="41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8" y="37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5"/>
                    <a:pt x="53" y="34"/>
                    <a:pt x="58" y="32"/>
                  </a:cubicBezTo>
                  <a:cubicBezTo>
                    <a:pt x="70" y="26"/>
                    <a:pt x="76" y="35"/>
                    <a:pt x="76" y="37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60" y="62"/>
                    <a:pt x="52" y="89"/>
                    <a:pt x="64" y="110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13" y="190"/>
                    <a:pt x="128" y="198"/>
                    <a:pt x="144" y="198"/>
                  </a:cubicBezTo>
                  <a:cubicBezTo>
                    <a:pt x="152" y="198"/>
                    <a:pt x="161" y="196"/>
                    <a:pt x="169" y="191"/>
                  </a:cubicBezTo>
                  <a:cubicBezTo>
                    <a:pt x="192" y="178"/>
                    <a:pt x="200" y="152"/>
                    <a:pt x="189" y="127"/>
                  </a:cubicBezTo>
                  <a:close/>
                  <a:moveTo>
                    <a:pt x="162" y="180"/>
                  </a:moveTo>
                  <a:cubicBezTo>
                    <a:pt x="156" y="183"/>
                    <a:pt x="150" y="184"/>
                    <a:pt x="144" y="184"/>
                  </a:cubicBezTo>
                  <a:cubicBezTo>
                    <a:pt x="132" y="184"/>
                    <a:pt x="122" y="178"/>
                    <a:pt x="115" y="168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67" y="87"/>
                    <a:pt x="74" y="66"/>
                    <a:pt x="93" y="56"/>
                  </a:cubicBezTo>
                  <a:cubicBezTo>
                    <a:pt x="99" y="52"/>
                    <a:pt x="106" y="50"/>
                    <a:pt x="113" y="50"/>
                  </a:cubicBezTo>
                  <a:cubicBezTo>
                    <a:pt x="126" y="50"/>
                    <a:pt x="137" y="56"/>
                    <a:pt x="142" y="66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85" y="152"/>
                    <a:pt x="179" y="170"/>
                    <a:pt x="162" y="180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文本框 7"/>
          <p:cNvSpPr>
            <a:spLocks noChangeArrowheads="1"/>
          </p:cNvSpPr>
          <p:nvPr/>
        </p:nvSpPr>
        <p:spPr bwMode="auto">
          <a:xfrm rot="-910717">
            <a:off x="189421" y="113012"/>
            <a:ext cx="23246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Outline</a:t>
            </a:r>
            <a:endParaRPr lang="zh-CN" altLang="zh-CN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6404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5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6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7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8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389" name="文本框 12"/>
          <p:cNvSpPr>
            <a:spLocks noChangeArrowheads="1"/>
          </p:cNvSpPr>
          <p:nvPr/>
        </p:nvSpPr>
        <p:spPr bwMode="auto">
          <a:xfrm>
            <a:off x="3507672" y="3897819"/>
            <a:ext cx="840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i="1" dirty="0" smtClean="0">
                <a:solidFill>
                  <a:srgbClr val="0070C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03.</a:t>
            </a:r>
            <a:endParaRPr lang="zh-CN" altLang="en-US" sz="4000" b="1" i="1" dirty="0">
              <a:solidFill>
                <a:srgbClr val="0070C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0" name="矩形 13"/>
          <p:cNvSpPr>
            <a:spLocks noChangeArrowheads="1"/>
          </p:cNvSpPr>
          <p:nvPr/>
        </p:nvSpPr>
        <p:spPr bwMode="auto">
          <a:xfrm>
            <a:off x="4706317" y="3885705"/>
            <a:ext cx="3600000" cy="720000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Discriminator</a:t>
            </a:r>
            <a:endParaRPr lang="zh-CN" altLang="en-US" sz="2400" b="1" i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1" name="文本框 14"/>
          <p:cNvSpPr>
            <a:spLocks noChangeArrowheads="1"/>
          </p:cNvSpPr>
          <p:nvPr/>
        </p:nvSpPr>
        <p:spPr bwMode="auto">
          <a:xfrm>
            <a:off x="3507672" y="1336685"/>
            <a:ext cx="840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i="1" dirty="0" smtClean="0">
                <a:solidFill>
                  <a:srgbClr val="ED4989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01.</a:t>
            </a:r>
            <a:endParaRPr lang="zh-CN" altLang="en-US" sz="4000" b="1" i="1" dirty="0">
              <a:solidFill>
                <a:srgbClr val="ED4989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2" name="文本框 15"/>
          <p:cNvSpPr>
            <a:spLocks noChangeArrowheads="1"/>
          </p:cNvSpPr>
          <p:nvPr/>
        </p:nvSpPr>
        <p:spPr bwMode="auto">
          <a:xfrm>
            <a:off x="3507671" y="2612988"/>
            <a:ext cx="840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i="1" dirty="0" smtClean="0">
                <a:solidFill>
                  <a:srgbClr val="26B7CC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02.</a:t>
            </a:r>
            <a:endParaRPr lang="zh-CN" altLang="en-US" sz="4000" b="1" i="1" dirty="0">
              <a:solidFill>
                <a:srgbClr val="26B7CC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4" name="文本框 17"/>
          <p:cNvSpPr>
            <a:spLocks noChangeArrowheads="1"/>
          </p:cNvSpPr>
          <p:nvPr/>
        </p:nvSpPr>
        <p:spPr bwMode="auto">
          <a:xfrm>
            <a:off x="3507669" y="5176004"/>
            <a:ext cx="840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i="1" dirty="0" smtClean="0">
                <a:solidFill>
                  <a:srgbClr val="2E374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04.</a:t>
            </a:r>
            <a:endParaRPr lang="zh-CN" altLang="en-US" sz="4000" b="1" i="1" dirty="0">
              <a:solidFill>
                <a:srgbClr val="2E374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95" name="矩形 18"/>
          <p:cNvSpPr>
            <a:spLocks noChangeArrowheads="1"/>
          </p:cNvSpPr>
          <p:nvPr/>
        </p:nvSpPr>
        <p:spPr bwMode="auto">
          <a:xfrm>
            <a:off x="4706315" y="1324571"/>
            <a:ext cx="3600000" cy="720000"/>
          </a:xfrm>
          <a:prstGeom prst="rect">
            <a:avLst/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 dirty="0" smtClean="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Condition GAN Model</a:t>
            </a:r>
            <a:endParaRPr lang="zh-CN" altLang="en-US" sz="2400" b="1" i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6" name="矩形 19"/>
          <p:cNvSpPr>
            <a:spLocks noChangeArrowheads="1"/>
          </p:cNvSpPr>
          <p:nvPr/>
        </p:nvSpPr>
        <p:spPr bwMode="auto">
          <a:xfrm>
            <a:off x="4706315" y="2605138"/>
            <a:ext cx="3600000" cy="720000"/>
          </a:xfrm>
          <a:prstGeom prst="rect">
            <a:avLst/>
          </a:pr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 dirty="0" smtClean="0">
                <a:solidFill>
                  <a:srgbClr val="FFFFFF"/>
                </a:solidFill>
                <a:latin typeface="+mn-lt"/>
                <a:ea typeface="MS PGothic" panose="020B0600070205080204" pitchFamily="34" charset="-128"/>
                <a:sym typeface="MS PGothic" panose="020B0600070205080204" pitchFamily="34" charset="-128"/>
              </a:rPr>
              <a:t>Generator</a:t>
            </a:r>
            <a:endParaRPr lang="zh-CN" altLang="en-US" sz="2400" b="1" i="1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16398" name="矩形 21"/>
          <p:cNvSpPr>
            <a:spLocks noChangeArrowheads="1"/>
          </p:cNvSpPr>
          <p:nvPr/>
        </p:nvSpPr>
        <p:spPr bwMode="auto">
          <a:xfrm>
            <a:off x="4706315" y="5162008"/>
            <a:ext cx="3600000" cy="720000"/>
          </a:xfrm>
          <a:prstGeom prst="rect">
            <a:avLst/>
          </a:pr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Experiment</a:t>
            </a:r>
            <a:endParaRPr lang="zh-CN" altLang="en-US" sz="2400" b="1" i="1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16399" name="直角三角形 22"/>
          <p:cNvSpPr>
            <a:spLocks noChangeArrowheads="1"/>
          </p:cNvSpPr>
          <p:nvPr/>
        </p:nvSpPr>
        <p:spPr bwMode="auto">
          <a:xfrm rot="-370201" flipH="1" flipV="1">
            <a:off x="7959970" y="5867073"/>
            <a:ext cx="201612" cy="203200"/>
          </a:xfrm>
          <a:prstGeom prst="rtTriangle">
            <a:avLst/>
          </a:pr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1" name="直角三角形 24"/>
          <p:cNvSpPr>
            <a:spLocks noChangeArrowheads="1"/>
          </p:cNvSpPr>
          <p:nvPr/>
        </p:nvSpPr>
        <p:spPr bwMode="auto">
          <a:xfrm rot="-370201" flipH="1" flipV="1">
            <a:off x="7949890" y="3277997"/>
            <a:ext cx="201613" cy="203200"/>
          </a:xfrm>
          <a:prstGeom prst="rtTriangle">
            <a:avLst/>
          </a:prstGeom>
          <a:solidFill>
            <a:srgbClr val="26B7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2" name="直角三角形 25"/>
          <p:cNvSpPr>
            <a:spLocks noChangeArrowheads="1"/>
          </p:cNvSpPr>
          <p:nvPr/>
        </p:nvSpPr>
        <p:spPr bwMode="auto">
          <a:xfrm rot="-370201" flipH="1" flipV="1">
            <a:off x="7970045" y="1997259"/>
            <a:ext cx="203200" cy="203200"/>
          </a:xfrm>
          <a:prstGeom prst="rtTriangle">
            <a:avLst/>
          </a:prstGeom>
          <a:solidFill>
            <a:srgbClr val="ED498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03" name="直角三角形 26"/>
          <p:cNvSpPr>
            <a:spLocks noChangeArrowheads="1"/>
          </p:cNvSpPr>
          <p:nvPr/>
        </p:nvSpPr>
        <p:spPr bwMode="auto">
          <a:xfrm rot="21591238" flipH="1" flipV="1">
            <a:off x="7959969" y="4580923"/>
            <a:ext cx="201613" cy="201613"/>
          </a:xfrm>
          <a:prstGeom prst="rtTriangle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70C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7433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4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5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6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7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" name="圓角矩形 29"/>
          <p:cNvSpPr>
            <a:spLocks noChangeAspect="1"/>
          </p:cNvSpPr>
          <p:nvPr/>
        </p:nvSpPr>
        <p:spPr bwMode="auto">
          <a:xfrm>
            <a:off x="3341552" y="2546310"/>
            <a:ext cx="1897312" cy="1332000"/>
          </a:xfrm>
          <a:prstGeom prst="roundRect">
            <a:avLst/>
          </a:prstGeom>
          <a:solidFill>
            <a:srgbClr val="0067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ea typeface="宋体" pitchFamily="2" charset="-122"/>
              </a:rPr>
              <a:t>Generator</a:t>
            </a:r>
            <a:endParaRPr kumimoji="0" lang="zh-TW" altLang="en-US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圓角矩形 30"/>
          <p:cNvSpPr>
            <a:spLocks noChangeAspect="1"/>
          </p:cNvSpPr>
          <p:nvPr/>
        </p:nvSpPr>
        <p:spPr bwMode="auto">
          <a:xfrm>
            <a:off x="8375322" y="3526422"/>
            <a:ext cx="2038678" cy="1332000"/>
          </a:xfrm>
          <a:prstGeom prst="roundRect">
            <a:avLst/>
          </a:prstGeom>
          <a:solidFill>
            <a:srgbClr val="0067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400" b="1" dirty="0">
                <a:solidFill>
                  <a:schemeClr val="bg1"/>
                </a:solidFill>
                <a:latin typeface="Calibri" pitchFamily="34" charset="0"/>
                <a:ea typeface="宋体" pitchFamily="2" charset="-122"/>
              </a:rPr>
              <a:t>Discriminator</a:t>
            </a:r>
            <a:endParaRPr lang="zh-TW" altLang="en-US" sz="2400" b="1" dirty="0">
              <a:solidFill>
                <a:schemeClr val="bg1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5740893" y="2562881"/>
            <a:ext cx="1734037" cy="1315429"/>
          </a:xfrm>
          <a:prstGeom prst="roundRect">
            <a:avLst/>
          </a:prstGeom>
          <a:noFill/>
          <a:ln w="57150" cap="flat" cmpd="sng" algn="ctr">
            <a:solidFill>
              <a:srgbClr val="FF018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800" dirty="0" smtClean="0"/>
              <a:t>Image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G(L)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文字方塊 32"/>
          <p:cNvSpPr txBox="1"/>
          <p:nvPr/>
        </p:nvSpPr>
        <p:spPr>
          <a:xfrm rot="20066516">
            <a:off x="7387997" y="1643834"/>
            <a:ext cx="22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Calibri" charset="0"/>
                <a:ea typeface="Calibri" charset="0"/>
                <a:cs typeface="Calibri" charset="0"/>
              </a:rPr>
              <a:t>As close as possible </a:t>
            </a:r>
            <a:endParaRPr lang="zh-TW" alt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直線箭頭接點 33"/>
          <p:cNvCxnSpPr/>
          <p:nvPr/>
        </p:nvCxnSpPr>
        <p:spPr>
          <a:xfrm flipH="1">
            <a:off x="7473178" y="1667983"/>
            <a:ext cx="1858682" cy="894898"/>
          </a:xfrm>
          <a:prstGeom prst="straightConnector1">
            <a:avLst/>
          </a:prstGeom>
          <a:ln w="76200">
            <a:solidFill>
              <a:srgbClr val="00BA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90360" y="592422"/>
            <a:ext cx="2117064" cy="2107777"/>
            <a:chOff x="590360" y="592422"/>
            <a:chExt cx="2117064" cy="2107777"/>
          </a:xfrm>
        </p:grpSpPr>
        <p:sp>
          <p:nvSpPr>
            <p:cNvPr id="39" name="文字方塊 38"/>
            <p:cNvSpPr txBox="1"/>
            <p:nvPr/>
          </p:nvSpPr>
          <p:spPr>
            <a:xfrm>
              <a:off x="590360" y="2392422"/>
              <a:ext cx="2117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/>
                <a:t>Grayscale image</a:t>
              </a:r>
              <a:endParaRPr lang="zh-TW" altLang="en-US" sz="1400" b="1" dirty="0"/>
            </a:p>
          </p:txBody>
        </p:sp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92" y="592422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sp>
        <p:nvSpPr>
          <p:cNvPr id="47" name="文字方塊 46"/>
          <p:cNvSpPr txBox="1"/>
          <p:nvPr/>
        </p:nvSpPr>
        <p:spPr>
          <a:xfrm>
            <a:off x="748892" y="5898108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Mosaic images</a:t>
            </a:r>
            <a:endParaRPr lang="zh-TW" altLang="en-US" sz="1400" b="1" dirty="0"/>
          </a:p>
        </p:txBody>
      </p:sp>
      <p:grpSp>
        <p:nvGrpSpPr>
          <p:cNvPr id="49" name="群組 48"/>
          <p:cNvGrpSpPr/>
          <p:nvPr/>
        </p:nvGrpSpPr>
        <p:grpSpPr>
          <a:xfrm>
            <a:off x="5514646" y="4355568"/>
            <a:ext cx="2117064" cy="2107777"/>
            <a:chOff x="590360" y="592422"/>
            <a:chExt cx="2117064" cy="2107777"/>
          </a:xfrm>
        </p:grpSpPr>
        <p:sp>
          <p:nvSpPr>
            <p:cNvPr id="50" name="文字方塊 49"/>
            <p:cNvSpPr txBox="1"/>
            <p:nvPr/>
          </p:nvSpPr>
          <p:spPr>
            <a:xfrm>
              <a:off x="590360" y="2392422"/>
              <a:ext cx="2117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smtClean="0"/>
                <a:t>Grayscale image</a:t>
              </a:r>
              <a:endParaRPr lang="zh-TW" altLang="en-US" sz="1400" b="1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92" y="592422"/>
              <a:ext cx="1800000" cy="180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cxnSp>
        <p:nvCxnSpPr>
          <p:cNvPr id="52" name="肘形接點 51"/>
          <p:cNvCxnSpPr>
            <a:stCxn id="44" idx="3"/>
            <a:endCxn id="32" idx="1"/>
          </p:cNvCxnSpPr>
          <p:nvPr/>
        </p:nvCxnSpPr>
        <p:spPr>
          <a:xfrm>
            <a:off x="2548892" y="1492422"/>
            <a:ext cx="792660" cy="1719888"/>
          </a:xfrm>
          <a:prstGeom prst="bentConnector3">
            <a:avLst/>
          </a:prstGeom>
          <a:ln w="76200">
            <a:solidFill>
              <a:srgbClr val="2C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32" idx="1"/>
          </p:cNvCxnSpPr>
          <p:nvPr/>
        </p:nvCxnSpPr>
        <p:spPr>
          <a:xfrm flipV="1">
            <a:off x="2548892" y="3212310"/>
            <a:ext cx="792660" cy="1745302"/>
          </a:xfrm>
          <a:prstGeom prst="bentConnector3">
            <a:avLst/>
          </a:prstGeom>
          <a:ln w="76200">
            <a:solidFill>
              <a:srgbClr val="2C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/>
          <p:cNvCxnSpPr>
            <a:stCxn id="32" idx="3"/>
            <a:endCxn id="34" idx="1"/>
          </p:cNvCxnSpPr>
          <p:nvPr/>
        </p:nvCxnSpPr>
        <p:spPr>
          <a:xfrm>
            <a:off x="5238864" y="3212310"/>
            <a:ext cx="502029" cy="8286"/>
          </a:xfrm>
          <a:prstGeom prst="straightConnector1">
            <a:avLst/>
          </a:prstGeom>
          <a:ln w="76200">
            <a:solidFill>
              <a:srgbClr val="2C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34" idx="3"/>
            <a:endCxn id="33" idx="1"/>
          </p:cNvCxnSpPr>
          <p:nvPr/>
        </p:nvCxnSpPr>
        <p:spPr>
          <a:xfrm>
            <a:off x="7474930" y="3220596"/>
            <a:ext cx="900392" cy="971826"/>
          </a:xfrm>
          <a:prstGeom prst="bentConnector3">
            <a:avLst/>
          </a:prstGeom>
          <a:ln w="76200">
            <a:solidFill>
              <a:srgbClr val="2C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endCxn id="33" idx="1"/>
          </p:cNvCxnSpPr>
          <p:nvPr/>
        </p:nvCxnSpPr>
        <p:spPr>
          <a:xfrm flipV="1">
            <a:off x="7473178" y="4192422"/>
            <a:ext cx="900000" cy="1063146"/>
          </a:xfrm>
          <a:prstGeom prst="bentConnector3">
            <a:avLst>
              <a:gd name="adj1" fmla="val 50215"/>
            </a:avLst>
          </a:prstGeom>
          <a:ln w="76200">
            <a:solidFill>
              <a:srgbClr val="2C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0910136" y="3936185"/>
            <a:ext cx="105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latin typeface="Calibri" charset="0"/>
                <a:ea typeface="Calibri" charset="0"/>
                <a:cs typeface="Calibri" charset="0"/>
              </a:rPr>
              <a:t>T or F</a:t>
            </a:r>
            <a:endParaRPr kumimoji="1" lang="zh-TW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8" name="直線箭頭接點 57"/>
          <p:cNvCxnSpPr>
            <a:stCxn id="33" idx="3"/>
          </p:cNvCxnSpPr>
          <p:nvPr/>
        </p:nvCxnSpPr>
        <p:spPr>
          <a:xfrm>
            <a:off x="10414000" y="4192422"/>
            <a:ext cx="496136" cy="5373"/>
          </a:xfrm>
          <a:prstGeom prst="straightConnector1">
            <a:avLst/>
          </a:prstGeom>
          <a:ln w="76200">
            <a:solidFill>
              <a:srgbClr val="2C37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64" y="255154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48" y="4075113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6" name="文字方塊 65"/>
          <p:cNvSpPr txBox="1"/>
          <p:nvPr/>
        </p:nvSpPr>
        <p:spPr>
          <a:xfrm>
            <a:off x="9344560" y="2088379"/>
            <a:ext cx="185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/>
              <a:t>Real Color</a:t>
            </a:r>
          </a:p>
          <a:p>
            <a:pPr algn="ctr"/>
            <a:r>
              <a:rPr lang="en-US" altLang="zh-TW" sz="1400" b="1" dirty="0" smtClean="0"/>
              <a:t>Mosaic images</a:t>
            </a:r>
            <a:endParaRPr lang="zh-TW" altLang="en-US" sz="1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文本框 7"/>
          <p:cNvSpPr>
            <a:spLocks noChangeArrowheads="1"/>
          </p:cNvSpPr>
          <p:nvPr/>
        </p:nvSpPr>
        <p:spPr bwMode="auto">
          <a:xfrm rot="-910717">
            <a:off x="-52646" y="113012"/>
            <a:ext cx="31136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Generator</a:t>
            </a:r>
            <a:endParaRPr lang="zh-CN" altLang="zh-CN" sz="54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8466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7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8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9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0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9" name="手動操作 38"/>
          <p:cNvSpPr>
            <a:spLocks noChangeAspect="1"/>
          </p:cNvSpPr>
          <p:nvPr/>
        </p:nvSpPr>
        <p:spPr>
          <a:xfrm rot="16200000">
            <a:off x="3904736" y="2399613"/>
            <a:ext cx="2520000" cy="2520000"/>
          </a:xfrm>
          <a:prstGeom prst="flowChartManualOperati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0" name="手動操作 39"/>
          <p:cNvSpPr>
            <a:spLocks noChangeAspect="1"/>
          </p:cNvSpPr>
          <p:nvPr/>
        </p:nvSpPr>
        <p:spPr>
          <a:xfrm rot="5400000" flipH="1">
            <a:off x="6424736" y="2399613"/>
            <a:ext cx="2520000" cy="2520000"/>
          </a:xfrm>
          <a:prstGeom prst="flowChartManualOperati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6728443" y="3382039"/>
            <a:ext cx="191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+mn-lt"/>
              </a:rPr>
              <a:t>Decoder</a:t>
            </a:r>
            <a:endParaRPr kumimoji="1"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256685" y="3382039"/>
            <a:ext cx="181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  <a:latin typeface="+mn-lt"/>
              </a:rPr>
              <a:t>Encoder</a:t>
            </a:r>
            <a:endParaRPr kumimoji="1" lang="zh-TW" altLang="en-US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矩形 9"/>
          <p:cNvSpPr>
            <a:spLocks noChangeAspect="1"/>
          </p:cNvSpPr>
          <p:nvPr/>
        </p:nvSpPr>
        <p:spPr bwMode="auto">
          <a:xfrm>
            <a:off x="1688299" y="2399612"/>
            <a:ext cx="900000" cy="900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</a:rPr>
              <a:t>L</a:t>
            </a:r>
            <a:endParaRPr kumimoji="0" lang="zh-TW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cxnSp>
        <p:nvCxnSpPr>
          <p:cNvPr id="14" name="肘形接點 13"/>
          <p:cNvCxnSpPr>
            <a:stCxn id="10" idx="3"/>
            <a:endCxn id="39" idx="0"/>
          </p:cNvCxnSpPr>
          <p:nvPr/>
        </p:nvCxnSpPr>
        <p:spPr bwMode="auto">
          <a:xfrm>
            <a:off x="2588299" y="2849612"/>
            <a:ext cx="1316437" cy="810001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肘形接點 15"/>
          <p:cNvCxnSpPr>
            <a:endCxn id="39" idx="0"/>
          </p:cNvCxnSpPr>
          <p:nvPr/>
        </p:nvCxnSpPr>
        <p:spPr bwMode="auto">
          <a:xfrm flipV="1">
            <a:off x="2588299" y="3659613"/>
            <a:ext cx="1316437" cy="6844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立方體 67"/>
              <p:cNvSpPr>
                <a:spLocks noChangeAspect="1"/>
              </p:cNvSpPr>
              <p:nvPr/>
            </p:nvSpPr>
            <p:spPr>
              <a:xfrm>
                <a:off x="9747084" y="2989882"/>
                <a:ext cx="1080000" cy="1080000"/>
              </a:xfrm>
              <a:prstGeom prst="cub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TW" altLang="en-US" sz="3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68" name="立方體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084" y="2989882"/>
                <a:ext cx="1080000" cy="1080000"/>
              </a:xfrm>
              <a:prstGeom prst="cub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箭頭接點 19"/>
          <p:cNvCxnSpPr>
            <a:stCxn id="40" idx="0"/>
            <a:endCxn id="68" idx="2"/>
          </p:cNvCxnSpPr>
          <p:nvPr/>
        </p:nvCxnSpPr>
        <p:spPr bwMode="auto">
          <a:xfrm>
            <a:off x="8944736" y="3659613"/>
            <a:ext cx="802348" cy="52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>
            <a:spLocks noChangeAspect="1"/>
          </p:cNvSpPr>
          <p:nvPr/>
        </p:nvSpPr>
        <p:spPr bwMode="auto">
          <a:xfrm>
            <a:off x="1688299" y="3894033"/>
            <a:ext cx="900000" cy="900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TW" sz="2800" dirty="0" err="1" smtClean="0">
                <a:latin typeface="+mn-lt"/>
              </a:rPr>
              <a:t>Mos</a:t>
            </a:r>
            <a:endParaRPr kumimoji="0" lang="zh-TW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箭頭接點 77"/>
          <p:cNvCxnSpPr/>
          <p:nvPr/>
        </p:nvCxnSpPr>
        <p:spPr bwMode="auto">
          <a:xfrm>
            <a:off x="8354404" y="3591616"/>
            <a:ext cx="1080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435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文本框 7"/>
          <p:cNvSpPr>
            <a:spLocks noChangeArrowheads="1"/>
          </p:cNvSpPr>
          <p:nvPr/>
        </p:nvSpPr>
        <p:spPr bwMode="auto">
          <a:xfrm rot="-910717">
            <a:off x="-59101" y="159178"/>
            <a:ext cx="36345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Discriminator</a:t>
            </a:r>
            <a:endParaRPr lang="zh-CN" altLang="zh-CN" sz="48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8466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7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8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69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70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5" name="文字方塊 34"/>
          <p:cNvSpPr txBox="1"/>
          <p:nvPr/>
        </p:nvSpPr>
        <p:spPr>
          <a:xfrm>
            <a:off x="10123677" y="3326342"/>
            <a:ext cx="1509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/>
              <a:t>(</a:t>
            </a:r>
            <a:r>
              <a:rPr kumimoji="1" lang="en-US" altLang="zh-TW" sz="2800" smtClean="0"/>
              <a:t>predict)</a:t>
            </a:r>
            <a:endParaRPr kumimoji="1"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156452" y="3120152"/>
            <a:ext cx="1054100" cy="1054100"/>
            <a:chOff x="2566714" y="3119186"/>
            <a:chExt cx="1054100" cy="1054100"/>
          </a:xfrm>
        </p:grpSpPr>
        <p:sp>
          <p:nvSpPr>
            <p:cNvPr id="3" name="矩形 2"/>
            <p:cNvSpPr/>
            <p:nvPr/>
          </p:nvSpPr>
          <p:spPr bwMode="auto">
            <a:xfrm>
              <a:off x="2566714" y="3119186"/>
              <a:ext cx="901700" cy="9017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719114" y="3271586"/>
              <a:ext cx="901700" cy="9017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1" name="矩形 50"/>
          <p:cNvSpPr>
            <a:spLocks noChangeAspect="1"/>
          </p:cNvSpPr>
          <p:nvPr/>
        </p:nvSpPr>
        <p:spPr bwMode="auto">
          <a:xfrm>
            <a:off x="9458777" y="3283152"/>
            <a:ext cx="576000" cy="57600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2C374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>
            <a:spLocks noChangeAspect="1"/>
          </p:cNvSpPr>
          <p:nvPr/>
        </p:nvSpPr>
        <p:spPr bwMode="auto">
          <a:xfrm>
            <a:off x="1008859" y="2220152"/>
            <a:ext cx="900000" cy="900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TW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宋体" pitchFamily="2" charset="-122"/>
              </a:rPr>
              <a:t>L</a:t>
            </a:r>
            <a:endParaRPr kumimoji="0" lang="zh-TW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宋体" pitchFamily="2" charset="-122"/>
            </a:endParaRPr>
          </a:p>
        </p:txBody>
      </p:sp>
      <p:sp>
        <p:nvSpPr>
          <p:cNvPr id="53" name="立方體 52"/>
          <p:cNvSpPr>
            <a:spLocks noChangeAspect="1"/>
          </p:cNvSpPr>
          <p:nvPr/>
        </p:nvSpPr>
        <p:spPr>
          <a:xfrm>
            <a:off x="828859" y="3924262"/>
            <a:ext cx="1080000" cy="1080000"/>
          </a:xfrm>
          <a:prstGeom prst="cub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smtClean="0"/>
              <a:t>AB</a:t>
            </a:r>
            <a:endParaRPr kumimoji="1" lang="zh-TW" altLang="en-US" sz="3200" dirty="0"/>
          </a:p>
        </p:txBody>
      </p:sp>
      <p:cxnSp>
        <p:nvCxnSpPr>
          <p:cNvPr id="11" name="肘形接點 10"/>
          <p:cNvCxnSpPr>
            <a:stCxn id="52" idx="3"/>
            <a:endCxn id="3" idx="1"/>
          </p:cNvCxnSpPr>
          <p:nvPr/>
        </p:nvCxnSpPr>
        <p:spPr bwMode="auto">
          <a:xfrm>
            <a:off x="1908859" y="2670152"/>
            <a:ext cx="1247593" cy="90085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肘形接點 12"/>
          <p:cNvCxnSpPr>
            <a:stCxn id="53" idx="5"/>
            <a:endCxn id="3" idx="1"/>
          </p:cNvCxnSpPr>
          <p:nvPr/>
        </p:nvCxnSpPr>
        <p:spPr bwMode="auto">
          <a:xfrm flipV="1">
            <a:off x="1908859" y="3571002"/>
            <a:ext cx="1247593" cy="758260"/>
          </a:xfrm>
          <a:prstGeom prst="bentConnector3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線箭頭接點 53"/>
          <p:cNvCxnSpPr/>
          <p:nvPr/>
        </p:nvCxnSpPr>
        <p:spPr bwMode="auto">
          <a:xfrm>
            <a:off x="4221726" y="3591616"/>
            <a:ext cx="1080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線箭頭接點 65"/>
          <p:cNvCxnSpPr/>
          <p:nvPr/>
        </p:nvCxnSpPr>
        <p:spPr bwMode="auto">
          <a:xfrm>
            <a:off x="6306317" y="3571002"/>
            <a:ext cx="1080000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2C374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" name="群組 6"/>
          <p:cNvGrpSpPr/>
          <p:nvPr/>
        </p:nvGrpSpPr>
        <p:grpSpPr>
          <a:xfrm>
            <a:off x="5262757" y="3134416"/>
            <a:ext cx="1177200" cy="1177200"/>
            <a:chOff x="5423712" y="1567477"/>
            <a:chExt cx="1177200" cy="1177200"/>
          </a:xfrm>
        </p:grpSpPr>
        <p:sp>
          <p:nvSpPr>
            <p:cNvPr id="46" name="矩形 45"/>
            <p:cNvSpPr>
              <a:spLocks noChangeAspect="1"/>
            </p:cNvSpPr>
            <p:nvPr/>
          </p:nvSpPr>
          <p:spPr bwMode="auto">
            <a:xfrm>
              <a:off x="5423712" y="1567477"/>
              <a:ext cx="720000" cy="720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矩形 46"/>
            <p:cNvSpPr>
              <a:spLocks noChangeAspect="1"/>
            </p:cNvSpPr>
            <p:nvPr/>
          </p:nvSpPr>
          <p:spPr bwMode="auto">
            <a:xfrm>
              <a:off x="5576112" y="1719877"/>
              <a:ext cx="720000" cy="720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9" name="矩形 48"/>
            <p:cNvSpPr>
              <a:spLocks noChangeAspect="1"/>
            </p:cNvSpPr>
            <p:nvPr/>
          </p:nvSpPr>
          <p:spPr bwMode="auto">
            <a:xfrm>
              <a:off x="5728512" y="1872277"/>
              <a:ext cx="720000" cy="720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0" name="矩形 49"/>
            <p:cNvSpPr>
              <a:spLocks noChangeAspect="1"/>
            </p:cNvSpPr>
            <p:nvPr/>
          </p:nvSpPr>
          <p:spPr bwMode="auto">
            <a:xfrm>
              <a:off x="5880912" y="2024677"/>
              <a:ext cx="720000" cy="720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7386317" y="3130752"/>
            <a:ext cx="1410000" cy="1410000"/>
            <a:chOff x="7525890" y="1451492"/>
            <a:chExt cx="1410000" cy="1410000"/>
          </a:xfrm>
        </p:grpSpPr>
        <p:sp>
          <p:nvSpPr>
            <p:cNvPr id="69" name="矩形 68"/>
            <p:cNvSpPr>
              <a:spLocks noChangeAspect="1"/>
            </p:cNvSpPr>
            <p:nvPr/>
          </p:nvSpPr>
          <p:spPr bwMode="auto">
            <a:xfrm>
              <a:off x="7525890" y="1451492"/>
              <a:ext cx="648000" cy="648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3" name="矩形 72"/>
            <p:cNvSpPr>
              <a:spLocks noChangeAspect="1"/>
            </p:cNvSpPr>
            <p:nvPr/>
          </p:nvSpPr>
          <p:spPr bwMode="auto">
            <a:xfrm>
              <a:off x="7678290" y="1603892"/>
              <a:ext cx="648000" cy="648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4" name="矩形 73"/>
            <p:cNvSpPr>
              <a:spLocks noChangeAspect="1"/>
            </p:cNvSpPr>
            <p:nvPr/>
          </p:nvSpPr>
          <p:spPr bwMode="auto">
            <a:xfrm>
              <a:off x="7830690" y="1756292"/>
              <a:ext cx="648000" cy="648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5" name="矩形 74"/>
            <p:cNvSpPr>
              <a:spLocks noChangeAspect="1"/>
            </p:cNvSpPr>
            <p:nvPr/>
          </p:nvSpPr>
          <p:spPr bwMode="auto">
            <a:xfrm>
              <a:off x="7983090" y="1908692"/>
              <a:ext cx="648000" cy="648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6" name="矩形 75"/>
            <p:cNvSpPr>
              <a:spLocks noChangeAspect="1"/>
            </p:cNvSpPr>
            <p:nvPr/>
          </p:nvSpPr>
          <p:spPr bwMode="auto">
            <a:xfrm>
              <a:off x="8135490" y="2061092"/>
              <a:ext cx="648000" cy="648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7" name="矩形 76"/>
            <p:cNvSpPr>
              <a:spLocks noChangeAspect="1"/>
            </p:cNvSpPr>
            <p:nvPr/>
          </p:nvSpPr>
          <p:spPr bwMode="auto">
            <a:xfrm>
              <a:off x="8287890" y="2213492"/>
              <a:ext cx="648000" cy="64800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rgbClr val="2C37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TW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362556" y="3328003"/>
            <a:ext cx="368154" cy="369332"/>
            <a:chOff x="1400887" y="3597890"/>
            <a:chExt cx="368154" cy="369332"/>
          </a:xfrm>
        </p:grpSpPr>
        <p:sp>
          <p:nvSpPr>
            <p:cNvPr id="33" name="橢圓 32"/>
            <p:cNvSpPr>
              <a:spLocks noChangeAspect="1"/>
            </p:cNvSpPr>
            <p:nvPr/>
          </p:nvSpPr>
          <p:spPr>
            <a:xfrm>
              <a:off x="1400887" y="3602556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410695" y="3597890"/>
              <a:ext cx="35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 smtClean="0">
                  <a:solidFill>
                    <a:srgbClr val="FF0182"/>
                  </a:solidFill>
                </a:rPr>
                <a:t>C</a:t>
              </a:r>
              <a:endParaRPr kumimoji="1" lang="zh-TW" altLang="en-US" b="1" dirty="0">
                <a:solidFill>
                  <a:srgbClr val="FF0182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2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19468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69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0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1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472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7"/>
          <p:cNvSpPr>
            <a:spLocks noChangeArrowheads="1"/>
          </p:cNvSpPr>
          <p:nvPr/>
        </p:nvSpPr>
        <p:spPr bwMode="auto">
          <a:xfrm rot="-910717">
            <a:off x="-136875" y="189956"/>
            <a:ext cx="38154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Object function</a:t>
            </a:r>
            <a:endParaRPr lang="zh-CN" altLang="zh-CN" sz="4400" b="1" dirty="0">
              <a:solidFill>
                <a:schemeClr val="bg1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椭圆 9"/>
          <p:cNvSpPr>
            <a:spLocks noChangeAspect="1" noChangeArrowheads="1"/>
          </p:cNvSpPr>
          <p:nvPr/>
        </p:nvSpPr>
        <p:spPr bwMode="auto">
          <a:xfrm>
            <a:off x="8025945" y="409879"/>
            <a:ext cx="180000" cy="180000"/>
          </a:xfrm>
          <a:prstGeom prst="ellipse">
            <a:avLst/>
          </a:prstGeom>
          <a:solidFill>
            <a:srgbClr val="F6C6D5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457034" y="299824"/>
                <a:ext cx="3636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kumimoji="1" lang="en-US" altLang="zh-TW" sz="2000" dirty="0" smtClean="0"/>
                  <a:t> </a:t>
                </a:r>
                <a:r>
                  <a:rPr kumimoji="1" lang="en-US" altLang="zh-TW" sz="2000" dirty="0"/>
                  <a:t>is </a:t>
                </a:r>
                <a:r>
                  <a:rPr kumimoji="1" lang="en-US" altLang="zh-TW" sz="2000" dirty="0" smtClean="0"/>
                  <a:t>luminance images</a:t>
                </a:r>
                <a:endParaRPr kumimoji="1" lang="en-US" altLang="zh-TW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34" y="299824"/>
                <a:ext cx="363606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r="-1005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9"/>
          <p:cNvSpPr>
            <a:spLocks noChangeAspect="1" noChangeArrowheads="1"/>
          </p:cNvSpPr>
          <p:nvPr/>
        </p:nvSpPr>
        <p:spPr bwMode="auto">
          <a:xfrm>
            <a:off x="8025945" y="830587"/>
            <a:ext cx="180000" cy="180000"/>
          </a:xfrm>
          <a:prstGeom prst="ellipse">
            <a:avLst/>
          </a:prstGeom>
          <a:solidFill>
            <a:srgbClr val="F6C6D5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457034" y="720532"/>
                <a:ext cx="4642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latin typeface="Cambria Math" charset="0"/>
                      </a:rPr>
                      <m:t>𝐴𝐵</m:t>
                    </m:r>
                  </m:oMath>
                </a14:m>
                <a:r>
                  <a:rPr kumimoji="1" lang="en-US" altLang="zh-TW" sz="2000" dirty="0" smtClean="0"/>
                  <a:t> </a:t>
                </a:r>
                <a:r>
                  <a:rPr kumimoji="1" lang="en-US" altLang="zh-TW" sz="2000" dirty="0"/>
                  <a:t>is real </a:t>
                </a:r>
                <a:r>
                  <a:rPr kumimoji="1" lang="en-US" altLang="zh-TW" sz="2000" dirty="0" smtClean="0"/>
                  <a:t>chrominance images</a:t>
                </a:r>
                <a:endParaRPr kumimoji="1" lang="en-US" altLang="zh-TW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34" y="720532"/>
                <a:ext cx="4642618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r="-262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直接连接符 11"/>
          <p:cNvSpPr>
            <a:spLocks noChangeShapeType="1"/>
          </p:cNvSpPr>
          <p:nvPr/>
        </p:nvSpPr>
        <p:spPr bwMode="auto">
          <a:xfrm flipH="1">
            <a:off x="701674" y="3907685"/>
            <a:ext cx="10800000" cy="31209"/>
          </a:xfrm>
          <a:prstGeom prst="line">
            <a:avLst/>
          </a:prstGeom>
          <a:noFill/>
          <a:ln w="25400">
            <a:solidFill>
              <a:schemeClr val="bg2">
                <a:lumMod val="90000"/>
              </a:schemeClr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 4"/>
          <p:cNvSpPr>
            <a:spLocks noChangeArrowheads="1"/>
          </p:cNvSpPr>
          <p:nvPr/>
        </p:nvSpPr>
        <p:spPr bwMode="auto">
          <a:xfrm>
            <a:off x="917574" y="1881314"/>
            <a:ext cx="2196000" cy="873126"/>
          </a:xfrm>
          <a:custGeom>
            <a:avLst/>
            <a:gdLst>
              <a:gd name="T0" fmla="*/ 3049588 w 3243492"/>
              <a:gd name="T1" fmla="*/ 0 h 2240066"/>
              <a:gd name="T2" fmla="*/ 3049588 w 3243492"/>
              <a:gd name="T3" fmla="*/ 1112862 h 2240066"/>
              <a:gd name="T4" fmla="*/ 2228455 w 3243492"/>
              <a:gd name="T5" fmla="*/ 1112862 h 2240066"/>
              <a:gd name="T6" fmla="*/ 2239796 w 3243492"/>
              <a:gd name="T7" fmla="*/ 1412875 h 2240066"/>
              <a:gd name="T8" fmla="*/ 1748835 w 3243492"/>
              <a:gd name="T9" fmla="*/ 1112862 h 2240066"/>
              <a:gd name="T10" fmla="*/ 0 w 3243492"/>
              <a:gd name="T11" fmla="*/ 1112862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t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Generator</a:t>
            </a:r>
            <a:endParaRPr lang="zh-CN" altLang="zh-CN" sz="2800" b="1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25" name="任意多边形 4"/>
          <p:cNvSpPr>
            <a:spLocks noChangeArrowheads="1"/>
          </p:cNvSpPr>
          <p:nvPr/>
        </p:nvSpPr>
        <p:spPr bwMode="auto">
          <a:xfrm>
            <a:off x="917574" y="4284788"/>
            <a:ext cx="2196000" cy="873126"/>
          </a:xfrm>
          <a:custGeom>
            <a:avLst/>
            <a:gdLst>
              <a:gd name="T0" fmla="*/ 3049588 w 3243492"/>
              <a:gd name="T1" fmla="*/ 0 h 2240066"/>
              <a:gd name="T2" fmla="*/ 3049588 w 3243492"/>
              <a:gd name="T3" fmla="*/ 1112862 h 2240066"/>
              <a:gd name="T4" fmla="*/ 2228455 w 3243492"/>
              <a:gd name="T5" fmla="*/ 1112862 h 2240066"/>
              <a:gd name="T6" fmla="*/ 2239796 w 3243492"/>
              <a:gd name="T7" fmla="*/ 1412875 h 2240066"/>
              <a:gd name="T8" fmla="*/ 1748835 w 3243492"/>
              <a:gd name="T9" fmla="*/ 1112862 h 2240066"/>
              <a:gd name="T10" fmla="*/ 0 w 3243492"/>
              <a:gd name="T11" fmla="*/ 1112862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0067A4"/>
          </a:solidFill>
          <a:ln>
            <a:noFill/>
          </a:ln>
          <a:extLst/>
        </p:spPr>
        <p:txBody>
          <a:bodyPr t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Discriminator</a:t>
            </a:r>
            <a:endParaRPr lang="zh-CN" altLang="zh-CN" sz="2800" b="1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26" name="任意多边形 7"/>
          <p:cNvSpPr>
            <a:spLocks noChangeArrowheads="1"/>
          </p:cNvSpPr>
          <p:nvPr/>
        </p:nvSpPr>
        <p:spPr bwMode="auto">
          <a:xfrm>
            <a:off x="3291949" y="2812158"/>
            <a:ext cx="217487" cy="231775"/>
          </a:xfrm>
          <a:custGeom>
            <a:avLst/>
            <a:gdLst>
              <a:gd name="T0" fmla="*/ 217487 w 3243492"/>
              <a:gd name="T1" fmla="*/ 0 h 2240066"/>
              <a:gd name="T2" fmla="*/ 217487 w 3243492"/>
              <a:gd name="T3" fmla="*/ 182559 h 2240066"/>
              <a:gd name="T4" fmla="*/ 158926 w 3243492"/>
              <a:gd name="T5" fmla="*/ 182559 h 2240066"/>
              <a:gd name="T6" fmla="*/ 159735 w 3243492"/>
              <a:gd name="T7" fmla="*/ 231775 h 2240066"/>
              <a:gd name="T8" fmla="*/ 124721 w 3243492"/>
              <a:gd name="T9" fmla="*/ 182559 h 2240066"/>
              <a:gd name="T10" fmla="*/ 0 w 3243492"/>
              <a:gd name="T11" fmla="*/ 182559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00BAD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7"/>
          <p:cNvSpPr>
            <a:spLocks noChangeArrowheads="1"/>
          </p:cNvSpPr>
          <p:nvPr/>
        </p:nvSpPr>
        <p:spPr bwMode="auto">
          <a:xfrm>
            <a:off x="3291949" y="3393703"/>
            <a:ext cx="217487" cy="231775"/>
          </a:xfrm>
          <a:custGeom>
            <a:avLst/>
            <a:gdLst>
              <a:gd name="T0" fmla="*/ 217487 w 3243492"/>
              <a:gd name="T1" fmla="*/ 0 h 2240066"/>
              <a:gd name="T2" fmla="*/ 217487 w 3243492"/>
              <a:gd name="T3" fmla="*/ 182559 h 2240066"/>
              <a:gd name="T4" fmla="*/ 158926 w 3243492"/>
              <a:gd name="T5" fmla="*/ 182559 h 2240066"/>
              <a:gd name="T6" fmla="*/ 159735 w 3243492"/>
              <a:gd name="T7" fmla="*/ 231775 h 2240066"/>
              <a:gd name="T8" fmla="*/ 124721 w 3243492"/>
              <a:gd name="T9" fmla="*/ 182559 h 2240066"/>
              <a:gd name="T10" fmla="*/ 0 w 3243492"/>
              <a:gd name="T11" fmla="*/ 182559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00BAD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7"/>
          <p:cNvSpPr>
            <a:spLocks noChangeArrowheads="1"/>
          </p:cNvSpPr>
          <p:nvPr/>
        </p:nvSpPr>
        <p:spPr bwMode="auto">
          <a:xfrm>
            <a:off x="3291949" y="5246958"/>
            <a:ext cx="217487" cy="231775"/>
          </a:xfrm>
          <a:custGeom>
            <a:avLst/>
            <a:gdLst>
              <a:gd name="T0" fmla="*/ 217487 w 3243492"/>
              <a:gd name="T1" fmla="*/ 0 h 2240066"/>
              <a:gd name="T2" fmla="*/ 217487 w 3243492"/>
              <a:gd name="T3" fmla="*/ 182559 h 2240066"/>
              <a:gd name="T4" fmla="*/ 158926 w 3243492"/>
              <a:gd name="T5" fmla="*/ 182559 h 2240066"/>
              <a:gd name="T6" fmla="*/ 159735 w 3243492"/>
              <a:gd name="T7" fmla="*/ 231775 h 2240066"/>
              <a:gd name="T8" fmla="*/ 124721 w 3243492"/>
              <a:gd name="T9" fmla="*/ 182559 h 2240066"/>
              <a:gd name="T10" fmla="*/ 0 w 3243492"/>
              <a:gd name="T11" fmla="*/ 182559 h 2240066"/>
              <a:gd name="T12" fmla="*/ 0 w 3243492"/>
              <a:gd name="T13" fmla="*/ 0 h 22400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43492"/>
              <a:gd name="T22" fmla="*/ 0 h 2240066"/>
              <a:gd name="T23" fmla="*/ 3243492 w 3243492"/>
              <a:gd name="T24" fmla="*/ 2240066 h 22400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43492" h="2240066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solidFill>
            <a:srgbClr val="00BAD0"/>
          </a:solidFill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8"/>
              <p:cNvSpPr>
                <a:spLocks noChangeArrowheads="1"/>
              </p:cNvSpPr>
              <p:nvPr/>
            </p:nvSpPr>
            <p:spPr bwMode="auto">
              <a:xfrm>
                <a:off x="3291949" y="2636616"/>
                <a:ext cx="7970268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TW" sz="2800">
                            <a:latin typeface="Cambria Math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>
                            <a:latin typeface="Cambria Math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mr-IN" altLang="zh-TW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sz="2800" b="0" i="0" smtClean="0">
                        <a:latin typeface="Cambria Math" charset="0"/>
                        <a:ea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zh-TW" sz="2800" b="0" i="0" smtClean="0">
                        <a:latin typeface="Cambria Math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TW" sz="2800" dirty="0" smtClean="0">
                    <a:latin typeface="+mn-lt"/>
                  </a:rPr>
                  <a:t> </a:t>
                </a:r>
                <a:endParaRPr kumimoji="1" lang="en-US" altLang="zh-TW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1949" y="2636616"/>
                <a:ext cx="7970268" cy="5786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9"/>
              <p:cNvSpPr>
                <a:spLocks noChangeArrowheads="1"/>
              </p:cNvSpPr>
              <p:nvPr/>
            </p:nvSpPr>
            <p:spPr bwMode="auto">
              <a:xfrm>
                <a:off x="3287465" y="5078017"/>
                <a:ext cx="8339138" cy="578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800" i="1">
                            <a:latin typeface="Cambria Math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TW" sz="2800" i="1">
                            <a:latin typeface="Cambria Math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mr-IN" altLang="zh-TW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28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sz="2800" i="1">
                        <a:latin typeface="Cambria Math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TW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1">
                            <a:latin typeface="Cambria Math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mr-IN" altLang="zh-TW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800" b="0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TW" sz="2800" i="1" dirty="0">
                    <a:latin typeface="Cambria Math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465" y="5078017"/>
                <a:ext cx="8339138" cy="578685"/>
              </a:xfrm>
              <a:prstGeom prst="rect">
                <a:avLst/>
              </a:prstGeom>
              <a:blipFill rotWithShape="0">
                <a:blip r:embed="rId7"/>
                <a:stretch>
                  <a:fillRect t="-7368" b="-221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8"/>
              <p:cNvSpPr>
                <a:spLocks noChangeArrowheads="1"/>
              </p:cNvSpPr>
              <p:nvPr/>
            </p:nvSpPr>
            <p:spPr bwMode="auto">
              <a:xfrm>
                <a:off x="3292281" y="3184462"/>
                <a:ext cx="79702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altLang="zh-TW" sz="2800" b="0" i="0" smtClean="0">
                        <a:latin typeface="Cambria Math" charset="0"/>
                        <a:ea typeface="Cambria Math" panose="02040503050406030204" pitchFamily="18" charset="0"/>
                      </a:rPr>
                      <m:t>1=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TW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TW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8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kumimoji="1" lang="en-US" altLang="zh-TW" sz="2800" dirty="0" smtClean="0">
                    <a:latin typeface="+mn-lt"/>
                  </a:rPr>
                  <a:t> </a:t>
                </a:r>
                <a:endParaRPr kumimoji="1" lang="en-US" altLang="zh-TW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1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2281" y="3184462"/>
                <a:ext cx="797026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文本框 7"/>
          <p:cNvSpPr>
            <a:spLocks noChangeArrowheads="1"/>
          </p:cNvSpPr>
          <p:nvPr/>
        </p:nvSpPr>
        <p:spPr bwMode="auto">
          <a:xfrm rot="-910717">
            <a:off x="-109158" y="113281"/>
            <a:ext cx="32774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Less parameters</a:t>
            </a:r>
          </a:p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0.0724%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21536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7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8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9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40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103180" y="873905"/>
            <a:ext cx="28990" cy="568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任意多边形 14"/>
          <p:cNvSpPr>
            <a:spLocks noChangeAspect="1" noChangeArrowheads="1"/>
          </p:cNvSpPr>
          <p:nvPr/>
        </p:nvSpPr>
        <p:spPr bwMode="auto">
          <a:xfrm>
            <a:off x="6360788" y="746381"/>
            <a:ext cx="1620000" cy="756257"/>
          </a:xfrm>
          <a:custGeom>
            <a:avLst/>
            <a:gdLst>
              <a:gd name="T0" fmla="*/ 169926 w 2123573"/>
              <a:gd name="T1" fmla="*/ 0 h 1724401"/>
              <a:gd name="T2" fmla="*/ 1954149 w 2123573"/>
              <a:gd name="T3" fmla="*/ 0 h 1724401"/>
              <a:gd name="T4" fmla="*/ 2124075 w 2123573"/>
              <a:gd name="T5" fmla="*/ 143230 h 1724401"/>
              <a:gd name="T6" fmla="*/ 2124075 w 2123573"/>
              <a:gd name="T7" fmla="*/ 1289064 h 1724401"/>
              <a:gd name="T8" fmla="*/ 1954149 w 2123573"/>
              <a:gd name="T9" fmla="*/ 1432294 h 1724401"/>
              <a:gd name="T10" fmla="*/ 1888808 w 2123573"/>
              <a:gd name="T11" fmla="*/ 1432294 h 1724401"/>
              <a:gd name="T12" fmla="*/ 1888808 w 2123573"/>
              <a:gd name="T13" fmla="*/ 1724025 h 1724401"/>
              <a:gd name="T14" fmla="*/ 1646710 w 2123573"/>
              <a:gd name="T15" fmla="*/ 1432294 h 1724401"/>
              <a:gd name="T16" fmla="*/ 169926 w 2123573"/>
              <a:gd name="T17" fmla="*/ 1432294 h 1724401"/>
              <a:gd name="T18" fmla="*/ 0 w 2123573"/>
              <a:gd name="T19" fmla="*/ 1289064 h 1724401"/>
              <a:gd name="T20" fmla="*/ 0 w 2123573"/>
              <a:gd name="T21" fmla="*/ 143230 h 1724401"/>
              <a:gd name="T22" fmla="*/ 169926 w 2123573"/>
              <a:gd name="T23" fmla="*/ 0 h 17244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23573"/>
              <a:gd name="T37" fmla="*/ 0 h 1724401"/>
              <a:gd name="T38" fmla="*/ 2123573 w 2123573"/>
              <a:gd name="T39" fmla="*/ 1724401 h 17244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23573" h="1724401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1888361" y="1432606"/>
                </a:lnTo>
                <a:lnTo>
                  <a:pt x="1888361" y="1724401"/>
                </a:lnTo>
                <a:lnTo>
                  <a:pt x="1646320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45079" tIns="145079" rIns="145079" bIns="1450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ct val="35000"/>
              </a:spcAft>
            </a:pPr>
            <a:r>
              <a:rPr lang="en-US" altLang="zh-CN" sz="3200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unseen</a:t>
            </a:r>
            <a:endParaRPr lang="zh-CN" altLang="zh-CN" sz="3200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17" name="任意多边形 17"/>
          <p:cNvSpPr>
            <a:spLocks noChangeAspect="1" noChangeArrowheads="1"/>
          </p:cNvSpPr>
          <p:nvPr/>
        </p:nvSpPr>
        <p:spPr bwMode="auto">
          <a:xfrm>
            <a:off x="4254562" y="745566"/>
            <a:ext cx="1620000" cy="757072"/>
          </a:xfrm>
          <a:custGeom>
            <a:avLst/>
            <a:gdLst>
              <a:gd name="T0" fmla="*/ 169799 w 2123573"/>
              <a:gd name="T1" fmla="*/ 0 h 1724402"/>
              <a:gd name="T2" fmla="*/ 1952688 w 2123573"/>
              <a:gd name="T3" fmla="*/ 0 h 1724402"/>
              <a:gd name="T4" fmla="*/ 2122487 w 2123573"/>
              <a:gd name="T5" fmla="*/ 143230 h 1724402"/>
              <a:gd name="T6" fmla="*/ 2122487 w 2123573"/>
              <a:gd name="T7" fmla="*/ 1289063 h 1724402"/>
              <a:gd name="T8" fmla="*/ 1952688 w 2123573"/>
              <a:gd name="T9" fmla="*/ 1432293 h 1724402"/>
              <a:gd name="T10" fmla="*/ 459695 w 2123573"/>
              <a:gd name="T11" fmla="*/ 1432293 h 1724402"/>
              <a:gd name="T12" fmla="*/ 217777 w 2123573"/>
              <a:gd name="T13" fmla="*/ 1724025 h 1724402"/>
              <a:gd name="T14" fmla="*/ 217777 w 2123573"/>
              <a:gd name="T15" fmla="*/ 1432293 h 1724402"/>
              <a:gd name="T16" fmla="*/ 169799 w 2123573"/>
              <a:gd name="T17" fmla="*/ 1432293 h 1724402"/>
              <a:gd name="T18" fmla="*/ 0 w 2123573"/>
              <a:gd name="T19" fmla="*/ 1289063 h 1724402"/>
              <a:gd name="T20" fmla="*/ 0 w 2123573"/>
              <a:gd name="T21" fmla="*/ 143230 h 1724402"/>
              <a:gd name="T22" fmla="*/ 169799 w 2123573"/>
              <a:gd name="T23" fmla="*/ 0 h 17244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23573"/>
              <a:gd name="T37" fmla="*/ 0 h 1724402"/>
              <a:gd name="T38" fmla="*/ 2123573 w 2123573"/>
              <a:gd name="T39" fmla="*/ 1724402 h 17244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23573" h="1724402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459930" y="1432606"/>
                </a:lnTo>
                <a:lnTo>
                  <a:pt x="217888" y="1724402"/>
                </a:lnTo>
                <a:lnTo>
                  <a:pt x="217888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0067A4"/>
          </a:solidFill>
          <a:ln>
            <a:noFill/>
          </a:ln>
          <a:extLst/>
        </p:spPr>
        <p:txBody>
          <a:bodyPr lIns="145079" tIns="145079" rIns="145079" bIns="145079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ct val="3500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seen</a:t>
            </a:r>
            <a:endParaRPr lang="zh-CN" altLang="zh-CN" sz="3600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0" y="1881905"/>
            <a:ext cx="2340000" cy="234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4010" y="1502638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target</a:t>
            </a:r>
            <a:endParaRPr kumimoji="1" lang="zh-TW" altLang="en-US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96811" y="150422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output</a:t>
            </a:r>
            <a:endParaRPr kumimoji="1" lang="zh-TW" altLang="en-US" i="1" u="sng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4" y="1880843"/>
            <a:ext cx="2340000" cy="234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4" y="4308040"/>
            <a:ext cx="2340000" cy="234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697863" y="1512988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target</a:t>
            </a:r>
            <a:endParaRPr kumimoji="1" lang="zh-TW" altLang="en-US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80664" y="151457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output</a:t>
            </a:r>
            <a:endParaRPr kumimoji="1" lang="zh-TW" altLang="en-US" i="1" u="sng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0" y="4304794"/>
            <a:ext cx="2340000" cy="234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08" y="4304794"/>
            <a:ext cx="2340000" cy="23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08" y="1881905"/>
            <a:ext cx="2340000" cy="234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82" y="1881905"/>
            <a:ext cx="2340000" cy="23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82" y="4304794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文本框 7"/>
          <p:cNvSpPr>
            <a:spLocks noChangeArrowheads="1"/>
          </p:cNvSpPr>
          <p:nvPr/>
        </p:nvSpPr>
        <p:spPr bwMode="auto">
          <a:xfrm rot="-910717">
            <a:off x="-99540" y="113281"/>
            <a:ext cx="32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Add parameters</a:t>
            </a:r>
          </a:p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0.1817%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21536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7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8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9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40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103180" y="873905"/>
            <a:ext cx="28990" cy="568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任意多边形 14"/>
          <p:cNvSpPr>
            <a:spLocks noChangeAspect="1" noChangeArrowheads="1"/>
          </p:cNvSpPr>
          <p:nvPr/>
        </p:nvSpPr>
        <p:spPr bwMode="auto">
          <a:xfrm>
            <a:off x="6360788" y="746381"/>
            <a:ext cx="1620000" cy="756257"/>
          </a:xfrm>
          <a:custGeom>
            <a:avLst/>
            <a:gdLst>
              <a:gd name="T0" fmla="*/ 169926 w 2123573"/>
              <a:gd name="T1" fmla="*/ 0 h 1724401"/>
              <a:gd name="T2" fmla="*/ 1954149 w 2123573"/>
              <a:gd name="T3" fmla="*/ 0 h 1724401"/>
              <a:gd name="T4" fmla="*/ 2124075 w 2123573"/>
              <a:gd name="T5" fmla="*/ 143230 h 1724401"/>
              <a:gd name="T6" fmla="*/ 2124075 w 2123573"/>
              <a:gd name="T7" fmla="*/ 1289064 h 1724401"/>
              <a:gd name="T8" fmla="*/ 1954149 w 2123573"/>
              <a:gd name="T9" fmla="*/ 1432294 h 1724401"/>
              <a:gd name="T10" fmla="*/ 1888808 w 2123573"/>
              <a:gd name="T11" fmla="*/ 1432294 h 1724401"/>
              <a:gd name="T12" fmla="*/ 1888808 w 2123573"/>
              <a:gd name="T13" fmla="*/ 1724025 h 1724401"/>
              <a:gd name="T14" fmla="*/ 1646710 w 2123573"/>
              <a:gd name="T15" fmla="*/ 1432294 h 1724401"/>
              <a:gd name="T16" fmla="*/ 169926 w 2123573"/>
              <a:gd name="T17" fmla="*/ 1432294 h 1724401"/>
              <a:gd name="T18" fmla="*/ 0 w 2123573"/>
              <a:gd name="T19" fmla="*/ 1289064 h 1724401"/>
              <a:gd name="T20" fmla="*/ 0 w 2123573"/>
              <a:gd name="T21" fmla="*/ 143230 h 1724401"/>
              <a:gd name="T22" fmla="*/ 169926 w 2123573"/>
              <a:gd name="T23" fmla="*/ 0 h 17244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23573"/>
              <a:gd name="T37" fmla="*/ 0 h 1724401"/>
              <a:gd name="T38" fmla="*/ 2123573 w 2123573"/>
              <a:gd name="T39" fmla="*/ 1724401 h 17244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23573" h="1724401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1888361" y="1432606"/>
                </a:lnTo>
                <a:lnTo>
                  <a:pt x="1888361" y="1724401"/>
                </a:lnTo>
                <a:lnTo>
                  <a:pt x="1646320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45079" tIns="145079" rIns="145079" bIns="1450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ct val="35000"/>
              </a:spcAft>
            </a:pPr>
            <a:r>
              <a:rPr lang="en-US" altLang="zh-CN" sz="3200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unseen</a:t>
            </a:r>
            <a:endParaRPr lang="zh-CN" altLang="zh-CN" sz="3200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17" name="任意多边形 17"/>
          <p:cNvSpPr>
            <a:spLocks noChangeAspect="1" noChangeArrowheads="1"/>
          </p:cNvSpPr>
          <p:nvPr/>
        </p:nvSpPr>
        <p:spPr bwMode="auto">
          <a:xfrm>
            <a:off x="4254562" y="745566"/>
            <a:ext cx="1620000" cy="757072"/>
          </a:xfrm>
          <a:custGeom>
            <a:avLst/>
            <a:gdLst>
              <a:gd name="T0" fmla="*/ 169799 w 2123573"/>
              <a:gd name="T1" fmla="*/ 0 h 1724402"/>
              <a:gd name="T2" fmla="*/ 1952688 w 2123573"/>
              <a:gd name="T3" fmla="*/ 0 h 1724402"/>
              <a:gd name="T4" fmla="*/ 2122487 w 2123573"/>
              <a:gd name="T5" fmla="*/ 143230 h 1724402"/>
              <a:gd name="T6" fmla="*/ 2122487 w 2123573"/>
              <a:gd name="T7" fmla="*/ 1289063 h 1724402"/>
              <a:gd name="T8" fmla="*/ 1952688 w 2123573"/>
              <a:gd name="T9" fmla="*/ 1432293 h 1724402"/>
              <a:gd name="T10" fmla="*/ 459695 w 2123573"/>
              <a:gd name="T11" fmla="*/ 1432293 h 1724402"/>
              <a:gd name="T12" fmla="*/ 217777 w 2123573"/>
              <a:gd name="T13" fmla="*/ 1724025 h 1724402"/>
              <a:gd name="T14" fmla="*/ 217777 w 2123573"/>
              <a:gd name="T15" fmla="*/ 1432293 h 1724402"/>
              <a:gd name="T16" fmla="*/ 169799 w 2123573"/>
              <a:gd name="T17" fmla="*/ 1432293 h 1724402"/>
              <a:gd name="T18" fmla="*/ 0 w 2123573"/>
              <a:gd name="T19" fmla="*/ 1289063 h 1724402"/>
              <a:gd name="T20" fmla="*/ 0 w 2123573"/>
              <a:gd name="T21" fmla="*/ 143230 h 1724402"/>
              <a:gd name="T22" fmla="*/ 169799 w 2123573"/>
              <a:gd name="T23" fmla="*/ 0 h 17244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23573"/>
              <a:gd name="T37" fmla="*/ 0 h 1724402"/>
              <a:gd name="T38" fmla="*/ 2123573 w 2123573"/>
              <a:gd name="T39" fmla="*/ 1724402 h 17244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23573" h="1724402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459930" y="1432606"/>
                </a:lnTo>
                <a:lnTo>
                  <a:pt x="217888" y="1724402"/>
                </a:lnTo>
                <a:lnTo>
                  <a:pt x="217888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0067A4"/>
          </a:solidFill>
          <a:ln>
            <a:noFill/>
          </a:ln>
          <a:extLst/>
        </p:spPr>
        <p:txBody>
          <a:bodyPr lIns="145079" tIns="145079" rIns="145079" bIns="145079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ct val="3500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seen</a:t>
            </a:r>
            <a:endParaRPr lang="zh-CN" altLang="zh-CN" sz="3600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0" y="1881905"/>
            <a:ext cx="2340000" cy="234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4010" y="1502638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target</a:t>
            </a:r>
            <a:endParaRPr kumimoji="1" lang="zh-TW" altLang="en-US" i="1" u="sng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66" y="1881905"/>
            <a:ext cx="2340000" cy="2340000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3196811" y="150422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output</a:t>
            </a:r>
            <a:endParaRPr kumimoji="1" lang="zh-TW" altLang="en-US" i="1" u="sng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82" y="1880843"/>
            <a:ext cx="2340000" cy="234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82" y="4304794"/>
            <a:ext cx="2340000" cy="234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4" y="1880843"/>
            <a:ext cx="2340000" cy="234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4" y="4308040"/>
            <a:ext cx="2340000" cy="234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697863" y="1512988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target</a:t>
            </a:r>
            <a:endParaRPr kumimoji="1" lang="zh-TW" altLang="en-US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80664" y="151457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output</a:t>
            </a:r>
            <a:endParaRPr kumimoji="1" lang="zh-TW" altLang="en-US" i="1" u="sng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08" y="4298558"/>
            <a:ext cx="2340000" cy="234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0" y="4304794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9"/>
          <p:cNvSpPr>
            <a:spLocks noChangeArrowheads="1"/>
          </p:cNvSpPr>
          <p:nvPr/>
        </p:nvSpPr>
        <p:spPr bwMode="auto">
          <a:xfrm rot="-900000">
            <a:off x="-668338" y="-923925"/>
            <a:ext cx="6434138" cy="1687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文本框 7"/>
          <p:cNvSpPr>
            <a:spLocks noChangeArrowheads="1"/>
          </p:cNvSpPr>
          <p:nvPr/>
        </p:nvSpPr>
        <p:spPr bwMode="auto">
          <a:xfrm rot="-910717">
            <a:off x="-99540" y="113281"/>
            <a:ext cx="3258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Add parameters</a:t>
            </a:r>
          </a:p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Lambda = 100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0" y="6734175"/>
            <a:ext cx="12192000" cy="138113"/>
            <a:chOff x="0" y="0"/>
            <a:chExt cx="12231884" cy="334101"/>
          </a:xfrm>
        </p:grpSpPr>
        <p:sp>
          <p:nvSpPr>
            <p:cNvPr id="21536" name="矩形 12"/>
            <p:cNvSpPr>
              <a:spLocks noChangeArrowheads="1"/>
            </p:cNvSpPr>
            <p:nvPr/>
          </p:nvSpPr>
          <p:spPr bwMode="auto"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7" name="矩形 13"/>
            <p:cNvSpPr>
              <a:spLocks noChangeArrowheads="1"/>
            </p:cNvSpPr>
            <p:nvPr/>
          </p:nvSpPr>
          <p:spPr bwMode="auto"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8" name="矩形 14"/>
            <p:cNvSpPr>
              <a:spLocks noChangeArrowheads="1"/>
            </p:cNvSpPr>
            <p:nvPr/>
          </p:nvSpPr>
          <p:spPr bwMode="auto"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39" name="矩形 15"/>
            <p:cNvSpPr>
              <a:spLocks noChangeArrowheads="1"/>
            </p:cNvSpPr>
            <p:nvPr/>
          </p:nvSpPr>
          <p:spPr bwMode="auto"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1540" name="矩形 16"/>
            <p:cNvSpPr>
              <a:spLocks noChangeArrowheads="1"/>
            </p:cNvSpPr>
            <p:nvPr/>
          </p:nvSpPr>
          <p:spPr bwMode="auto"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4" name="直線接點 3"/>
          <p:cNvCxnSpPr/>
          <p:nvPr/>
        </p:nvCxnSpPr>
        <p:spPr bwMode="auto">
          <a:xfrm>
            <a:off x="6103180" y="873905"/>
            <a:ext cx="28990" cy="568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任意多边形 14"/>
          <p:cNvSpPr>
            <a:spLocks noChangeAspect="1" noChangeArrowheads="1"/>
          </p:cNvSpPr>
          <p:nvPr/>
        </p:nvSpPr>
        <p:spPr bwMode="auto">
          <a:xfrm>
            <a:off x="6360788" y="746381"/>
            <a:ext cx="1620000" cy="756257"/>
          </a:xfrm>
          <a:custGeom>
            <a:avLst/>
            <a:gdLst>
              <a:gd name="T0" fmla="*/ 169926 w 2123573"/>
              <a:gd name="T1" fmla="*/ 0 h 1724401"/>
              <a:gd name="T2" fmla="*/ 1954149 w 2123573"/>
              <a:gd name="T3" fmla="*/ 0 h 1724401"/>
              <a:gd name="T4" fmla="*/ 2124075 w 2123573"/>
              <a:gd name="T5" fmla="*/ 143230 h 1724401"/>
              <a:gd name="T6" fmla="*/ 2124075 w 2123573"/>
              <a:gd name="T7" fmla="*/ 1289064 h 1724401"/>
              <a:gd name="T8" fmla="*/ 1954149 w 2123573"/>
              <a:gd name="T9" fmla="*/ 1432294 h 1724401"/>
              <a:gd name="T10" fmla="*/ 1888808 w 2123573"/>
              <a:gd name="T11" fmla="*/ 1432294 h 1724401"/>
              <a:gd name="T12" fmla="*/ 1888808 w 2123573"/>
              <a:gd name="T13" fmla="*/ 1724025 h 1724401"/>
              <a:gd name="T14" fmla="*/ 1646710 w 2123573"/>
              <a:gd name="T15" fmla="*/ 1432294 h 1724401"/>
              <a:gd name="T16" fmla="*/ 169926 w 2123573"/>
              <a:gd name="T17" fmla="*/ 1432294 h 1724401"/>
              <a:gd name="T18" fmla="*/ 0 w 2123573"/>
              <a:gd name="T19" fmla="*/ 1289064 h 1724401"/>
              <a:gd name="T20" fmla="*/ 0 w 2123573"/>
              <a:gd name="T21" fmla="*/ 143230 h 1724401"/>
              <a:gd name="T22" fmla="*/ 169926 w 2123573"/>
              <a:gd name="T23" fmla="*/ 0 h 17244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23573"/>
              <a:gd name="T37" fmla="*/ 0 h 1724401"/>
              <a:gd name="T38" fmla="*/ 2123573 w 2123573"/>
              <a:gd name="T39" fmla="*/ 1724401 h 17244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23573" h="1724401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1888361" y="1432606"/>
                </a:lnTo>
                <a:lnTo>
                  <a:pt x="1888361" y="1724401"/>
                </a:lnTo>
                <a:lnTo>
                  <a:pt x="1646320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2E374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145079" tIns="145079" rIns="145079" bIns="145079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ct val="35000"/>
              </a:spcAft>
            </a:pPr>
            <a:r>
              <a:rPr lang="en-US" altLang="zh-CN" sz="3200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unseen</a:t>
            </a:r>
            <a:endParaRPr lang="zh-CN" altLang="zh-CN" sz="3200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17" name="任意多边形 17"/>
          <p:cNvSpPr>
            <a:spLocks noChangeAspect="1" noChangeArrowheads="1"/>
          </p:cNvSpPr>
          <p:nvPr/>
        </p:nvSpPr>
        <p:spPr bwMode="auto">
          <a:xfrm>
            <a:off x="4254562" y="745566"/>
            <a:ext cx="1620000" cy="757072"/>
          </a:xfrm>
          <a:custGeom>
            <a:avLst/>
            <a:gdLst>
              <a:gd name="T0" fmla="*/ 169799 w 2123573"/>
              <a:gd name="T1" fmla="*/ 0 h 1724402"/>
              <a:gd name="T2" fmla="*/ 1952688 w 2123573"/>
              <a:gd name="T3" fmla="*/ 0 h 1724402"/>
              <a:gd name="T4" fmla="*/ 2122487 w 2123573"/>
              <a:gd name="T5" fmla="*/ 143230 h 1724402"/>
              <a:gd name="T6" fmla="*/ 2122487 w 2123573"/>
              <a:gd name="T7" fmla="*/ 1289063 h 1724402"/>
              <a:gd name="T8" fmla="*/ 1952688 w 2123573"/>
              <a:gd name="T9" fmla="*/ 1432293 h 1724402"/>
              <a:gd name="T10" fmla="*/ 459695 w 2123573"/>
              <a:gd name="T11" fmla="*/ 1432293 h 1724402"/>
              <a:gd name="T12" fmla="*/ 217777 w 2123573"/>
              <a:gd name="T13" fmla="*/ 1724025 h 1724402"/>
              <a:gd name="T14" fmla="*/ 217777 w 2123573"/>
              <a:gd name="T15" fmla="*/ 1432293 h 1724402"/>
              <a:gd name="T16" fmla="*/ 169799 w 2123573"/>
              <a:gd name="T17" fmla="*/ 1432293 h 1724402"/>
              <a:gd name="T18" fmla="*/ 0 w 2123573"/>
              <a:gd name="T19" fmla="*/ 1289063 h 1724402"/>
              <a:gd name="T20" fmla="*/ 0 w 2123573"/>
              <a:gd name="T21" fmla="*/ 143230 h 1724402"/>
              <a:gd name="T22" fmla="*/ 169799 w 2123573"/>
              <a:gd name="T23" fmla="*/ 0 h 17244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123573"/>
              <a:gd name="T37" fmla="*/ 0 h 1724402"/>
              <a:gd name="T38" fmla="*/ 2123573 w 2123573"/>
              <a:gd name="T39" fmla="*/ 1724402 h 17244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23573" h="1724402">
                <a:moveTo>
                  <a:pt x="169886" y="0"/>
                </a:moveTo>
                <a:lnTo>
                  <a:pt x="1953687" y="0"/>
                </a:lnTo>
                <a:cubicBezTo>
                  <a:pt x="2047512" y="0"/>
                  <a:pt x="2123573" y="64141"/>
                  <a:pt x="2123573" y="143261"/>
                </a:cubicBezTo>
                <a:lnTo>
                  <a:pt x="2123573" y="1289345"/>
                </a:lnTo>
                <a:cubicBezTo>
                  <a:pt x="2123573" y="1368466"/>
                  <a:pt x="2047512" y="1432606"/>
                  <a:pt x="1953687" y="1432606"/>
                </a:cubicBezTo>
                <a:lnTo>
                  <a:pt x="459930" y="1432606"/>
                </a:lnTo>
                <a:lnTo>
                  <a:pt x="217888" y="1724402"/>
                </a:lnTo>
                <a:lnTo>
                  <a:pt x="217888" y="1432606"/>
                </a:lnTo>
                <a:lnTo>
                  <a:pt x="169886" y="1432606"/>
                </a:lnTo>
                <a:cubicBezTo>
                  <a:pt x="76061" y="1432606"/>
                  <a:pt x="0" y="1368466"/>
                  <a:pt x="0" y="1289345"/>
                </a:cubicBezTo>
                <a:lnTo>
                  <a:pt x="0" y="143261"/>
                </a:lnTo>
                <a:cubicBezTo>
                  <a:pt x="0" y="64141"/>
                  <a:pt x="76061" y="0"/>
                  <a:pt x="169886" y="0"/>
                </a:cubicBezTo>
                <a:close/>
              </a:path>
            </a:pathLst>
          </a:custGeom>
          <a:solidFill>
            <a:srgbClr val="0067A4"/>
          </a:solidFill>
          <a:ln>
            <a:noFill/>
          </a:ln>
          <a:extLst/>
        </p:spPr>
        <p:txBody>
          <a:bodyPr lIns="145079" tIns="145079" rIns="145079" bIns="145079" anchor="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Aft>
                <a:spcPct val="35000"/>
              </a:spcAft>
            </a:pPr>
            <a:r>
              <a:rPr lang="en-US" altLang="zh-CN" sz="3600" dirty="0" smtClean="0">
                <a:solidFill>
                  <a:srgbClr val="FFFFFF"/>
                </a:solidFill>
                <a:latin typeface="+mn-lt"/>
                <a:sym typeface="宋体" panose="02010600030101010101" pitchFamily="2" charset="-122"/>
              </a:rPr>
              <a:t>seen</a:t>
            </a:r>
            <a:endParaRPr lang="zh-CN" altLang="zh-CN" sz="3600" dirty="0">
              <a:solidFill>
                <a:srgbClr val="FFFFFF"/>
              </a:solidFill>
              <a:latin typeface="+mn-lt"/>
              <a:sym typeface="宋体" panose="02010600030101010101" pitchFamily="2" charset="-12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B3D5-42ED-487E-925D-45A19E3D1811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0" y="1881905"/>
            <a:ext cx="2340000" cy="234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14010" y="1502638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target</a:t>
            </a:r>
            <a:endParaRPr kumimoji="1" lang="zh-TW" altLang="en-US" i="1" u="sng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196811" y="150422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output</a:t>
            </a:r>
            <a:endParaRPr kumimoji="1" lang="zh-TW" altLang="en-US" i="1" u="sng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4" y="1880843"/>
            <a:ext cx="2340000" cy="234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84" y="4308040"/>
            <a:ext cx="2340000" cy="2340000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697863" y="1512988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target</a:t>
            </a:r>
            <a:endParaRPr kumimoji="1" lang="zh-TW" altLang="en-US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480664" y="1514577"/>
            <a:ext cx="23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i="1" u="sng" dirty="0" smtClean="0"/>
              <a:t>output</a:t>
            </a:r>
            <a:endParaRPr kumimoji="1" lang="zh-TW" altLang="en-US" i="1" u="sng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811" y="1880843"/>
            <a:ext cx="2340000" cy="234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82" y="4304579"/>
            <a:ext cx="2340000" cy="234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082" y="1880843"/>
            <a:ext cx="2340000" cy="23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08" y="4298558"/>
            <a:ext cx="2340000" cy="234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0" y="4304579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Pages>0</Pages>
  <Words>213</Words>
  <Characters>0</Characters>
  <Application>Microsoft Office PowerPoint</Application>
  <DocSecurity>0</DocSecurity>
  <PresentationFormat>自訂</PresentationFormat>
  <Lines>0</Lines>
  <Paragraphs>89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T.Y.Apple</cp:lastModifiedBy>
  <cp:revision>74</cp:revision>
  <dcterms:created xsi:type="dcterms:W3CDTF">2014-03-27T05:02:00Z</dcterms:created>
  <dcterms:modified xsi:type="dcterms:W3CDTF">2020-01-07T05:49:46Z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2052-9.1.0.4518</vt:lpwstr>
  </property>
</Properties>
</file>