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71" r:id="rId2"/>
    <p:sldId id="272" r:id="rId3"/>
    <p:sldId id="274" r:id="rId4"/>
    <p:sldId id="275" r:id="rId5"/>
    <p:sldId id="276" r:id="rId6"/>
    <p:sldId id="281" r:id="rId7"/>
    <p:sldId id="278" r:id="rId8"/>
    <p:sldId id="282" r:id="rId9"/>
    <p:sldId id="280" r:id="rId10"/>
    <p:sldId id="283" r:id="rId11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" initials="S" lastIdx="2" clrIdx="0">
    <p:extLst>
      <p:ext uri="{19B8F6BF-5375-455C-9EA6-DF929625EA0E}">
        <p15:presenceInfo xmlns:p15="http://schemas.microsoft.com/office/powerpoint/2012/main" userId="S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FF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9911" autoAdjust="0"/>
  </p:normalViewPr>
  <p:slideViewPr>
    <p:cSldViewPr snapToGrid="0">
      <p:cViewPr varScale="1">
        <p:scale>
          <a:sx n="60" d="100"/>
          <a:sy n="60" d="100"/>
        </p:scale>
        <p:origin x="422" y="53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7T00:35:09.584" idx="1">
    <p:pos x="7072" y="915"/>
    <p:text>2010 (0): 59.4
2016 (1560天, 78batch): 153.08
平均年報酬14.37%
===========
最終累積報酬: 47.11
平均年報酬6.17%</p:text>
    <p:extLst mod="1"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7T02:45:15.591" idx="2">
    <p:pos x="7177" y="879"/>
    <p:text>2012/8(0): 1.2294
累積報酬 : 0.45337
報酬率: 36.877%
平均年報酬率: 4%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81C2F-9C79-498A-9FA7-7E86AAE5DBC9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DF4782CE-B676-4851-8096-F228524A2C15}">
      <dgm:prSet phldrT="[文字]"/>
      <dgm:spPr/>
      <dgm:t>
        <a:bodyPr/>
        <a:lstStyle/>
        <a:p>
          <a:r>
            <a:rPr lang="en-US" altLang="zh-TW" b="1" dirty="0"/>
            <a:t>	</a:t>
          </a:r>
          <a:r>
            <a:rPr lang="zh-TW" altLang="en-US" b="1" dirty="0" smtClean="0"/>
            <a:t>論文簡介</a:t>
          </a:r>
          <a:endParaRPr lang="zh-TW" altLang="en-US" b="1" dirty="0"/>
        </a:p>
      </dgm:t>
    </dgm:pt>
    <dgm:pt modelId="{1CDF1A31-0065-4DDD-BA47-46B01E6E0CC7}" type="parTrans" cxnId="{A4FF067B-A0F9-47D7-9FC1-B90A9CC972B4}">
      <dgm:prSet/>
      <dgm:spPr/>
      <dgm:t>
        <a:bodyPr/>
        <a:lstStyle/>
        <a:p>
          <a:endParaRPr lang="zh-TW" altLang="en-US"/>
        </a:p>
      </dgm:t>
    </dgm:pt>
    <dgm:pt modelId="{527499D0-B55C-42A4-A96D-B973E18FD6F0}" type="sibTrans" cxnId="{A4FF067B-A0F9-47D7-9FC1-B90A9CC972B4}">
      <dgm:prSet/>
      <dgm:spPr/>
      <dgm:t>
        <a:bodyPr/>
        <a:lstStyle/>
        <a:p>
          <a:endParaRPr lang="zh-TW" altLang="en-US"/>
        </a:p>
      </dgm:t>
    </dgm:pt>
    <dgm:pt modelId="{71B0F616-6BA5-471B-9E22-BD2CBB2E980A}">
      <dgm:prSet phldrT="[文字]"/>
      <dgm:spPr/>
      <dgm:t>
        <a:bodyPr/>
        <a:lstStyle/>
        <a:p>
          <a:r>
            <a:rPr lang="en-US" altLang="zh-TW" b="1" dirty="0"/>
            <a:t>	</a:t>
          </a:r>
          <a:r>
            <a:rPr lang="zh-TW" altLang="en-US" b="1" dirty="0" smtClean="0"/>
            <a:t>實作結果</a:t>
          </a:r>
          <a:endParaRPr lang="zh-TW" altLang="en-US" b="1" dirty="0"/>
        </a:p>
      </dgm:t>
    </dgm:pt>
    <dgm:pt modelId="{0D9B39E4-9054-4A86-AA0F-C67017E13DE9}" type="parTrans" cxnId="{619A9F64-DB25-4F93-9231-AB5742EBE4D6}">
      <dgm:prSet/>
      <dgm:spPr/>
      <dgm:t>
        <a:bodyPr/>
        <a:lstStyle/>
        <a:p>
          <a:endParaRPr lang="zh-TW" altLang="en-US"/>
        </a:p>
      </dgm:t>
    </dgm:pt>
    <dgm:pt modelId="{D74B25A6-997F-425B-8B84-DD5C4DCD05DD}" type="sibTrans" cxnId="{619A9F64-DB25-4F93-9231-AB5742EBE4D6}">
      <dgm:prSet/>
      <dgm:spPr/>
      <dgm:t>
        <a:bodyPr/>
        <a:lstStyle/>
        <a:p>
          <a:endParaRPr lang="zh-TW" altLang="en-US"/>
        </a:p>
      </dgm:t>
    </dgm:pt>
    <dgm:pt modelId="{5B6ED159-C217-4A8E-8DA2-6F7EAE4CB93D}">
      <dgm:prSet phldrT="[文字]"/>
      <dgm:spPr/>
      <dgm:t>
        <a:bodyPr/>
        <a:lstStyle/>
        <a:p>
          <a:r>
            <a:rPr lang="zh-TW" altLang="en-US" b="1" dirty="0" smtClean="0"/>
            <a:t>    </a:t>
          </a:r>
          <a:r>
            <a:rPr lang="en-US" altLang="zh-TW" b="1" dirty="0" smtClean="0"/>
            <a:t>	</a:t>
          </a:r>
          <a:r>
            <a:rPr lang="zh-TW" altLang="en-US" b="1" dirty="0" smtClean="0"/>
            <a:t>實作過程</a:t>
          </a:r>
          <a:endParaRPr lang="zh-TW" altLang="en-US" b="1" dirty="0"/>
        </a:p>
      </dgm:t>
    </dgm:pt>
    <dgm:pt modelId="{35B9C713-9EE8-4F22-8579-0549097670E0}" type="parTrans" cxnId="{A67DC008-7A1B-4F1A-9670-A56163B881CC}">
      <dgm:prSet/>
      <dgm:spPr/>
      <dgm:t>
        <a:bodyPr/>
        <a:lstStyle/>
        <a:p>
          <a:endParaRPr lang="zh-TW" altLang="en-US"/>
        </a:p>
      </dgm:t>
    </dgm:pt>
    <dgm:pt modelId="{AA1435E5-35E6-44FE-B1C5-0891B1FF08F2}" type="sibTrans" cxnId="{A67DC008-7A1B-4F1A-9670-A56163B881CC}">
      <dgm:prSet/>
      <dgm:spPr/>
      <dgm:t>
        <a:bodyPr/>
        <a:lstStyle/>
        <a:p>
          <a:endParaRPr lang="zh-TW" altLang="en-US"/>
        </a:p>
      </dgm:t>
    </dgm:pt>
    <dgm:pt modelId="{8929F5D1-DF18-487A-97CD-DA17F0D5AA95}" type="pres">
      <dgm:prSet presAssocID="{43081C2F-9C79-498A-9FA7-7E86AAE5DBC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5B32EA14-6A4A-4B73-A3EC-9F7BD9B9716A}" type="pres">
      <dgm:prSet presAssocID="{43081C2F-9C79-498A-9FA7-7E86AAE5DBC9}" presName="Name1" presStyleCnt="0"/>
      <dgm:spPr/>
    </dgm:pt>
    <dgm:pt modelId="{A33EAC9D-F72B-4DC0-8295-F9ABAC8E25A3}" type="pres">
      <dgm:prSet presAssocID="{43081C2F-9C79-498A-9FA7-7E86AAE5DBC9}" presName="cycle" presStyleCnt="0"/>
      <dgm:spPr/>
    </dgm:pt>
    <dgm:pt modelId="{50A5F31F-EDC9-4DA3-9F93-472CB377109D}" type="pres">
      <dgm:prSet presAssocID="{43081C2F-9C79-498A-9FA7-7E86AAE5DBC9}" presName="srcNode" presStyleLbl="node1" presStyleIdx="0" presStyleCnt="3"/>
      <dgm:spPr/>
    </dgm:pt>
    <dgm:pt modelId="{70BE30C8-1374-4980-BF5E-CE835BB62869}" type="pres">
      <dgm:prSet presAssocID="{43081C2F-9C79-498A-9FA7-7E86AAE5DBC9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04A7B171-B8F6-45CF-B0CA-DEA0678D6CE7}" type="pres">
      <dgm:prSet presAssocID="{43081C2F-9C79-498A-9FA7-7E86AAE5DBC9}" presName="extraNode" presStyleLbl="node1" presStyleIdx="0" presStyleCnt="3"/>
      <dgm:spPr/>
    </dgm:pt>
    <dgm:pt modelId="{63ED3D2C-D287-48EA-B49F-2FC9E01FD51E}" type="pres">
      <dgm:prSet presAssocID="{43081C2F-9C79-498A-9FA7-7E86AAE5DBC9}" presName="dstNode" presStyleLbl="node1" presStyleIdx="0" presStyleCnt="3"/>
      <dgm:spPr/>
    </dgm:pt>
    <dgm:pt modelId="{CD78A2F7-D4F2-4E39-A28E-92E014ED0F1E}" type="pres">
      <dgm:prSet presAssocID="{DF4782CE-B676-4851-8096-F228524A2C1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8313431-1FBC-4CD9-8FFD-ED542A0A6FC1}" type="pres">
      <dgm:prSet presAssocID="{DF4782CE-B676-4851-8096-F228524A2C15}" presName="accent_1" presStyleCnt="0"/>
      <dgm:spPr/>
    </dgm:pt>
    <dgm:pt modelId="{2C68F0A7-BB3F-4A68-8A8B-57BB11C937D2}" type="pres">
      <dgm:prSet presAssocID="{DF4782CE-B676-4851-8096-F228524A2C15}" presName="accentRepeatNode" presStyleLbl="solidFgAcc1" presStyleIdx="0" presStyleCnt="3"/>
      <dgm:spPr/>
    </dgm:pt>
    <dgm:pt modelId="{280D9AA9-5020-46A9-A4A2-A59C944E4006}" type="pres">
      <dgm:prSet presAssocID="{5B6ED159-C217-4A8E-8DA2-6F7EAE4CB93D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8ECF331-ABCC-4CE8-839A-D10EB4E2A44B}" type="pres">
      <dgm:prSet presAssocID="{5B6ED159-C217-4A8E-8DA2-6F7EAE4CB93D}" presName="accent_2" presStyleCnt="0"/>
      <dgm:spPr/>
    </dgm:pt>
    <dgm:pt modelId="{CB55502D-65D2-4AD8-BDCF-B80E028E622E}" type="pres">
      <dgm:prSet presAssocID="{5B6ED159-C217-4A8E-8DA2-6F7EAE4CB93D}" presName="accentRepeatNode" presStyleLbl="solidFgAcc1" presStyleIdx="1" presStyleCnt="3"/>
      <dgm:spPr/>
    </dgm:pt>
    <dgm:pt modelId="{FEB7459C-8700-4EB5-A679-08282DFBA720}" type="pres">
      <dgm:prSet presAssocID="{71B0F616-6BA5-471B-9E22-BD2CBB2E980A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FCCE644-DBB8-4A48-B2D8-AECF9A0B242D}" type="pres">
      <dgm:prSet presAssocID="{71B0F616-6BA5-471B-9E22-BD2CBB2E980A}" presName="accent_3" presStyleCnt="0"/>
      <dgm:spPr/>
    </dgm:pt>
    <dgm:pt modelId="{53D79704-2E83-4A6D-9829-ECA475EAF387}" type="pres">
      <dgm:prSet presAssocID="{71B0F616-6BA5-471B-9E22-BD2CBB2E980A}" presName="accentRepeatNode" presStyleLbl="solidFgAcc1" presStyleIdx="2" presStyleCnt="3"/>
      <dgm:spPr/>
    </dgm:pt>
  </dgm:ptLst>
  <dgm:cxnLst>
    <dgm:cxn modelId="{4EE2091F-055B-4312-8AF5-68DDA0BEDB68}" type="presOf" srcId="{71B0F616-6BA5-471B-9E22-BD2CBB2E980A}" destId="{FEB7459C-8700-4EB5-A679-08282DFBA720}" srcOrd="0" destOrd="0" presId="urn:microsoft.com/office/officeart/2008/layout/VerticalCurvedList"/>
    <dgm:cxn modelId="{A4FF067B-A0F9-47D7-9FC1-B90A9CC972B4}" srcId="{43081C2F-9C79-498A-9FA7-7E86AAE5DBC9}" destId="{DF4782CE-B676-4851-8096-F228524A2C15}" srcOrd="0" destOrd="0" parTransId="{1CDF1A31-0065-4DDD-BA47-46B01E6E0CC7}" sibTransId="{527499D0-B55C-42A4-A96D-B973E18FD6F0}"/>
    <dgm:cxn modelId="{A67DC008-7A1B-4F1A-9670-A56163B881CC}" srcId="{43081C2F-9C79-498A-9FA7-7E86AAE5DBC9}" destId="{5B6ED159-C217-4A8E-8DA2-6F7EAE4CB93D}" srcOrd="1" destOrd="0" parTransId="{35B9C713-9EE8-4F22-8579-0549097670E0}" sibTransId="{AA1435E5-35E6-44FE-B1C5-0891B1FF08F2}"/>
    <dgm:cxn modelId="{5E862394-51C1-49D8-852A-93EB5CA6145A}" type="presOf" srcId="{43081C2F-9C79-498A-9FA7-7E86AAE5DBC9}" destId="{8929F5D1-DF18-487A-97CD-DA17F0D5AA95}" srcOrd="0" destOrd="0" presId="urn:microsoft.com/office/officeart/2008/layout/VerticalCurvedList"/>
    <dgm:cxn modelId="{619A9F64-DB25-4F93-9231-AB5742EBE4D6}" srcId="{43081C2F-9C79-498A-9FA7-7E86AAE5DBC9}" destId="{71B0F616-6BA5-471B-9E22-BD2CBB2E980A}" srcOrd="2" destOrd="0" parTransId="{0D9B39E4-9054-4A86-AA0F-C67017E13DE9}" sibTransId="{D74B25A6-997F-425B-8B84-DD5C4DCD05DD}"/>
    <dgm:cxn modelId="{C33DC87B-50FB-409F-98E9-CC8B3223ACA6}" type="presOf" srcId="{527499D0-B55C-42A4-A96D-B973E18FD6F0}" destId="{70BE30C8-1374-4980-BF5E-CE835BB62869}" srcOrd="0" destOrd="0" presId="urn:microsoft.com/office/officeart/2008/layout/VerticalCurvedList"/>
    <dgm:cxn modelId="{4FFC97ED-21CB-4A3D-9BD5-4330F62FE55A}" type="presOf" srcId="{5B6ED159-C217-4A8E-8DA2-6F7EAE4CB93D}" destId="{280D9AA9-5020-46A9-A4A2-A59C944E4006}" srcOrd="0" destOrd="0" presId="urn:microsoft.com/office/officeart/2008/layout/VerticalCurvedList"/>
    <dgm:cxn modelId="{55AF4406-AB0A-4B72-82AA-1401AEAD4956}" type="presOf" srcId="{DF4782CE-B676-4851-8096-F228524A2C15}" destId="{CD78A2F7-D4F2-4E39-A28E-92E014ED0F1E}" srcOrd="0" destOrd="0" presId="urn:microsoft.com/office/officeart/2008/layout/VerticalCurvedList"/>
    <dgm:cxn modelId="{5FDC84CD-D7B0-410B-98F6-5BF5FD38FD9C}" type="presParOf" srcId="{8929F5D1-DF18-487A-97CD-DA17F0D5AA95}" destId="{5B32EA14-6A4A-4B73-A3EC-9F7BD9B9716A}" srcOrd="0" destOrd="0" presId="urn:microsoft.com/office/officeart/2008/layout/VerticalCurvedList"/>
    <dgm:cxn modelId="{C4A6DF30-0C83-4884-ACBE-53C5E2CB3131}" type="presParOf" srcId="{5B32EA14-6A4A-4B73-A3EC-9F7BD9B9716A}" destId="{A33EAC9D-F72B-4DC0-8295-F9ABAC8E25A3}" srcOrd="0" destOrd="0" presId="urn:microsoft.com/office/officeart/2008/layout/VerticalCurvedList"/>
    <dgm:cxn modelId="{882DD52B-7223-417B-9449-04F21F6B1F8E}" type="presParOf" srcId="{A33EAC9D-F72B-4DC0-8295-F9ABAC8E25A3}" destId="{50A5F31F-EDC9-4DA3-9F93-472CB377109D}" srcOrd="0" destOrd="0" presId="urn:microsoft.com/office/officeart/2008/layout/VerticalCurvedList"/>
    <dgm:cxn modelId="{DEFE9E49-120A-4C5A-BA09-38D7381335F8}" type="presParOf" srcId="{A33EAC9D-F72B-4DC0-8295-F9ABAC8E25A3}" destId="{70BE30C8-1374-4980-BF5E-CE835BB62869}" srcOrd="1" destOrd="0" presId="urn:microsoft.com/office/officeart/2008/layout/VerticalCurvedList"/>
    <dgm:cxn modelId="{87EF51C4-3EB7-45C1-8C5E-D76AA4C56AAE}" type="presParOf" srcId="{A33EAC9D-F72B-4DC0-8295-F9ABAC8E25A3}" destId="{04A7B171-B8F6-45CF-B0CA-DEA0678D6CE7}" srcOrd="2" destOrd="0" presId="urn:microsoft.com/office/officeart/2008/layout/VerticalCurvedList"/>
    <dgm:cxn modelId="{00F3D322-E4AA-4DB9-853C-FE936D236D8B}" type="presParOf" srcId="{A33EAC9D-F72B-4DC0-8295-F9ABAC8E25A3}" destId="{63ED3D2C-D287-48EA-B49F-2FC9E01FD51E}" srcOrd="3" destOrd="0" presId="urn:microsoft.com/office/officeart/2008/layout/VerticalCurvedList"/>
    <dgm:cxn modelId="{7E9E4936-9008-4076-B5AB-8A9A4E3EE2D3}" type="presParOf" srcId="{5B32EA14-6A4A-4B73-A3EC-9F7BD9B9716A}" destId="{CD78A2F7-D4F2-4E39-A28E-92E014ED0F1E}" srcOrd="1" destOrd="0" presId="urn:microsoft.com/office/officeart/2008/layout/VerticalCurvedList"/>
    <dgm:cxn modelId="{E8F4DFCB-21FA-43CD-B0DE-AF8A976A58E0}" type="presParOf" srcId="{5B32EA14-6A4A-4B73-A3EC-9F7BD9B9716A}" destId="{38313431-1FBC-4CD9-8FFD-ED542A0A6FC1}" srcOrd="2" destOrd="0" presId="urn:microsoft.com/office/officeart/2008/layout/VerticalCurvedList"/>
    <dgm:cxn modelId="{42E35694-3918-4501-A7FD-BD33EED9FA66}" type="presParOf" srcId="{38313431-1FBC-4CD9-8FFD-ED542A0A6FC1}" destId="{2C68F0A7-BB3F-4A68-8A8B-57BB11C937D2}" srcOrd="0" destOrd="0" presId="urn:microsoft.com/office/officeart/2008/layout/VerticalCurvedList"/>
    <dgm:cxn modelId="{F41CC9DD-424D-4911-923A-D41A1A071C06}" type="presParOf" srcId="{5B32EA14-6A4A-4B73-A3EC-9F7BD9B9716A}" destId="{280D9AA9-5020-46A9-A4A2-A59C944E4006}" srcOrd="3" destOrd="0" presId="urn:microsoft.com/office/officeart/2008/layout/VerticalCurvedList"/>
    <dgm:cxn modelId="{B37FA8A3-AEC7-4128-93E2-087A78C87CEA}" type="presParOf" srcId="{5B32EA14-6A4A-4B73-A3EC-9F7BD9B9716A}" destId="{18ECF331-ABCC-4CE8-839A-D10EB4E2A44B}" srcOrd="4" destOrd="0" presId="urn:microsoft.com/office/officeart/2008/layout/VerticalCurvedList"/>
    <dgm:cxn modelId="{9AA678DB-7945-40E2-82EC-3B955C567BCB}" type="presParOf" srcId="{18ECF331-ABCC-4CE8-839A-D10EB4E2A44B}" destId="{CB55502D-65D2-4AD8-BDCF-B80E028E622E}" srcOrd="0" destOrd="0" presId="urn:microsoft.com/office/officeart/2008/layout/VerticalCurvedList"/>
    <dgm:cxn modelId="{921D77DD-4E39-4CD7-B4C9-BBF52190F1B6}" type="presParOf" srcId="{5B32EA14-6A4A-4B73-A3EC-9F7BD9B9716A}" destId="{FEB7459C-8700-4EB5-A679-08282DFBA720}" srcOrd="5" destOrd="0" presId="urn:microsoft.com/office/officeart/2008/layout/VerticalCurvedList"/>
    <dgm:cxn modelId="{EE520D0E-7D41-4885-94A0-E2A7525D3BB9}" type="presParOf" srcId="{5B32EA14-6A4A-4B73-A3EC-9F7BD9B9716A}" destId="{AFCCE644-DBB8-4A48-B2D8-AECF9A0B242D}" srcOrd="6" destOrd="0" presId="urn:microsoft.com/office/officeart/2008/layout/VerticalCurvedList"/>
    <dgm:cxn modelId="{B2248A58-CEF0-4C5A-A2F7-8CE3051DF024}" type="presParOf" srcId="{AFCCE644-DBB8-4A48-B2D8-AECF9A0B242D}" destId="{53D79704-2E83-4A6D-9829-ECA475EAF38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E30C8-1374-4980-BF5E-CE835BB62869}">
      <dsp:nvSpPr>
        <dsp:cNvPr id="0" name=""/>
        <dsp:cNvSpPr/>
      </dsp:nvSpPr>
      <dsp:spPr>
        <a:xfrm>
          <a:off x="-4263859" y="-654166"/>
          <a:ext cx="5080233" cy="5080233"/>
        </a:xfrm>
        <a:prstGeom prst="blockArc">
          <a:avLst>
            <a:gd name="adj1" fmla="val 18900000"/>
            <a:gd name="adj2" fmla="val 2700000"/>
            <a:gd name="adj3" fmla="val 425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8A2F7-D4F2-4E39-A28E-92E014ED0F1E}">
      <dsp:nvSpPr>
        <dsp:cNvPr id="0" name=""/>
        <dsp:cNvSpPr/>
      </dsp:nvSpPr>
      <dsp:spPr>
        <a:xfrm>
          <a:off x="525018" y="377190"/>
          <a:ext cx="9089108" cy="7543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789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700" b="1" kern="1200" dirty="0"/>
            <a:t>	</a:t>
          </a:r>
          <a:r>
            <a:rPr lang="zh-TW" altLang="en-US" sz="3700" b="1" kern="1200" dirty="0" smtClean="0"/>
            <a:t>論文簡介</a:t>
          </a:r>
          <a:endParaRPr lang="zh-TW" altLang="en-US" sz="3700" b="1" kern="1200" dirty="0"/>
        </a:p>
      </dsp:txBody>
      <dsp:txXfrm>
        <a:off x="525018" y="377190"/>
        <a:ext cx="9089108" cy="754380"/>
      </dsp:txXfrm>
    </dsp:sp>
    <dsp:sp modelId="{2C68F0A7-BB3F-4A68-8A8B-57BB11C937D2}">
      <dsp:nvSpPr>
        <dsp:cNvPr id="0" name=""/>
        <dsp:cNvSpPr/>
      </dsp:nvSpPr>
      <dsp:spPr>
        <a:xfrm>
          <a:off x="53531" y="282892"/>
          <a:ext cx="942975" cy="942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D9AA9-5020-46A9-A4A2-A59C944E4006}">
      <dsp:nvSpPr>
        <dsp:cNvPr id="0" name=""/>
        <dsp:cNvSpPr/>
      </dsp:nvSpPr>
      <dsp:spPr>
        <a:xfrm>
          <a:off x="799235" y="1508760"/>
          <a:ext cx="8814890" cy="7543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789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700" b="1" kern="1200" dirty="0" smtClean="0"/>
            <a:t>    </a:t>
          </a:r>
          <a:r>
            <a:rPr lang="en-US" altLang="zh-TW" sz="3700" b="1" kern="1200" dirty="0" smtClean="0"/>
            <a:t>	</a:t>
          </a:r>
          <a:r>
            <a:rPr lang="zh-TW" altLang="en-US" sz="3700" b="1" kern="1200" dirty="0" smtClean="0"/>
            <a:t>實作過程</a:t>
          </a:r>
          <a:endParaRPr lang="zh-TW" altLang="en-US" sz="3700" b="1" kern="1200" dirty="0"/>
        </a:p>
      </dsp:txBody>
      <dsp:txXfrm>
        <a:off x="799235" y="1508760"/>
        <a:ext cx="8814890" cy="754380"/>
      </dsp:txXfrm>
    </dsp:sp>
    <dsp:sp modelId="{CB55502D-65D2-4AD8-BDCF-B80E028E622E}">
      <dsp:nvSpPr>
        <dsp:cNvPr id="0" name=""/>
        <dsp:cNvSpPr/>
      </dsp:nvSpPr>
      <dsp:spPr>
        <a:xfrm>
          <a:off x="327748" y="1414462"/>
          <a:ext cx="942975" cy="942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7459C-8700-4EB5-A679-08282DFBA720}">
      <dsp:nvSpPr>
        <dsp:cNvPr id="0" name=""/>
        <dsp:cNvSpPr/>
      </dsp:nvSpPr>
      <dsp:spPr>
        <a:xfrm>
          <a:off x="525018" y="2640330"/>
          <a:ext cx="9089108" cy="7543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789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700" b="1" kern="1200" dirty="0"/>
            <a:t>	</a:t>
          </a:r>
          <a:r>
            <a:rPr lang="zh-TW" altLang="en-US" sz="3700" b="1" kern="1200" dirty="0" smtClean="0"/>
            <a:t>實作結果</a:t>
          </a:r>
          <a:endParaRPr lang="zh-TW" altLang="en-US" sz="3700" b="1" kern="1200" dirty="0"/>
        </a:p>
      </dsp:txBody>
      <dsp:txXfrm>
        <a:off x="525018" y="2640330"/>
        <a:ext cx="9089108" cy="754380"/>
      </dsp:txXfrm>
    </dsp:sp>
    <dsp:sp modelId="{53D79704-2E83-4A6D-9829-ECA475EAF387}">
      <dsp:nvSpPr>
        <dsp:cNvPr id="0" name=""/>
        <dsp:cNvSpPr/>
      </dsp:nvSpPr>
      <dsp:spPr>
        <a:xfrm>
          <a:off x="53531" y="2546032"/>
          <a:ext cx="942975" cy="942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6AFA9A-7D3E-42CC-927E-F23DCCD6D484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2020年1月8日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311F18-D970-4D7B-B098-1E7546817641}" type="datetime2">
              <a:rPr lang="zh-TW" altLang="en-US" smtClean="0"/>
              <a:pPr/>
              <a:t>2020年1月8日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2674CE4-FBD8-4481-AEFB-CA53E599A74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0671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zh-TW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425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課程描述應該要簡潔。</a:t>
            </a:r>
          </a:p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076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515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4870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028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9962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011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3512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zh-TW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025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17" name="頁尾預留位置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8" name="日期預留位置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D680CC22-4E9F-4C64-95EA-15180CEA148A}" type="datetime2">
              <a:rPr lang="zh-TW" altLang="en-US" smtClean="0"/>
              <a:t>2020年1月8日</a:t>
            </a:fld>
            <a:endParaRPr lang="zh-TW" altLang="en-US" dirty="0"/>
          </a:p>
        </p:txBody>
      </p:sp>
      <p:sp>
        <p:nvSpPr>
          <p:cNvPr id="29" name="投影片編號預留位置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FB655-E279-4DE7-AFF4-4A3FE36E3A57}" type="datetime2">
              <a:rPr lang="zh-TW" altLang="en-US" smtClean="0"/>
              <a:t>2020年1月8日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TW" altLang="en-US" dirty="0" smtClean="0"/>
              <a:t>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TW" altLang="en-US" dirty="0"/>
              <a:t>按一下以編輯母片文字樣式</a:t>
            </a:r>
          </a:p>
          <a:p>
            <a:pPr lvl="1" rtl="0" eaLnBrk="1" latinLnBrk="0" hangingPunct="1"/>
            <a:r>
              <a:rPr lang="zh-TW" altLang="en-US" dirty="0"/>
              <a:t>第二層</a:t>
            </a:r>
          </a:p>
          <a:p>
            <a:pPr lvl="2" rtl="0" eaLnBrk="1" latinLnBrk="0" hangingPunct="1"/>
            <a:r>
              <a:rPr lang="zh-TW" altLang="en-US" dirty="0"/>
              <a:t>第三層</a:t>
            </a:r>
          </a:p>
          <a:p>
            <a:pPr lvl="3" rtl="0" eaLnBrk="1" latinLnBrk="0" hangingPunct="1"/>
            <a:r>
              <a:rPr lang="zh-TW" altLang="en-US" dirty="0"/>
              <a:t>第四層</a:t>
            </a:r>
          </a:p>
          <a:p>
            <a:pPr lvl="4" rtl="0" eaLnBrk="1" latinLnBrk="0" hangingPunct="1"/>
            <a:r>
              <a:rPr lang="zh-TW" altLang="en-US" dirty="0"/>
              <a:t>第五</a:t>
            </a:r>
            <a:r>
              <a:rPr lang="zh-TW" altLang="en-US" dirty="0" smtClean="0"/>
              <a:t>層</a:t>
            </a:r>
            <a:r>
              <a:rPr lang="en-US" altLang="zh-TW" dirty="0" smtClean="0"/>
              <a:t>a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7E4AE4-EFA9-4FD9-A229-004A31E547D5}" type="datetime2">
              <a:rPr lang="zh-TW" altLang="en-US" smtClean="0"/>
              <a:t>2020年1月8日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44B7CC-4AA8-43B8-AE83-02691DCDABC3}" type="datetime2">
              <a:rPr lang="zh-TW" altLang="en-US" smtClean="0"/>
              <a:t>2020年1月8日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572BCF-2FF2-4C6E-B5A8-E6DE1AF4B961}" type="datetime2">
              <a:rPr lang="zh-TW" altLang="en-US" smtClean="0"/>
              <a:t>2020年1月8日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4FBF5-CDC6-4057-A311-5C521C8F5DB8}" type="datetime2">
              <a:rPr lang="zh-TW" altLang="en-US" smtClean="0"/>
              <a:t>2020年1月8日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28" name="頁尾預留位置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6" name="日期預留位置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3E8C17-4C3B-4AED-BB36-C741E1DC4CDE}" type="datetime2">
              <a:rPr lang="zh-TW" altLang="en-US" smtClean="0"/>
              <a:t>2020年1月8日</a:t>
            </a:fld>
            <a:endParaRPr lang="zh-TW" altLang="en-US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A274F4D4-41C4-43DF-B10D-F70E9B50FCC2}" type="datetime2">
              <a:rPr lang="zh-TW" altLang="en-US" smtClean="0"/>
              <a:t>2020年1月8日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0D8C69-8E88-4B86-8CF3-2D8ABB71F89F}" type="datetime2">
              <a:rPr lang="zh-TW" altLang="en-US" smtClean="0"/>
              <a:t>2020年1月8日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TW" altLang="en-US" dirty="0" smtClean="0"/>
              <a:t>編輯母片標題樣式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A7139-9615-44C0-8E48-7B3A81ED52C4}" type="datetime2">
              <a:rPr lang="zh-TW" altLang="en-US" smtClean="0"/>
              <a:t>2020年1月8日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eaVert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70A3B-5055-4ACA-8D9E-69847E896869}" type="datetime2">
              <a:rPr lang="zh-TW" altLang="en-US" smtClean="0"/>
              <a:t>2020年1月8日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標題預留位置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文字預留位置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14" name="日期預留位置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2233221-9E5A-44E3-8D2A-51D4D9EBD76D}" type="datetime2">
              <a:rPr lang="zh-TW" altLang="en-US" smtClean="0"/>
              <a:pPr/>
              <a:t>2020年1月8日</a:t>
            </a:fld>
            <a:endParaRPr lang="zh-TW" altLang="en-US" dirty="0"/>
          </a:p>
        </p:txBody>
      </p:sp>
      <p:sp>
        <p:nvSpPr>
          <p:cNvPr id="23" name="投影片編號預留位置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5700" y="1082675"/>
            <a:ext cx="7188200" cy="1470025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6000" b="1" dirty="0"/>
              <a:t>機器學習</a:t>
            </a:r>
            <a:r>
              <a:rPr lang="zh-TW" altLang="en-US" sz="6000" b="1" dirty="0" smtClean="0"/>
              <a:t>第三次</a:t>
            </a:r>
            <a:r>
              <a:rPr lang="zh-TW" altLang="en-US" sz="6000" b="1" dirty="0"/>
              <a:t>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77200" y="4992138"/>
            <a:ext cx="3733800" cy="1752600"/>
          </a:xfrm>
        </p:spPr>
        <p:txBody>
          <a:bodyPr rtlCol="0"/>
          <a:lstStyle/>
          <a:p>
            <a:pPr rtl="0"/>
            <a:r>
              <a:rPr lang="zh-TW" altLang="en-US" dirty="0">
                <a:solidFill>
                  <a:schemeClr val="tx1"/>
                </a:solidFill>
              </a:rPr>
              <a:t>系級：</a:t>
            </a:r>
            <a:r>
              <a:rPr lang="zh-TW" altLang="en-US">
                <a:solidFill>
                  <a:schemeClr val="tx1"/>
                </a:solidFill>
              </a:rPr>
              <a:t>計</a:t>
            </a:r>
            <a:r>
              <a:rPr lang="zh-TW" altLang="en-US" smtClean="0">
                <a:solidFill>
                  <a:schemeClr val="tx1"/>
                </a:solidFill>
              </a:rPr>
              <a:t>科班數據</a:t>
            </a:r>
            <a:r>
              <a:rPr lang="zh-TW" altLang="en-US" dirty="0">
                <a:solidFill>
                  <a:schemeClr val="tx1"/>
                </a:solidFill>
              </a:rPr>
              <a:t>組 碩一</a:t>
            </a:r>
            <a:endParaRPr lang="en-US" altLang="zh-TW" dirty="0">
              <a:solidFill>
                <a:schemeClr val="tx1"/>
              </a:solidFill>
            </a:endParaRPr>
          </a:p>
          <a:p>
            <a:pPr rtl="0"/>
            <a:r>
              <a:rPr lang="zh-TW" altLang="en-US" dirty="0">
                <a:solidFill>
                  <a:schemeClr val="tx1"/>
                </a:solidFill>
              </a:rPr>
              <a:t>簡報者：宋相錡</a:t>
            </a:r>
            <a:endParaRPr lang="en-US" altLang="zh-TW" dirty="0">
              <a:solidFill>
                <a:schemeClr val="tx1"/>
              </a:solidFill>
            </a:endParaRPr>
          </a:p>
          <a:p>
            <a:pPr rtl="0"/>
            <a:r>
              <a:rPr lang="zh-TW" altLang="en-US" dirty="0">
                <a:solidFill>
                  <a:schemeClr val="tx1"/>
                </a:solidFill>
              </a:rPr>
              <a:t>學號：</a:t>
            </a:r>
            <a:r>
              <a:rPr lang="en-US" altLang="zh-TW" dirty="0">
                <a:solidFill>
                  <a:schemeClr val="tx1"/>
                </a:solidFill>
              </a:rPr>
              <a:t>7108053112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263650" y="2386562"/>
            <a:ext cx="9512300" cy="1093238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en-US" altLang="zh-TW" sz="3100" b="1" dirty="0" smtClean="0">
                <a:solidFill>
                  <a:schemeClr val="accent5">
                    <a:lumMod val="75000"/>
                  </a:schemeClr>
                </a:solidFill>
              </a:rPr>
              <a:t>Deep Direct Reinforcement Learning for Financial</a:t>
            </a:r>
            <a:r>
              <a:rPr lang="zh-TW" altLang="en-US" sz="31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3100" b="1" dirty="0" smtClean="0">
                <a:solidFill>
                  <a:schemeClr val="accent5">
                    <a:lumMod val="75000"/>
                  </a:schemeClr>
                </a:solidFill>
              </a:rPr>
              <a:t>Signal Representation and Trading</a:t>
            </a:r>
            <a:endParaRPr lang="zh-TW" altLang="en-US" sz="3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內容預留位置 2"/>
          <p:cNvSpPr txBox="1">
            <a:spLocks/>
          </p:cNvSpPr>
          <p:nvPr/>
        </p:nvSpPr>
        <p:spPr>
          <a:xfrm>
            <a:off x="310515" y="4324869"/>
            <a:ext cx="7042785" cy="2147337"/>
          </a:xfrm>
          <a:prstGeom prst="rect">
            <a:avLst/>
          </a:prstGeom>
        </p:spPr>
        <p:txBody>
          <a:bodyPr vert="horz" rtlCol="0">
            <a:normAutofit fontScale="92500" lnSpcReduction="10000"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600" kern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400" kern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200" kern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000" kern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chemeClr val="tx1"/>
                </a:solidFill>
                <a:cs typeface="+mj-cs"/>
              </a:rPr>
              <a:t>Date of Publication: </a:t>
            </a:r>
            <a:r>
              <a:rPr lang="en-US" altLang="zh-TW" dirty="0" smtClean="0">
                <a:solidFill>
                  <a:schemeClr val="tx1"/>
                </a:solidFill>
              </a:rPr>
              <a:t>15 February 2016 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Published in: </a:t>
            </a:r>
            <a:r>
              <a:rPr lang="en-US" altLang="zh-TW" b="1" i="1" dirty="0" smtClean="0">
                <a:solidFill>
                  <a:schemeClr val="tx1"/>
                </a:solidFill>
              </a:rPr>
              <a:t>IEEE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i="1" dirty="0" smtClean="0">
                <a:solidFill>
                  <a:schemeClr val="tx1"/>
                </a:solidFill>
              </a:rPr>
              <a:t>Transactions on Neural Networks and Learning Systems</a:t>
            </a:r>
            <a:r>
              <a:rPr lang="en-US" altLang="zh-TW" dirty="0" smtClean="0">
                <a:solidFill>
                  <a:schemeClr val="tx1"/>
                </a:solidFill>
              </a:rPr>
              <a:t> ( Volume: 28 , Issue: 3 , March 2017 )</a:t>
            </a:r>
            <a:endParaRPr lang="zh-TW" altLang="en-US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Yue Deng, Feng </a:t>
            </a:r>
            <a:r>
              <a:rPr lang="en-US" altLang="zh-TW" dirty="0" err="1" smtClean="0">
                <a:solidFill>
                  <a:schemeClr val="tx1"/>
                </a:solidFill>
              </a:rPr>
              <a:t>Bao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en-US" altLang="zh-TW" dirty="0" err="1" smtClean="0">
                <a:solidFill>
                  <a:schemeClr val="tx1"/>
                </a:solidFill>
              </a:rPr>
              <a:t>Youyong</a:t>
            </a:r>
            <a:r>
              <a:rPr lang="en-US" altLang="zh-TW" dirty="0" smtClean="0">
                <a:solidFill>
                  <a:schemeClr val="tx1"/>
                </a:solidFill>
              </a:rPr>
              <a:t> Kong, </a:t>
            </a:r>
            <a:r>
              <a:rPr lang="en-US" altLang="zh-TW" dirty="0" err="1" smtClean="0">
                <a:solidFill>
                  <a:schemeClr val="tx1"/>
                </a:solidFill>
              </a:rPr>
              <a:t>Zhiquan</a:t>
            </a:r>
            <a:r>
              <a:rPr lang="en-US" altLang="zh-TW" dirty="0" smtClean="0">
                <a:solidFill>
                  <a:schemeClr val="tx1"/>
                </a:solidFill>
              </a:rPr>
              <a:t> Ren, and </a:t>
            </a:r>
            <a:r>
              <a:rPr lang="en-US" altLang="zh-TW" dirty="0" err="1" smtClean="0">
                <a:solidFill>
                  <a:schemeClr val="tx1"/>
                </a:solidFill>
              </a:rPr>
              <a:t>Qionghai</a:t>
            </a:r>
            <a:r>
              <a:rPr lang="en-US" altLang="zh-TW" dirty="0" smtClean="0">
                <a:solidFill>
                  <a:schemeClr val="tx1"/>
                </a:solidFill>
              </a:rPr>
              <a:t> Dai, </a:t>
            </a:r>
            <a:r>
              <a:rPr lang="en-US" altLang="zh-TW" i="1" dirty="0" smtClean="0">
                <a:solidFill>
                  <a:schemeClr val="tx1"/>
                </a:solidFill>
              </a:rPr>
              <a:t>Senior Member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2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30350" y="6389870"/>
            <a:ext cx="913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Deep Direct Reinforcement Learning for Financial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Signal Representation and Trading (2016),IEEE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4" name="標題 8"/>
          <p:cNvSpPr txBox="1">
            <a:spLocks/>
          </p:cNvSpPr>
          <p:nvPr/>
        </p:nvSpPr>
        <p:spPr>
          <a:xfrm>
            <a:off x="609600" y="609277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</a:rPr>
              <a:t>3.</a:t>
            </a:r>
            <a:r>
              <a:rPr lang="en-US" altLang="zh-TW" b="1" dirty="0" smtClean="0"/>
              <a:t> 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實作結果</a:t>
            </a:r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</a:rPr>
              <a:t>-(4)</a:t>
            </a:r>
            <a:r>
              <a:rPr lang="zh-TW" altLang="en-US" sz="2800" dirty="0" smtClean="0">
                <a:solidFill>
                  <a:schemeClr val="accent5">
                    <a:lumMod val="75000"/>
                  </a:schemeClr>
                </a:solidFill>
              </a:rPr>
              <a:t>討論</a:t>
            </a:r>
            <a:endParaRPr lang="zh-TW" alt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內容版面配置區 3"/>
          <p:cNvSpPr>
            <a:spLocks noGrp="1"/>
          </p:cNvSpPr>
          <p:nvPr>
            <p:ph sz="half" idx="1"/>
          </p:nvPr>
        </p:nvSpPr>
        <p:spPr>
          <a:xfrm>
            <a:off x="609600" y="1676077"/>
            <a:ext cx="10680700" cy="1093325"/>
          </a:xfrm>
        </p:spPr>
        <p:txBody>
          <a:bodyPr>
            <a:noAutofit/>
          </a:bodyPr>
          <a:lstStyle/>
          <a:p>
            <a:r>
              <a:rPr lang="zh-TW" altLang="en-US" sz="2400" b="1" dirty="0">
                <a:solidFill>
                  <a:schemeClr val="accent5">
                    <a:lumMod val="75000"/>
                  </a:schemeClr>
                </a:solidFill>
              </a:rPr>
              <a:t>實作</a:t>
            </a:r>
            <a:r>
              <a:rPr lang="zh-TW" altLang="en-US" sz="2400" b="1" dirty="0" smtClean="0">
                <a:solidFill>
                  <a:schemeClr val="accent5">
                    <a:lumMod val="75000"/>
                  </a:schemeClr>
                </a:solidFill>
              </a:rPr>
              <a:t>發現</a:t>
            </a:r>
            <a:endParaRPr lang="en-US" altLang="zh-TW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TW" altLang="en-US" sz="2400" b="1" dirty="0" smtClean="0">
                <a:solidFill>
                  <a:schemeClr val="accent5">
                    <a:lumMod val="75000"/>
                  </a:schemeClr>
                </a:solidFill>
              </a:rPr>
              <a:t>與論文成果差異的原因</a:t>
            </a:r>
            <a:endParaRPr lang="en-US" altLang="zh-TW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en-US" altLang="zh-TW" sz="2400" b="1" dirty="0" smtClean="0">
              <a:solidFill>
                <a:schemeClr val="accent5">
                  <a:lumMod val="75000"/>
                </a:schemeClr>
              </a:solidFill>
              <a:ea typeface="Cambria Math" panose="02040503050406030204" pitchFamily="18" charset="0"/>
            </a:endParaRPr>
          </a:p>
          <a:p>
            <a:pPr marL="109728" indent="0">
              <a:buNone/>
            </a:pPr>
            <a:r>
              <a:rPr lang="zh-TW" altLang="en-US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   </a:t>
            </a:r>
            <a:endParaRPr lang="en-US" altLang="zh-TW" sz="1800" i="1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TW" sz="1800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endParaRPr lang="en-US" altLang="zh-TW" sz="1800" dirty="0" smtClean="0">
              <a:solidFill>
                <a:srgbClr val="FF0000"/>
              </a:solidFill>
            </a:endParaRPr>
          </a:p>
          <a:p>
            <a:endParaRPr lang="zh-TW" altLang="en-US" sz="1800" dirty="0">
              <a:solidFill>
                <a:srgbClr val="FF0000"/>
              </a:solidFill>
            </a:endParaRPr>
          </a:p>
          <a:p>
            <a:endParaRPr lang="en-US" altLang="zh-TW" sz="1800" dirty="0">
              <a:solidFill>
                <a:schemeClr val="tx1"/>
              </a:solidFill>
            </a:endParaRPr>
          </a:p>
          <a:p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4090" y="2058857"/>
            <a:ext cx="1042890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928" indent="-457200">
              <a:buAutoNum type="arabicPeriod"/>
            </a:pP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pre-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training 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為震盪趨勢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，且資料變化幅度較小下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，模型會有比較好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的報酬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，即做出較為正確的決策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sz="20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09728"/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2.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但是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當長期趨勢短時間內驟變，模型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不太能快速做出反應</a:t>
            </a:r>
            <a:endParaRPr lang="en-US" altLang="zh-TW" sz="20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566928" indent="-457200">
              <a:buAutoNum type="arabicPeriod" startAt="3"/>
            </a:pP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若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pre-training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單一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趨勢明顯，則無法訓練。</a:t>
            </a:r>
            <a:endParaRPr lang="en-US" altLang="zh-TW" sz="20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566928" indent="-457200">
              <a:buAutoNum type="arabicPeriod" startAt="3"/>
            </a:pPr>
            <a:endParaRPr lang="en-US" altLang="zh-TW" sz="20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566928" indent="-457200">
              <a:buAutoNum type="arabicPeriod" startAt="3"/>
            </a:pP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與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論文使用的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不一樣，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資料筆數約為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1/10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，且時間單位為天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09728"/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2.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參數初始化的不同，與超參數的設定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09728" indent="0">
              <a:buNone/>
            </a:pP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947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400" b="1" dirty="0">
                <a:solidFill>
                  <a:schemeClr val="accent5">
                    <a:lumMod val="75000"/>
                  </a:schemeClr>
                </a:solidFill>
              </a:rPr>
              <a:t>報告流程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848839"/>
              </p:ext>
            </p:extLst>
          </p:nvPr>
        </p:nvGraphicFramePr>
        <p:xfrm>
          <a:off x="609600" y="2032000"/>
          <a:ext cx="9664700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/>
          <p:nvPr/>
        </p:nvSpPr>
        <p:spPr>
          <a:xfrm>
            <a:off x="1530350" y="6389870"/>
            <a:ext cx="913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Deep Direct Reinforcement Learning for Financial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Signal Representation and Trading (2016),IEEE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16313" y="242139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zh-TW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16313" y="46921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lang="zh-TW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186254" y="355500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zh-TW" alt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0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609600" y="609277"/>
            <a:ext cx="10972800" cy="1066800"/>
          </a:xfrm>
        </p:spPr>
        <p:txBody>
          <a:bodyPr rtlCol="0">
            <a:normAutofit/>
          </a:bodyPr>
          <a:lstStyle/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en-US" altLang="zh-TW" b="1" dirty="0" smtClean="0"/>
              <a:t> 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論文簡介</a:t>
            </a:r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</a:rPr>
              <a:t>-FDRNN</a:t>
            </a:r>
            <a:r>
              <a:rPr lang="zh-TW" alt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</a:rPr>
              <a:t>model</a:t>
            </a:r>
            <a:endParaRPr lang="zh-TW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0350" y="6389870"/>
            <a:ext cx="913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Deep Direct Reinforcement Learning for Financial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Signal Representation and Trading (2016),IEEE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內容版面配置區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049197" y="2923247"/>
                <a:ext cx="4683399" cy="445463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1800" dirty="0" smtClean="0">
                    <a:solidFill>
                      <a:schemeClr val="tx1"/>
                    </a:solidFill>
                  </a:rPr>
                  <a:t>objective function</a:t>
                </a:r>
                <a:r>
                  <a:rPr lang="zh-TW" altLang="en-US" sz="1800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TW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e>
                          <m:lim>
                            <m:r>
                              <m:rPr>
                                <m:nor/>
                              </m:rPr>
                              <a:rPr lang="zh-TW" altLang="en-US" sz="1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𝚯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TW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TW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altLang="zh-TW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TW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TW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altLang="zh-TW" sz="1800" b="1" dirty="0" smtClean="0">
                  <a:solidFill>
                    <a:srgbClr val="FF0000"/>
                  </a:solidFill>
                </a:endParaRPr>
              </a:p>
              <a:p>
                <a:endParaRPr lang="en-US" altLang="zh-TW" sz="1800" dirty="0" smtClean="0">
                  <a:solidFill>
                    <a:srgbClr val="FF0000"/>
                  </a:solidFill>
                </a:endParaRPr>
              </a:p>
              <a:p>
                <a:endParaRPr lang="zh-TW" altLang="en-US" sz="1800" dirty="0">
                  <a:solidFill>
                    <a:srgbClr val="FF0000"/>
                  </a:solidFill>
                </a:endParaRPr>
              </a:p>
              <a:p>
                <a:endParaRPr lang="en-US" altLang="zh-TW" sz="1800" dirty="0">
                  <a:solidFill>
                    <a:schemeClr val="tx1"/>
                  </a:solidFill>
                </a:endParaRPr>
              </a:p>
              <a:p>
                <a:endParaRPr lang="zh-TW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049197" y="2923247"/>
                <a:ext cx="4683399" cy="445463"/>
              </a:xfrm>
              <a:blipFill rotWithShape="0">
                <a:blip r:embed="rId3"/>
                <a:stretch>
                  <a:fillRect t="-97260" r="-1951" b="-1397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內容版面配置區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319885" y="3356663"/>
                <a:ext cx="4287820" cy="1042950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altLang="zh-TW" sz="1800" dirty="0">
                    <a:solidFill>
                      <a:schemeClr val="tx1"/>
                    </a:solidFill>
                  </a:rPr>
                  <a:t>s.t</a:t>
                </a:r>
                <a:r>
                  <a:rPr lang="en-US" altLang="zh-TW" sz="1800" dirty="0" err="1">
                    <a:solidFill>
                      <a:schemeClr val="tx1"/>
                    </a:solidFill>
                  </a:rPr>
                  <a:t>.</a:t>
                </a:r>
                <a:r>
                  <a:rPr lang="en-US" altLang="zh-TW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TW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TW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1800" dirty="0">
                  <a:solidFill>
                    <a:schemeClr val="tx1"/>
                  </a:solidFill>
                </a:endParaRPr>
              </a:p>
              <a:p>
                <a:pPr marL="109728" indent="0">
                  <a:buNone/>
                </a:pPr>
                <a:r>
                  <a:rPr lang="en-US" altLang="zh-TW" sz="180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[&lt;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func>
                    <m:r>
                      <a:rPr lang="en-US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sz="1800" i="1" dirty="0">
                  <a:solidFill>
                    <a:schemeClr val="tx1"/>
                  </a:solidFill>
                </a:endParaRPr>
              </a:p>
              <a:p>
                <a:pPr marL="109728" indent="0">
                  <a:buNone/>
                </a:pPr>
                <a:r>
                  <a:rPr lang="en-US" altLang="zh-TW" sz="180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zh-TW" alt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TW" altLang="en-US" sz="1800" dirty="0">
                  <a:solidFill>
                    <a:schemeClr val="tx1"/>
                  </a:solidFill>
                </a:endParaRPr>
              </a:p>
              <a:p>
                <a:pPr marL="109728" indent="0">
                  <a:buNone/>
                </a:pPr>
                <a:endParaRPr lang="zh-TW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319885" y="3356663"/>
                <a:ext cx="4287820" cy="1042950"/>
              </a:xfrm>
              <a:blipFill rotWithShape="0">
                <a:blip r:embed="rId4"/>
                <a:stretch>
                  <a:fillRect t="-35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群組 23"/>
          <p:cNvGrpSpPr/>
          <p:nvPr/>
        </p:nvGrpSpPr>
        <p:grpSpPr>
          <a:xfrm>
            <a:off x="609600" y="1826320"/>
            <a:ext cx="6390504" cy="3802650"/>
            <a:chOff x="736925" y="2197782"/>
            <a:chExt cx="6390504" cy="3802650"/>
          </a:xfrm>
        </p:grpSpPr>
        <p:grpSp>
          <p:nvGrpSpPr>
            <p:cNvPr id="5" name="群組 4"/>
            <p:cNvGrpSpPr/>
            <p:nvPr/>
          </p:nvGrpSpPr>
          <p:grpSpPr>
            <a:xfrm>
              <a:off x="4838213" y="3158858"/>
              <a:ext cx="2289216" cy="2174391"/>
              <a:chOff x="1561750" y="2841796"/>
              <a:chExt cx="2289216" cy="2174391"/>
            </a:xfrm>
          </p:grpSpPr>
          <p:sp>
            <p:nvSpPr>
              <p:cNvPr id="91" name="矩形 90"/>
              <p:cNvSpPr/>
              <p:nvPr/>
            </p:nvSpPr>
            <p:spPr>
              <a:xfrm>
                <a:off x="1561750" y="2841796"/>
                <a:ext cx="2289216" cy="217439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矩形 45"/>
                  <p:cNvSpPr/>
                  <p:nvPr/>
                </p:nvSpPr>
                <p:spPr>
                  <a:xfrm>
                    <a:off x="1577992" y="3393944"/>
                    <a:ext cx="51549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000" dirty="0"/>
                  </a:p>
                </p:txBody>
              </p:sp>
            </mc:Choice>
            <mc:Fallback xmlns="">
              <p:sp>
                <p:nvSpPr>
                  <p:cNvPr id="46" name="矩形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7992" y="3393944"/>
                    <a:ext cx="515495" cy="40011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橢圓 46"/>
              <p:cNvSpPr/>
              <p:nvPr/>
            </p:nvSpPr>
            <p:spPr>
              <a:xfrm>
                <a:off x="2067137" y="3562930"/>
                <a:ext cx="395949" cy="40011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8" name="直線單箭頭接點 47"/>
              <p:cNvCxnSpPr>
                <a:endCxn id="47" idx="4"/>
              </p:cNvCxnSpPr>
              <p:nvPr/>
            </p:nvCxnSpPr>
            <p:spPr>
              <a:xfrm flipV="1">
                <a:off x="2263391" y="3963040"/>
                <a:ext cx="1720" cy="53797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矩形 48"/>
                  <p:cNvSpPr/>
                  <p:nvPr/>
                </p:nvSpPr>
                <p:spPr>
                  <a:xfrm>
                    <a:off x="1861165" y="4042518"/>
                    <a:ext cx="411943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zh-TW" altLang="en-US" sz="2000" dirty="0"/>
                  </a:p>
                </p:txBody>
              </p:sp>
            </mc:Choice>
            <mc:Fallback xmlns="">
              <p:sp>
                <p:nvSpPr>
                  <p:cNvPr id="49" name="矩形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1165" y="4042518"/>
                    <a:ext cx="411943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橢圓 49"/>
              <p:cNvSpPr/>
              <p:nvPr/>
            </p:nvSpPr>
            <p:spPr>
              <a:xfrm>
                <a:off x="2067137" y="4492154"/>
                <a:ext cx="395949" cy="40011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1" name="弧形接點 50"/>
              <p:cNvCxnSpPr>
                <a:stCxn id="47" idx="6"/>
                <a:endCxn id="50" idx="6"/>
              </p:cNvCxnSpPr>
              <p:nvPr/>
            </p:nvCxnSpPr>
            <p:spPr>
              <a:xfrm>
                <a:off x="2463085" y="3762985"/>
                <a:ext cx="13198" cy="929224"/>
              </a:xfrm>
              <a:prstGeom prst="curvedConnector3">
                <a:avLst>
                  <a:gd name="adj1" fmla="val 180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矩形 51"/>
                  <p:cNvSpPr/>
                  <p:nvPr/>
                </p:nvSpPr>
                <p:spPr>
                  <a:xfrm>
                    <a:off x="3247595" y="3567193"/>
                    <a:ext cx="565271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2" name="矩形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7595" y="3567193"/>
                    <a:ext cx="565271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橢圓 53"/>
              <p:cNvSpPr/>
              <p:nvPr/>
            </p:nvSpPr>
            <p:spPr>
              <a:xfrm>
                <a:off x="2053938" y="2934394"/>
                <a:ext cx="395949" cy="40011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" name="直線單箭頭接點 56"/>
              <p:cNvCxnSpPr>
                <a:stCxn id="54" idx="4"/>
                <a:endCxn id="47" idx="0"/>
              </p:cNvCxnSpPr>
              <p:nvPr/>
            </p:nvCxnSpPr>
            <p:spPr>
              <a:xfrm>
                <a:off x="2251913" y="3334504"/>
                <a:ext cx="13198" cy="2284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矩形 57"/>
                  <p:cNvSpPr/>
                  <p:nvPr/>
                </p:nvSpPr>
                <p:spPr>
                  <a:xfrm>
                    <a:off x="2323667" y="3269640"/>
                    <a:ext cx="40101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000" dirty="0"/>
                  </a:p>
                </p:txBody>
              </p:sp>
            </mc:Choice>
            <mc:Fallback xmlns="">
              <p:sp>
                <p:nvSpPr>
                  <p:cNvPr id="58" name="矩形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3667" y="3269640"/>
                    <a:ext cx="401015" cy="40011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直線單箭頭接點 94"/>
              <p:cNvCxnSpPr>
                <a:stCxn id="47" idx="6"/>
                <a:endCxn id="96" idx="1"/>
              </p:cNvCxnSpPr>
              <p:nvPr/>
            </p:nvCxnSpPr>
            <p:spPr>
              <a:xfrm>
                <a:off x="2463086" y="3762985"/>
                <a:ext cx="833602" cy="869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矩形 95"/>
              <p:cNvSpPr/>
              <p:nvPr/>
            </p:nvSpPr>
            <p:spPr>
              <a:xfrm>
                <a:off x="3296688" y="3555618"/>
                <a:ext cx="447125" cy="4321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29" name="群組 28"/>
            <p:cNvGrpSpPr/>
            <p:nvPr/>
          </p:nvGrpSpPr>
          <p:grpSpPr>
            <a:xfrm>
              <a:off x="736925" y="3160441"/>
              <a:ext cx="709922" cy="1836763"/>
              <a:chOff x="609600" y="3304222"/>
              <a:chExt cx="709922" cy="1836763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719181" y="3715068"/>
                <a:ext cx="444500" cy="104308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矩形 59"/>
                  <p:cNvSpPr/>
                  <p:nvPr/>
                </p:nvSpPr>
                <p:spPr>
                  <a:xfrm>
                    <a:off x="719181" y="3304222"/>
                    <a:ext cx="440762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0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矩形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81" y="3304222"/>
                    <a:ext cx="440762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矩形 60"/>
              <p:cNvSpPr/>
              <p:nvPr/>
            </p:nvSpPr>
            <p:spPr>
              <a:xfrm>
                <a:off x="609600" y="4740875"/>
                <a:ext cx="6848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/>
                  <a:t>1x50</a:t>
                </a:r>
                <a:endParaRPr lang="zh-TW" altLang="en-US" dirty="0"/>
              </a:p>
            </p:txBody>
          </p:sp>
          <p:sp>
            <p:nvSpPr>
              <p:cNvPr id="62" name="橢圓 61"/>
              <p:cNvSpPr/>
              <p:nvPr/>
            </p:nvSpPr>
            <p:spPr>
              <a:xfrm>
                <a:off x="821014" y="3759382"/>
                <a:ext cx="261973" cy="2727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橢圓 62"/>
              <p:cNvSpPr/>
              <p:nvPr/>
            </p:nvSpPr>
            <p:spPr>
              <a:xfrm>
                <a:off x="821013" y="4425823"/>
                <a:ext cx="261973" cy="27273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765524" y="4072419"/>
                <a:ext cx="553998" cy="305533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TW" sz="2400" dirty="0"/>
                  <a:t>…</a:t>
                </a:r>
                <a:endParaRPr lang="zh-TW" altLang="en-US" sz="2400" dirty="0"/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1343434" y="2197782"/>
              <a:ext cx="955262" cy="3802650"/>
              <a:chOff x="1639957" y="2325678"/>
              <a:chExt cx="955262" cy="380265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887677" y="2706890"/>
                <a:ext cx="444500" cy="300896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702603" y="5728218"/>
                <a:ext cx="8146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/>
                  <a:t>1x150</a:t>
                </a:r>
                <a:endParaRPr lang="zh-TW" altLang="en-US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639957" y="2325678"/>
                <a:ext cx="955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(1)F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uzzy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1" name="圖片 40"/>
              <p:cNvPicPr>
                <a:picLocks noChangeAspect="1"/>
              </p:cNvPicPr>
              <p:nvPr/>
            </p:nvPicPr>
            <p:blipFill>
              <a:blip r:embed="rId10">
                <a:lum bright="70000" contrast="-70000"/>
              </a:blip>
              <a:stretch>
                <a:fillRect/>
              </a:stretch>
            </p:blipFill>
            <p:spPr>
              <a:xfrm flipH="1">
                <a:off x="1920279" y="2722859"/>
                <a:ext cx="379293" cy="385510"/>
              </a:xfrm>
              <a:prstGeom prst="rect">
                <a:avLst/>
              </a:prstGeom>
            </p:spPr>
          </p:pic>
          <p:pic>
            <p:nvPicPr>
              <p:cNvPr id="42" name="圖片 41"/>
              <p:cNvPicPr>
                <a:picLocks noChangeAspect="1"/>
              </p:cNvPicPr>
              <p:nvPr/>
            </p:nvPicPr>
            <p:blipFill>
              <a:blip r:embed="rId10">
                <a:lum bright="70000" contrast="-70000"/>
              </a:blip>
              <a:stretch>
                <a:fillRect/>
              </a:stretch>
            </p:blipFill>
            <p:spPr>
              <a:xfrm flipH="1">
                <a:off x="1920279" y="3108369"/>
                <a:ext cx="379293" cy="385510"/>
              </a:xfrm>
              <a:prstGeom prst="rect">
                <a:avLst/>
              </a:prstGeom>
            </p:spPr>
          </p:pic>
          <p:pic>
            <p:nvPicPr>
              <p:cNvPr id="43" name="圖片 42"/>
              <p:cNvPicPr>
                <a:picLocks noChangeAspect="1"/>
              </p:cNvPicPr>
              <p:nvPr/>
            </p:nvPicPr>
            <p:blipFill>
              <a:blip r:embed="rId10">
                <a:lum bright="70000" contrast="-70000"/>
              </a:blip>
              <a:stretch>
                <a:fillRect/>
              </a:stretch>
            </p:blipFill>
            <p:spPr>
              <a:xfrm flipH="1">
                <a:off x="1920279" y="3482473"/>
                <a:ext cx="379293" cy="385510"/>
              </a:xfrm>
              <a:prstGeom prst="rect">
                <a:avLst/>
              </a:prstGeom>
            </p:spPr>
          </p:pic>
          <p:pic>
            <p:nvPicPr>
              <p:cNvPr id="44" name="圖片 43"/>
              <p:cNvPicPr>
                <a:picLocks noChangeAspect="1"/>
              </p:cNvPicPr>
              <p:nvPr/>
            </p:nvPicPr>
            <p:blipFill>
              <a:blip r:embed="rId10">
                <a:lum bright="70000" contrast="-70000"/>
              </a:blip>
              <a:stretch>
                <a:fillRect/>
              </a:stretch>
            </p:blipFill>
            <p:spPr>
              <a:xfrm flipH="1">
                <a:off x="1927942" y="5311855"/>
                <a:ext cx="379293" cy="385510"/>
              </a:xfrm>
              <a:prstGeom prst="rect">
                <a:avLst/>
              </a:prstGeom>
            </p:spPr>
          </p:pic>
          <p:pic>
            <p:nvPicPr>
              <p:cNvPr id="45" name="圖片 44"/>
              <p:cNvPicPr>
                <a:picLocks noChangeAspect="1"/>
              </p:cNvPicPr>
              <p:nvPr/>
            </p:nvPicPr>
            <p:blipFill>
              <a:blip r:embed="rId10">
                <a:lum bright="70000" contrast="-70000"/>
              </a:blip>
              <a:stretch>
                <a:fillRect/>
              </a:stretch>
            </p:blipFill>
            <p:spPr>
              <a:xfrm flipH="1">
                <a:off x="1927942" y="4937751"/>
                <a:ext cx="379293" cy="385510"/>
              </a:xfrm>
              <a:prstGeom prst="rect">
                <a:avLst/>
              </a:prstGeom>
            </p:spPr>
          </p:pic>
          <p:pic>
            <p:nvPicPr>
              <p:cNvPr id="55" name="圖片 54"/>
              <p:cNvPicPr>
                <a:picLocks noChangeAspect="1"/>
              </p:cNvPicPr>
              <p:nvPr/>
            </p:nvPicPr>
            <p:blipFill>
              <a:blip r:embed="rId10">
                <a:lum bright="70000" contrast="-70000"/>
              </a:blip>
              <a:stretch>
                <a:fillRect/>
              </a:stretch>
            </p:blipFill>
            <p:spPr>
              <a:xfrm flipH="1">
                <a:off x="1927942" y="4552241"/>
                <a:ext cx="379293" cy="385510"/>
              </a:xfrm>
              <a:prstGeom prst="rect">
                <a:avLst/>
              </a:prstGeom>
            </p:spPr>
          </p:pic>
          <p:sp>
            <p:nvSpPr>
              <p:cNvPr id="56" name="文字方塊 55"/>
              <p:cNvSpPr txBox="1"/>
              <p:nvPr/>
            </p:nvSpPr>
            <p:spPr>
              <a:xfrm>
                <a:off x="1920279" y="4053953"/>
                <a:ext cx="553998" cy="305533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bg1"/>
                    </a:solidFill>
                  </a:rPr>
                  <a:t>…</a:t>
                </a:r>
                <a:endParaRPr lang="zh-TW" altLang="en-US" sz="2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1" name="直線單箭頭接點 30"/>
            <p:cNvCxnSpPr>
              <a:stCxn id="62" idx="6"/>
              <a:endCxn id="41" idx="3"/>
            </p:cNvCxnSpPr>
            <p:nvPr/>
          </p:nvCxnSpPr>
          <p:spPr>
            <a:xfrm flipV="1">
              <a:off x="1210312" y="2787718"/>
              <a:ext cx="413444" cy="9642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62" idx="6"/>
              <a:endCxn id="42" idx="3"/>
            </p:cNvCxnSpPr>
            <p:nvPr/>
          </p:nvCxnSpPr>
          <p:spPr>
            <a:xfrm flipV="1">
              <a:off x="1210312" y="3173228"/>
              <a:ext cx="413444" cy="5787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62" idx="6"/>
              <a:endCxn id="43" idx="3"/>
            </p:cNvCxnSpPr>
            <p:nvPr/>
          </p:nvCxnSpPr>
          <p:spPr>
            <a:xfrm flipV="1">
              <a:off x="1210312" y="3547332"/>
              <a:ext cx="413444" cy="2046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63" idx="6"/>
              <a:endCxn id="55" idx="3"/>
            </p:cNvCxnSpPr>
            <p:nvPr/>
          </p:nvCxnSpPr>
          <p:spPr>
            <a:xfrm>
              <a:off x="1210311" y="4418408"/>
              <a:ext cx="421108" cy="1986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>
              <a:stCxn id="63" idx="6"/>
              <a:endCxn id="45" idx="3"/>
            </p:cNvCxnSpPr>
            <p:nvPr/>
          </p:nvCxnSpPr>
          <p:spPr>
            <a:xfrm>
              <a:off x="1210311" y="4418408"/>
              <a:ext cx="421108" cy="5842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63" idx="6"/>
              <a:endCxn id="44" idx="3"/>
            </p:cNvCxnSpPr>
            <p:nvPr/>
          </p:nvCxnSpPr>
          <p:spPr>
            <a:xfrm>
              <a:off x="1210311" y="4418408"/>
              <a:ext cx="421108" cy="9583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2689160" y="2376036"/>
              <a:ext cx="883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(2)DNN</a:t>
              </a:r>
              <a:endParaRPr lang="zh-TW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2231078" y="2745053"/>
              <a:ext cx="1799741" cy="26748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0" name="圓角矩形 69"/>
            <p:cNvSpPr/>
            <p:nvPr/>
          </p:nvSpPr>
          <p:spPr>
            <a:xfrm>
              <a:off x="2286932" y="2955725"/>
              <a:ext cx="267382" cy="209924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圓角矩形 70"/>
            <p:cNvSpPr/>
            <p:nvPr/>
          </p:nvSpPr>
          <p:spPr>
            <a:xfrm>
              <a:off x="2738524" y="3269842"/>
              <a:ext cx="260463" cy="168898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3206050" y="3449033"/>
              <a:ext cx="264632" cy="128759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圓角矩形 72"/>
            <p:cNvSpPr/>
            <p:nvPr/>
          </p:nvSpPr>
          <p:spPr>
            <a:xfrm>
              <a:off x="3612881" y="3723955"/>
              <a:ext cx="292100" cy="76868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2159308" y="5019803"/>
              <a:ext cx="5741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000" dirty="0"/>
                <a:t>128</a:t>
              </a:r>
              <a:endParaRPr lang="zh-TW" altLang="en-US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2660738" y="4892478"/>
              <a:ext cx="4443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000" dirty="0" smtClean="0"/>
                <a:t>80</a:t>
              </a:r>
              <a:endParaRPr lang="zh-TW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3118539" y="4672564"/>
              <a:ext cx="4443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000" dirty="0" smtClean="0"/>
                <a:t>40</a:t>
              </a:r>
              <a:endParaRPr lang="zh-TW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3548219" y="4427662"/>
              <a:ext cx="4443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000" dirty="0"/>
                <a:t>20</a:t>
              </a:r>
              <a:endParaRPr lang="zh-TW" altLang="en-US" dirty="0"/>
            </a:p>
          </p:txBody>
        </p:sp>
        <p:cxnSp>
          <p:nvCxnSpPr>
            <p:cNvPr id="78" name="直線單箭頭接點 77"/>
            <p:cNvCxnSpPr>
              <a:stCxn id="69" idx="3"/>
              <a:endCxn id="79" idx="1"/>
            </p:cNvCxnSpPr>
            <p:nvPr/>
          </p:nvCxnSpPr>
          <p:spPr>
            <a:xfrm>
              <a:off x="4030819" y="4082483"/>
              <a:ext cx="181696" cy="333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4212515" y="3564275"/>
              <a:ext cx="444500" cy="10430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214675" y="3882499"/>
              <a:ext cx="4443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000" dirty="0"/>
                <a:t>20</a:t>
              </a:r>
              <a:endParaRPr lang="zh-TW" altLang="en-US" dirty="0"/>
            </a:p>
          </p:txBody>
        </p:sp>
        <p:cxnSp>
          <p:nvCxnSpPr>
            <p:cNvPr id="99" name="直線單箭頭接點 98"/>
            <p:cNvCxnSpPr>
              <a:stCxn id="79" idx="3"/>
              <a:endCxn id="47" idx="2"/>
            </p:cNvCxnSpPr>
            <p:nvPr/>
          </p:nvCxnSpPr>
          <p:spPr>
            <a:xfrm flipV="1">
              <a:off x="4657015" y="4080047"/>
              <a:ext cx="686585" cy="57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/>
                <p:cNvSpPr/>
                <p:nvPr/>
              </p:nvSpPr>
              <p:spPr>
                <a:xfrm>
                  <a:off x="5992617" y="3899089"/>
                  <a:ext cx="442044" cy="3693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4" name="矩形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617" y="3899089"/>
                  <a:ext cx="44204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矩形 84"/>
            <p:cNvSpPr/>
            <p:nvPr/>
          </p:nvSpPr>
          <p:spPr>
            <a:xfrm>
              <a:off x="5983016" y="3885990"/>
              <a:ext cx="447125" cy="4321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/>
                <p:cNvSpPr/>
                <p:nvPr/>
              </p:nvSpPr>
              <p:spPr>
                <a:xfrm>
                  <a:off x="4214192" y="3191173"/>
                  <a:ext cx="4411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192" y="3191173"/>
                  <a:ext cx="44114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矩形 85"/>
            <p:cNvSpPr/>
            <p:nvPr/>
          </p:nvSpPr>
          <p:spPr>
            <a:xfrm>
              <a:off x="5575223" y="2781481"/>
              <a:ext cx="8659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(3)RNN</a:t>
              </a:r>
              <a:endParaRPr lang="zh-TW" altLang="en-US" dirty="0"/>
            </a:p>
          </p:txBody>
        </p:sp>
        <p:cxnSp>
          <p:nvCxnSpPr>
            <p:cNvPr id="67" name="直線單箭頭接點 66"/>
            <p:cNvCxnSpPr/>
            <p:nvPr/>
          </p:nvCxnSpPr>
          <p:spPr>
            <a:xfrm>
              <a:off x="2039192" y="4102056"/>
              <a:ext cx="182038" cy="13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內容版面配置區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051289" y="1914625"/>
                <a:ext cx="3286511" cy="293752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18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data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TW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…,  </m:t>
                            </m:r>
                            <m:r>
                              <a:rPr lang="en-US" altLang="zh-TW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altLang="zh-TW" sz="18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TW" sz="1800" b="1" dirty="0" smtClean="0">
                  <a:solidFill>
                    <a:srgbClr val="FF0000"/>
                  </a:solidFill>
                </a:endParaRPr>
              </a:p>
              <a:p>
                <a:endParaRPr lang="en-US" altLang="zh-TW" sz="1800" dirty="0" smtClean="0">
                  <a:solidFill>
                    <a:srgbClr val="FF0000"/>
                  </a:solidFill>
                </a:endParaRPr>
              </a:p>
              <a:p>
                <a:endParaRPr lang="zh-TW" altLang="en-US" sz="1800" dirty="0">
                  <a:solidFill>
                    <a:srgbClr val="FF0000"/>
                  </a:solidFill>
                </a:endParaRPr>
              </a:p>
              <a:p>
                <a:endParaRPr lang="en-US" altLang="zh-TW" sz="1800" dirty="0">
                  <a:solidFill>
                    <a:schemeClr val="tx1"/>
                  </a:solidFill>
                </a:endParaRPr>
              </a:p>
              <a:p>
                <a:endParaRPr lang="zh-TW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051289" y="1914625"/>
                <a:ext cx="3286511" cy="293752"/>
              </a:xfrm>
              <a:blipFill rotWithShape="0">
                <a:blip r:embed="rId13"/>
                <a:stretch>
                  <a:fillRect t="-10417" b="-5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7414076" y="2246581"/>
                <a:ext cx="1662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76" y="2246581"/>
                <a:ext cx="1662828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414076" y="2596315"/>
                <a:ext cx="2831801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dirty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TW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en-US" altLang="zh-TW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d>
                      <m:r>
                        <a:rPr lang="en-US" altLang="zh-TW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TW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76" y="2596315"/>
                <a:ext cx="2831801" cy="3724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98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30350" y="6389870"/>
            <a:ext cx="913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Deep Direct Reinforcement Learning for Financial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Signal Representation and Trading (2016),IEEE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2" name="矩形圖說文字 151"/>
          <p:cNvSpPr/>
          <p:nvPr/>
        </p:nvSpPr>
        <p:spPr>
          <a:xfrm>
            <a:off x="9331187" y="7063574"/>
            <a:ext cx="4533899" cy="566103"/>
          </a:xfrm>
          <a:prstGeom prst="wedgeRectCallout">
            <a:avLst>
              <a:gd name="adj1" fmla="val 19345"/>
              <a:gd name="adj2" fmla="val -641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4" name="標題 8"/>
          <p:cNvSpPr txBox="1">
            <a:spLocks/>
          </p:cNvSpPr>
          <p:nvPr/>
        </p:nvSpPr>
        <p:spPr>
          <a:xfrm>
            <a:off x="609600" y="609277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2.</a:t>
            </a:r>
            <a:r>
              <a:rPr lang="en-US" altLang="zh-TW" b="1" dirty="0"/>
              <a:t> 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實作過程</a:t>
            </a:r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</a:rPr>
              <a:t>-(1)RNN</a:t>
            </a:r>
            <a:endParaRPr lang="zh-TW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0154" y="1703974"/>
            <a:ext cx="10575057" cy="3121956"/>
            <a:chOff x="836343" y="1370271"/>
            <a:chExt cx="10575057" cy="3121956"/>
          </a:xfrm>
        </p:grpSpPr>
        <p:sp>
          <p:nvSpPr>
            <p:cNvPr id="83" name="矩形 82"/>
            <p:cNvSpPr/>
            <p:nvPr/>
          </p:nvSpPr>
          <p:spPr>
            <a:xfrm>
              <a:off x="6454549" y="1863357"/>
              <a:ext cx="552369" cy="19999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6511217" y="1919022"/>
                  <a:ext cx="4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1217" y="1919022"/>
                  <a:ext cx="4616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/>
                <p:cNvSpPr txBox="1"/>
                <p:nvPr/>
              </p:nvSpPr>
              <p:spPr>
                <a:xfrm>
                  <a:off x="6520582" y="2369356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0582" y="2369356"/>
                  <a:ext cx="45627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字方塊 91"/>
                <p:cNvSpPr txBox="1"/>
                <p:nvPr/>
              </p:nvSpPr>
              <p:spPr>
                <a:xfrm>
                  <a:off x="6445425" y="3117629"/>
                  <a:ext cx="5492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2" name="文字方塊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425" y="3117629"/>
                  <a:ext cx="54925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線單箭頭接點 97"/>
            <p:cNvCxnSpPr>
              <a:stCxn id="123" idx="3"/>
            </p:cNvCxnSpPr>
            <p:nvPr/>
          </p:nvCxnSpPr>
          <p:spPr>
            <a:xfrm>
              <a:off x="3995855" y="1554937"/>
              <a:ext cx="918092" cy="118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字方塊 99"/>
            <p:cNvSpPr txBox="1"/>
            <p:nvPr/>
          </p:nvSpPr>
          <p:spPr>
            <a:xfrm>
              <a:off x="4045021" y="1494024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model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/>
                <p:cNvSpPr/>
                <p:nvPr/>
              </p:nvSpPr>
              <p:spPr>
                <a:xfrm>
                  <a:off x="4809726" y="1380900"/>
                  <a:ext cx="38420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[&lt;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fun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2" name="矩形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726" y="1380900"/>
                  <a:ext cx="384201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/>
                <p:cNvSpPr/>
                <p:nvPr/>
              </p:nvSpPr>
              <p:spPr>
                <a:xfrm>
                  <a:off x="8596399" y="1393600"/>
                  <a:ext cx="28150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4" name="矩形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6399" y="1393600"/>
                  <a:ext cx="281500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矩形 105"/>
            <p:cNvSpPr/>
            <p:nvPr/>
          </p:nvSpPr>
          <p:spPr>
            <a:xfrm>
              <a:off x="9727716" y="1863357"/>
              <a:ext cx="552369" cy="19999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9784384" y="192453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/>
                <p:cNvSpPr txBox="1"/>
                <p:nvPr/>
              </p:nvSpPr>
              <p:spPr>
                <a:xfrm>
                  <a:off x="9793749" y="2407503"/>
                  <a:ext cx="4830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8" name="文字方塊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3749" y="2407503"/>
                  <a:ext cx="48308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群組 112"/>
            <p:cNvGrpSpPr/>
            <p:nvPr/>
          </p:nvGrpSpPr>
          <p:grpSpPr>
            <a:xfrm>
              <a:off x="9841861" y="1988748"/>
              <a:ext cx="334654" cy="338418"/>
              <a:chOff x="7980230" y="1915557"/>
              <a:chExt cx="368366" cy="357170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7980231" y="1915557"/>
                <a:ext cx="368365" cy="35716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5" name="直線接點 114"/>
              <p:cNvCxnSpPr/>
              <p:nvPr/>
            </p:nvCxnSpPr>
            <p:spPr>
              <a:xfrm flipV="1">
                <a:off x="7980231" y="1915561"/>
                <a:ext cx="368365" cy="3571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>
              <a:xfrm>
                <a:off x="7980230" y="1915557"/>
                <a:ext cx="368366" cy="3571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矩形 116"/>
            <p:cNvSpPr/>
            <p:nvPr/>
          </p:nvSpPr>
          <p:spPr>
            <a:xfrm>
              <a:off x="2298551" y="1852727"/>
              <a:ext cx="2247900" cy="20105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2930219" y="1896797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0,1,…,49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30219" y="2369356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1,2,…,50</a:t>
              </a:r>
              <a:endParaRPr lang="zh-TW" altLang="en-US" dirty="0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2465161" y="2369356"/>
              <a:ext cx="192071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2462143" y="1919022"/>
              <a:ext cx="192071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2843104" y="1370271"/>
              <a:ext cx="115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Input data</a:t>
              </a:r>
              <a:endParaRPr lang="zh-TW" altLang="en-US" dirty="0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2462140" y="3104407"/>
              <a:ext cx="192071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2813196" y="3104407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19,20,…,68</a:t>
              </a:r>
              <a:endParaRPr lang="zh-TW" altLang="en-US" dirty="0"/>
            </a:p>
          </p:txBody>
        </p:sp>
        <p:sp>
          <p:nvSpPr>
            <p:cNvPr id="126" name="文字方塊 125"/>
            <p:cNvSpPr txBox="1"/>
            <p:nvPr/>
          </p:nvSpPr>
          <p:spPr>
            <a:xfrm>
              <a:off x="3267864" y="2769365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3267863" y="4399829"/>
              <a:ext cx="461665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136" name="文字方塊 135"/>
            <p:cNvSpPr txBox="1"/>
            <p:nvPr/>
          </p:nvSpPr>
          <p:spPr>
            <a:xfrm>
              <a:off x="3267863" y="3577596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  <p:sp>
          <p:nvSpPr>
            <p:cNvPr id="137" name="右大括弧 136"/>
            <p:cNvSpPr/>
            <p:nvPr/>
          </p:nvSpPr>
          <p:spPr>
            <a:xfrm flipH="1">
              <a:off x="1884963" y="2038146"/>
              <a:ext cx="277621" cy="1369489"/>
            </a:xfrm>
            <a:prstGeom prst="righ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文字方塊 137"/>
            <p:cNvSpPr txBox="1"/>
            <p:nvPr/>
          </p:nvSpPr>
          <p:spPr>
            <a:xfrm flipH="1">
              <a:off x="836343" y="2497493"/>
              <a:ext cx="998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r>
                <a:rPr lang="en-US" altLang="zh-TW" baseline="30000" dirty="0" smtClean="0"/>
                <a:t>st</a:t>
              </a:r>
              <a:r>
                <a:rPr lang="en-US" altLang="zh-TW" dirty="0" smtClean="0"/>
                <a:t> batch</a:t>
              </a:r>
              <a:endParaRPr lang="zh-TW" altLang="en-US" dirty="0"/>
            </a:p>
          </p:txBody>
        </p:sp>
        <p:cxnSp>
          <p:nvCxnSpPr>
            <p:cNvPr id="141" name="直線接點 140"/>
            <p:cNvCxnSpPr/>
            <p:nvPr/>
          </p:nvCxnSpPr>
          <p:spPr>
            <a:xfrm>
              <a:off x="846842" y="3500962"/>
              <a:ext cx="9705201" cy="3427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/>
                <p:cNvSpPr txBox="1"/>
                <p:nvPr/>
              </p:nvSpPr>
              <p:spPr>
                <a:xfrm>
                  <a:off x="9720925" y="3104407"/>
                  <a:ext cx="5760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2" name="文字方塊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0925" y="3104407"/>
                  <a:ext cx="57605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文字方塊 143"/>
            <p:cNvSpPr txBox="1"/>
            <p:nvPr/>
          </p:nvSpPr>
          <p:spPr>
            <a:xfrm>
              <a:off x="6567077" y="2768064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9827786" y="2755505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  <p:cxnSp>
          <p:nvCxnSpPr>
            <p:cNvPr id="150" name="直線單箭頭接點 149"/>
            <p:cNvCxnSpPr/>
            <p:nvPr/>
          </p:nvCxnSpPr>
          <p:spPr>
            <a:xfrm flipV="1">
              <a:off x="8516350" y="1565566"/>
              <a:ext cx="244994" cy="1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單箭頭接點 156"/>
            <p:cNvCxnSpPr>
              <a:stCxn id="87" idx="3"/>
              <a:endCxn id="108" idx="1"/>
            </p:cNvCxnSpPr>
            <p:nvPr/>
          </p:nvCxnSpPr>
          <p:spPr>
            <a:xfrm>
              <a:off x="6972817" y="2103688"/>
              <a:ext cx="2820932" cy="488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/>
            <p:cNvCxnSpPr>
              <a:stCxn id="88" idx="3"/>
              <a:endCxn id="108" idx="1"/>
            </p:cNvCxnSpPr>
            <p:nvPr/>
          </p:nvCxnSpPr>
          <p:spPr>
            <a:xfrm>
              <a:off x="6976861" y="2554022"/>
              <a:ext cx="2816888" cy="381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文字方塊 231"/>
            <p:cNvSpPr txBox="1"/>
            <p:nvPr/>
          </p:nvSpPr>
          <p:spPr>
            <a:xfrm>
              <a:off x="6567077" y="3564283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  <p:sp>
          <p:nvSpPr>
            <p:cNvPr id="233" name="文字方塊 232"/>
            <p:cNvSpPr txBox="1"/>
            <p:nvPr/>
          </p:nvSpPr>
          <p:spPr>
            <a:xfrm>
              <a:off x="9854644" y="3564283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61" name="文字方塊 60"/>
          <p:cNvSpPr txBox="1"/>
          <p:nvPr/>
        </p:nvSpPr>
        <p:spPr>
          <a:xfrm>
            <a:off x="10582615" y="3089208"/>
            <a:ext cx="7672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loss</a:t>
            </a:r>
          </a:p>
        </p:txBody>
      </p:sp>
      <p:sp>
        <p:nvSpPr>
          <p:cNvPr id="62" name="右大括弧 61"/>
          <p:cNvSpPr/>
          <p:nvPr/>
        </p:nvSpPr>
        <p:spPr>
          <a:xfrm>
            <a:off x="10370711" y="2925872"/>
            <a:ext cx="264772" cy="819264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7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30350" y="6389870"/>
            <a:ext cx="913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Deep Direct Reinforcement Learning for Financial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Signal Representation and Trading (2016),IEEE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4" name="標題 8"/>
          <p:cNvSpPr txBox="1">
            <a:spLocks/>
          </p:cNvSpPr>
          <p:nvPr/>
        </p:nvSpPr>
        <p:spPr>
          <a:xfrm>
            <a:off x="609600" y="609277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2.</a:t>
            </a:r>
            <a:r>
              <a:rPr lang="en-US" altLang="zh-TW" b="1" dirty="0"/>
              <a:t> 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實作過程</a:t>
            </a:r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</a:rPr>
              <a:t>-(1)RNN</a:t>
            </a:r>
            <a:endParaRPr lang="zh-TW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786789" y="1703974"/>
            <a:ext cx="10618422" cy="4032460"/>
            <a:chOff x="786789" y="1703974"/>
            <a:chExt cx="10618422" cy="4032460"/>
          </a:xfrm>
        </p:grpSpPr>
        <p:sp>
          <p:nvSpPr>
            <p:cNvPr id="83" name="矩形 82"/>
            <p:cNvSpPr/>
            <p:nvPr/>
          </p:nvSpPr>
          <p:spPr>
            <a:xfrm>
              <a:off x="6448360" y="2197059"/>
              <a:ext cx="552369" cy="35393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6505028" y="2252725"/>
                  <a:ext cx="4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5028" y="2252725"/>
                  <a:ext cx="4616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/>
                <p:cNvSpPr txBox="1"/>
                <p:nvPr/>
              </p:nvSpPr>
              <p:spPr>
                <a:xfrm>
                  <a:off x="6514393" y="2703059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4393" y="2703059"/>
                  <a:ext cx="45627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字方塊 91"/>
                <p:cNvSpPr txBox="1"/>
                <p:nvPr/>
              </p:nvSpPr>
              <p:spPr>
                <a:xfrm>
                  <a:off x="6439236" y="3451332"/>
                  <a:ext cx="5492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2" name="文字方塊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9236" y="3451332"/>
                  <a:ext cx="54925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字方塊 92"/>
                <p:cNvSpPr txBox="1"/>
                <p:nvPr/>
              </p:nvSpPr>
              <p:spPr>
                <a:xfrm>
                  <a:off x="6458191" y="4302167"/>
                  <a:ext cx="559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8191" y="4302167"/>
                  <a:ext cx="55938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字方塊 93"/>
                <p:cNvSpPr txBox="1"/>
                <p:nvPr/>
              </p:nvSpPr>
              <p:spPr>
                <a:xfrm>
                  <a:off x="6448361" y="5075763"/>
                  <a:ext cx="5545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39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8361" y="5075763"/>
                  <a:ext cx="55457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線單箭頭接點 97"/>
            <p:cNvCxnSpPr>
              <a:stCxn id="123" idx="3"/>
            </p:cNvCxnSpPr>
            <p:nvPr/>
          </p:nvCxnSpPr>
          <p:spPr>
            <a:xfrm>
              <a:off x="3989666" y="1888640"/>
              <a:ext cx="918092" cy="118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字方塊 99"/>
            <p:cNvSpPr txBox="1"/>
            <p:nvPr/>
          </p:nvSpPr>
          <p:spPr>
            <a:xfrm>
              <a:off x="4038832" y="1827727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model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/>
                <p:cNvSpPr/>
                <p:nvPr/>
              </p:nvSpPr>
              <p:spPr>
                <a:xfrm>
                  <a:off x="4803537" y="1714603"/>
                  <a:ext cx="38420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[&lt;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fun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2" name="矩形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3537" y="1714603"/>
                  <a:ext cx="384201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/>
                <p:cNvSpPr/>
                <p:nvPr/>
              </p:nvSpPr>
              <p:spPr>
                <a:xfrm>
                  <a:off x="8590210" y="1727303"/>
                  <a:ext cx="28150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4" name="矩形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0210" y="1727303"/>
                  <a:ext cx="281500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矩形 105"/>
            <p:cNvSpPr/>
            <p:nvPr/>
          </p:nvSpPr>
          <p:spPr>
            <a:xfrm>
              <a:off x="9721527" y="2197059"/>
              <a:ext cx="552369" cy="35393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9778195" y="225824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/>
                <p:cNvSpPr txBox="1"/>
                <p:nvPr/>
              </p:nvSpPr>
              <p:spPr>
                <a:xfrm>
                  <a:off x="9787560" y="2741206"/>
                  <a:ext cx="4830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8" name="文字方塊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7560" y="2741206"/>
                  <a:ext cx="48308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9731358" y="4294982"/>
                  <a:ext cx="586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1358" y="4294982"/>
                  <a:ext cx="58618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9721528" y="5081278"/>
                  <a:ext cx="5813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39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1" name="文字方塊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1528" y="5081278"/>
                  <a:ext cx="581377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群組 112"/>
            <p:cNvGrpSpPr/>
            <p:nvPr/>
          </p:nvGrpSpPr>
          <p:grpSpPr>
            <a:xfrm>
              <a:off x="9835672" y="2322451"/>
              <a:ext cx="334654" cy="338418"/>
              <a:chOff x="7980230" y="1915557"/>
              <a:chExt cx="368366" cy="357170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7980231" y="1915557"/>
                <a:ext cx="368365" cy="35716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5" name="直線接點 114"/>
              <p:cNvCxnSpPr/>
              <p:nvPr/>
            </p:nvCxnSpPr>
            <p:spPr>
              <a:xfrm flipV="1">
                <a:off x="7980231" y="1915561"/>
                <a:ext cx="368365" cy="3571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>
              <a:xfrm>
                <a:off x="7980230" y="1915557"/>
                <a:ext cx="368366" cy="3571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矩形 116"/>
            <p:cNvSpPr/>
            <p:nvPr/>
          </p:nvSpPr>
          <p:spPr>
            <a:xfrm>
              <a:off x="2292362" y="2186430"/>
              <a:ext cx="2247900" cy="355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2924030" y="2230500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0,1,…,49</a:t>
              </a:r>
              <a:endParaRPr lang="zh-TW" altLang="en-US" dirty="0"/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2924030" y="2703059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1,2,…,50</a:t>
              </a:r>
              <a:endParaRPr lang="zh-TW" altLang="en-US" dirty="0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2458972" y="2703059"/>
              <a:ext cx="192071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2455954" y="2252725"/>
              <a:ext cx="192071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2836915" y="1703974"/>
              <a:ext cx="115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Input data</a:t>
              </a:r>
              <a:endParaRPr lang="zh-TW" altLang="en-US" dirty="0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2455951" y="3438110"/>
              <a:ext cx="192071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2807007" y="3438110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19,20,…,68</a:t>
              </a:r>
              <a:endParaRPr lang="zh-TW" altLang="en-US" dirty="0"/>
            </a:p>
          </p:txBody>
        </p:sp>
        <p:sp>
          <p:nvSpPr>
            <p:cNvPr id="126" name="文字方塊 125"/>
            <p:cNvSpPr txBox="1"/>
            <p:nvPr/>
          </p:nvSpPr>
          <p:spPr>
            <a:xfrm>
              <a:off x="3261675" y="3103068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3261674" y="4733532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455951" y="3897450"/>
              <a:ext cx="192071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2807007" y="3897450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20,21,…,69</a:t>
              </a:r>
              <a:endParaRPr lang="zh-TW" altLang="en-US" dirty="0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2455951" y="4342465"/>
              <a:ext cx="192071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文字方塊 130"/>
            <p:cNvSpPr txBox="1"/>
            <p:nvPr/>
          </p:nvSpPr>
          <p:spPr>
            <a:xfrm>
              <a:off x="2807007" y="4342465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21,22,…,70</a:t>
              </a:r>
              <a:endParaRPr lang="zh-TW" altLang="en-US" dirty="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455951" y="4985739"/>
              <a:ext cx="1920719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2807007" y="4985739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39,40,…,88</a:t>
              </a:r>
              <a:endParaRPr lang="zh-TW" altLang="en-US" dirty="0"/>
            </a:p>
          </p:txBody>
        </p:sp>
        <p:sp>
          <p:nvSpPr>
            <p:cNvPr id="136" name="文字方塊 135"/>
            <p:cNvSpPr txBox="1"/>
            <p:nvPr/>
          </p:nvSpPr>
          <p:spPr>
            <a:xfrm>
              <a:off x="3261674" y="5472308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  <p:sp>
          <p:nvSpPr>
            <p:cNvPr id="137" name="右大括弧 136"/>
            <p:cNvSpPr/>
            <p:nvPr/>
          </p:nvSpPr>
          <p:spPr>
            <a:xfrm flipH="1">
              <a:off x="1878774" y="2371849"/>
              <a:ext cx="277621" cy="1369489"/>
            </a:xfrm>
            <a:prstGeom prst="righ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文字方塊 137"/>
            <p:cNvSpPr txBox="1"/>
            <p:nvPr/>
          </p:nvSpPr>
          <p:spPr>
            <a:xfrm flipH="1">
              <a:off x="830154" y="2831196"/>
              <a:ext cx="998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r>
                <a:rPr lang="en-US" altLang="zh-TW" baseline="30000" dirty="0" smtClean="0"/>
                <a:t>st</a:t>
              </a:r>
              <a:r>
                <a:rPr lang="en-US" altLang="zh-TW" dirty="0" smtClean="0"/>
                <a:t> batch</a:t>
              </a:r>
              <a:endParaRPr lang="zh-TW" altLang="en-US" dirty="0"/>
            </a:p>
          </p:txBody>
        </p:sp>
        <p:sp>
          <p:nvSpPr>
            <p:cNvPr id="139" name="文字方塊 138"/>
            <p:cNvSpPr txBox="1"/>
            <p:nvPr/>
          </p:nvSpPr>
          <p:spPr>
            <a:xfrm flipH="1">
              <a:off x="810672" y="4432002"/>
              <a:ext cx="1071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r>
                <a:rPr lang="en-US" altLang="zh-TW" baseline="30000" dirty="0" smtClean="0"/>
                <a:t>nd</a:t>
              </a:r>
              <a:r>
                <a:rPr lang="en-US" altLang="zh-TW" dirty="0" smtClean="0"/>
                <a:t> batch</a:t>
              </a:r>
              <a:endParaRPr lang="zh-TW" altLang="en-US" dirty="0"/>
            </a:p>
          </p:txBody>
        </p:sp>
        <p:cxnSp>
          <p:nvCxnSpPr>
            <p:cNvPr id="140" name="直線接點 139"/>
            <p:cNvCxnSpPr/>
            <p:nvPr/>
          </p:nvCxnSpPr>
          <p:spPr>
            <a:xfrm flipV="1">
              <a:off x="786789" y="5431401"/>
              <a:ext cx="9705201" cy="53737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>
              <a:off x="840653" y="3834665"/>
              <a:ext cx="9705201" cy="3427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/>
                <p:cNvSpPr txBox="1"/>
                <p:nvPr/>
              </p:nvSpPr>
              <p:spPr>
                <a:xfrm>
                  <a:off x="9709656" y="3438110"/>
                  <a:ext cx="5760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2" name="文字方塊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9656" y="3438110"/>
                  <a:ext cx="57605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字方塊 142"/>
                <p:cNvSpPr txBox="1"/>
                <p:nvPr/>
              </p:nvSpPr>
              <p:spPr>
                <a:xfrm>
                  <a:off x="6458191" y="3882592"/>
                  <a:ext cx="559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3" name="文字方塊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8191" y="3882592"/>
                  <a:ext cx="559384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文字方塊 143"/>
            <p:cNvSpPr txBox="1"/>
            <p:nvPr/>
          </p:nvSpPr>
          <p:spPr>
            <a:xfrm>
              <a:off x="6560888" y="3101767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  <p:sp>
          <p:nvSpPr>
            <p:cNvPr id="145" name="文字方塊 144"/>
            <p:cNvSpPr txBox="1"/>
            <p:nvPr/>
          </p:nvSpPr>
          <p:spPr>
            <a:xfrm>
              <a:off x="6564095" y="4792004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9821597" y="3089208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  <p:sp>
          <p:nvSpPr>
            <p:cNvPr id="148" name="文字方塊 147"/>
            <p:cNvSpPr txBox="1"/>
            <p:nvPr/>
          </p:nvSpPr>
          <p:spPr>
            <a:xfrm>
              <a:off x="9848372" y="4792003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  <p:cxnSp>
          <p:nvCxnSpPr>
            <p:cNvPr id="150" name="直線單箭頭接點 149"/>
            <p:cNvCxnSpPr/>
            <p:nvPr/>
          </p:nvCxnSpPr>
          <p:spPr>
            <a:xfrm flipV="1">
              <a:off x="8510161" y="1899269"/>
              <a:ext cx="244994" cy="1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字方塊 155"/>
                <p:cNvSpPr txBox="1"/>
                <p:nvPr/>
              </p:nvSpPr>
              <p:spPr>
                <a:xfrm>
                  <a:off x="9723084" y="3883211"/>
                  <a:ext cx="586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56" name="文字方塊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084" y="3883211"/>
                  <a:ext cx="58618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直線單箭頭接點 156"/>
            <p:cNvCxnSpPr>
              <a:stCxn id="87" idx="3"/>
              <a:endCxn id="108" idx="1"/>
            </p:cNvCxnSpPr>
            <p:nvPr/>
          </p:nvCxnSpPr>
          <p:spPr>
            <a:xfrm>
              <a:off x="6966628" y="2437391"/>
              <a:ext cx="2820932" cy="488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/>
            <p:cNvCxnSpPr>
              <a:stCxn id="88" idx="3"/>
              <a:endCxn id="108" idx="1"/>
            </p:cNvCxnSpPr>
            <p:nvPr/>
          </p:nvCxnSpPr>
          <p:spPr>
            <a:xfrm>
              <a:off x="6970672" y="2887725"/>
              <a:ext cx="2816888" cy="381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文字方塊 231"/>
            <p:cNvSpPr txBox="1"/>
            <p:nvPr/>
          </p:nvSpPr>
          <p:spPr>
            <a:xfrm>
              <a:off x="6564094" y="5460383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  <p:sp>
          <p:nvSpPr>
            <p:cNvPr id="233" name="文字方塊 232"/>
            <p:cNvSpPr txBox="1"/>
            <p:nvPr/>
          </p:nvSpPr>
          <p:spPr>
            <a:xfrm>
              <a:off x="9847480" y="5485403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  <p:sp>
          <p:nvSpPr>
            <p:cNvPr id="235" name="右大括弧 234"/>
            <p:cNvSpPr/>
            <p:nvPr/>
          </p:nvSpPr>
          <p:spPr>
            <a:xfrm flipH="1">
              <a:off x="1878774" y="3947482"/>
              <a:ext cx="277621" cy="1369489"/>
            </a:xfrm>
            <a:prstGeom prst="righ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右大括弧 66"/>
            <p:cNvSpPr/>
            <p:nvPr/>
          </p:nvSpPr>
          <p:spPr>
            <a:xfrm>
              <a:off x="10346839" y="4507410"/>
              <a:ext cx="316408" cy="853221"/>
            </a:xfrm>
            <a:prstGeom prst="righ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10635483" y="4674381"/>
              <a:ext cx="7672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loss</a:t>
              </a: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6883399" y="3653438"/>
            <a:ext cx="2950325" cy="1528044"/>
            <a:chOff x="6885347" y="3635998"/>
            <a:chExt cx="2950325" cy="1528044"/>
          </a:xfrm>
        </p:grpSpPr>
        <p:sp>
          <p:nvSpPr>
            <p:cNvPr id="155" name="文字方塊 154"/>
            <p:cNvSpPr txBox="1"/>
            <p:nvPr/>
          </p:nvSpPr>
          <p:spPr>
            <a:xfrm>
              <a:off x="6885347" y="3963713"/>
              <a:ext cx="295032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</a:rPr>
                <a:t>Backward</a:t>
              </a:r>
            </a:p>
            <a:p>
              <a:pPr algn="ctr"/>
              <a:r>
                <a:rPr lang="zh-TW" altLang="en-US" dirty="0" smtClean="0"/>
                <a:t>讀完一個</a:t>
              </a:r>
              <a:r>
                <a:rPr lang="en-US" altLang="zh-TW" dirty="0" smtClean="0"/>
                <a:t>batch</a:t>
              </a:r>
              <a:r>
                <a:rPr lang="zh-TW" altLang="en-US" dirty="0"/>
                <a:t>更</a:t>
              </a:r>
              <a:r>
                <a:rPr lang="zh-TW" altLang="en-US" dirty="0" smtClean="0"/>
                <a:t>新一次。</a:t>
              </a:r>
              <a:endParaRPr lang="en-US" altLang="zh-TW" dirty="0" smtClean="0"/>
            </a:p>
            <a:p>
              <a:pPr algn="ctr"/>
              <a:r>
                <a:rPr lang="zh-TW" altLang="en-US" dirty="0" smtClean="0"/>
                <a:t>權重更新時，演算法僅會對此</a:t>
              </a:r>
              <a:r>
                <a:rPr lang="en-US" altLang="zh-TW" dirty="0" smtClean="0"/>
                <a:t>batch</a:t>
              </a:r>
              <a:r>
                <a:rPr lang="zh-TW" altLang="en-US" dirty="0" smtClean="0"/>
                <a:t>用到的參數更新</a:t>
              </a:r>
              <a:endParaRPr lang="en-US" altLang="zh-TW" dirty="0" smtClean="0"/>
            </a:p>
          </p:txBody>
        </p:sp>
        <p:cxnSp>
          <p:nvCxnSpPr>
            <p:cNvPr id="159" name="直線單箭頭接點 158"/>
            <p:cNvCxnSpPr>
              <a:stCxn id="156" idx="1"/>
              <a:endCxn id="92" idx="3"/>
            </p:cNvCxnSpPr>
            <p:nvPr/>
          </p:nvCxnSpPr>
          <p:spPr>
            <a:xfrm flipH="1" flipV="1">
              <a:off x="6988489" y="3635998"/>
              <a:ext cx="2734595" cy="43187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/>
          <p:cNvGrpSpPr/>
          <p:nvPr/>
        </p:nvGrpSpPr>
        <p:grpSpPr>
          <a:xfrm>
            <a:off x="9824231" y="3928396"/>
            <a:ext cx="337909" cy="338418"/>
            <a:chOff x="11786550" y="2587458"/>
            <a:chExt cx="337909" cy="338418"/>
          </a:xfrm>
        </p:grpSpPr>
        <p:cxnSp>
          <p:nvCxnSpPr>
            <p:cNvPr id="73" name="直線接點 72"/>
            <p:cNvCxnSpPr/>
            <p:nvPr/>
          </p:nvCxnSpPr>
          <p:spPr>
            <a:xfrm flipV="1">
              <a:off x="11789806" y="2587462"/>
              <a:ext cx="334653" cy="33841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>
              <a:off x="11789805" y="2587458"/>
              <a:ext cx="334654" cy="33841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11786550" y="2587458"/>
              <a:ext cx="337909" cy="3384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451413" y="2111412"/>
            <a:ext cx="10951327" cy="1675773"/>
            <a:chOff x="451413" y="2111412"/>
            <a:chExt cx="10951327" cy="1675773"/>
          </a:xfrm>
        </p:grpSpPr>
        <p:sp>
          <p:nvSpPr>
            <p:cNvPr id="4" name="矩形 3"/>
            <p:cNvSpPr/>
            <p:nvPr/>
          </p:nvSpPr>
          <p:spPr>
            <a:xfrm>
              <a:off x="451413" y="2111833"/>
              <a:ext cx="5903088" cy="1675352"/>
            </a:xfrm>
            <a:prstGeom prst="rect">
              <a:avLst/>
            </a:prstGeom>
            <a:solidFill>
              <a:schemeClr val="tx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6354501" y="2111412"/>
              <a:ext cx="5048239" cy="1325649"/>
            </a:xfrm>
            <a:prstGeom prst="rect">
              <a:avLst/>
            </a:prstGeom>
            <a:solidFill>
              <a:schemeClr val="tx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897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30350" y="6389870"/>
            <a:ext cx="913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Deep Direct Reinforcement Learning for Financial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Signal Representation and Trading (2016),IEEE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3905" y="1662250"/>
                <a:ext cx="6723996" cy="4341875"/>
              </a:xfrm>
            </p:spPr>
            <p:txBody>
              <a:bodyPr/>
              <a:lstStyle/>
              <a:p>
                <a:r>
                  <a:rPr lang="zh-TW" alt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論文使用</a:t>
                </a:r>
                <a:r>
                  <a:rPr lang="en-US" altLang="zh-TW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data</a:t>
                </a:r>
                <a:r>
                  <a:rPr lang="zh-TW" alt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與實驗結果</a:t>
                </a:r>
                <a:endParaRPr lang="en-US" altLang="zh-TW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altLang="zh-TW" sz="18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109728" indent="0">
                  <a:buNone/>
                </a:pPr>
                <a:endParaRPr lang="en-US" altLang="zh-TW" sz="18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109728" indent="0">
                  <a:buNone/>
                </a:pPr>
                <a:r>
                  <a:rPr lang="zh-TW" altLang="en-US" sz="1800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:r>
                  <a:rPr lang="zh-TW" altLang="en-US" sz="1800" dirty="0" smtClean="0">
                    <a:solidFill>
                      <a:schemeClr val="bg2">
                        <a:lumMod val="25000"/>
                      </a:schemeClr>
                    </a:solidFill>
                  </a:rPr>
                  <a:t>   </a:t>
                </a:r>
                <a:endParaRPr lang="en-US" altLang="zh-TW" sz="18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109728" indent="0">
                  <a:buNone/>
                </a:pPr>
                <a:endParaRPr lang="en-US" altLang="zh-TW" sz="18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109728" indent="0">
                  <a:buNone/>
                </a:pPr>
                <a:endParaRPr lang="en-US" altLang="zh-TW" sz="18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109728" indent="0">
                  <a:buNone/>
                </a:pPr>
                <a:endParaRPr lang="en-US" altLang="zh-TW" sz="18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109728" indent="0">
                  <a:buNone/>
                </a:pPr>
                <a:r>
                  <a:rPr lang="zh-TW" altLang="en-US" sz="1800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:r>
                  <a:rPr lang="zh-TW" altLang="en-US" sz="1800" dirty="0" smtClean="0">
                    <a:solidFill>
                      <a:schemeClr val="bg2">
                        <a:lumMod val="25000"/>
                      </a:schemeClr>
                    </a:solidFill>
                  </a:rPr>
                  <a:t>    </a:t>
                </a:r>
                <a:endParaRPr lang="en-US" altLang="zh-TW" sz="18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109728" indent="0">
                  <a:buNone/>
                </a:pPr>
                <a:endParaRPr lang="en-US" altLang="zh-TW" sz="18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109728" indent="0">
                  <a:buNone/>
                </a:pPr>
                <a:endParaRPr lang="en-US" altLang="zh-TW" sz="18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109728" indent="0">
                  <a:buNone/>
                </a:pPr>
                <a:endParaRPr lang="en-US" altLang="zh-TW" sz="18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zh-TW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input</a:t>
                </a:r>
                <a:r>
                  <a:rPr lang="en-US" altLang="zh-TW" dirty="0">
                    <a:solidFill>
                      <a:schemeClr val="accent5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18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)</a:t>
                </a:r>
                <a:r>
                  <a:rPr lang="zh-TW" alt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設計</a:t>
                </a:r>
                <a:endParaRPr lang="en-US" altLang="zh-TW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3905" y="1662250"/>
                <a:ext cx="6723996" cy="4341875"/>
              </a:xfrm>
              <a:blipFill rotWithShape="0">
                <a:blip r:embed="rId3"/>
                <a:stretch>
                  <a:fillRect t="-8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996356" y="5542922"/>
            <a:ext cx="5750560" cy="767319"/>
            <a:chOff x="650240" y="2235391"/>
            <a:chExt cx="5750560" cy="767319"/>
          </a:xfrm>
        </p:grpSpPr>
        <p:sp>
          <p:nvSpPr>
            <p:cNvPr id="83" name="矩形 82"/>
            <p:cNvSpPr/>
            <p:nvPr/>
          </p:nvSpPr>
          <p:spPr>
            <a:xfrm>
              <a:off x="3302232" y="2633378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1x50</a:t>
              </a:r>
              <a:endParaRPr lang="zh-TW" altLang="en-US" sz="1600" dirty="0"/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3301268" y="-415637"/>
              <a:ext cx="448503" cy="57505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865824" y="2273162"/>
              <a:ext cx="1834637" cy="3799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882225" y="2285237"/>
              <a:ext cx="18105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</a:t>
              </a:r>
              <a:r>
                <a:rPr lang="en-US" altLang="zh-TW" dirty="0" smtClean="0"/>
                <a:t>,</a:t>
              </a:r>
              <a:r>
                <a:rPr lang="zh-TW" altLang="en-US" dirty="0" smtClean="0"/>
                <a:t> </a:t>
              </a:r>
              <a:r>
                <a:rPr lang="en-US" altLang="zh-TW" dirty="0"/>
                <a:t>1</a:t>
              </a:r>
              <a:r>
                <a:rPr lang="en-US" altLang="zh-TW" dirty="0" smtClean="0"/>
                <a:t>,</a:t>
              </a:r>
              <a:r>
                <a:rPr lang="zh-TW" altLang="en-US" dirty="0" smtClean="0"/>
                <a:t> </a:t>
              </a:r>
              <a:r>
                <a:rPr lang="en-US" altLang="zh-TW" dirty="0"/>
                <a:t>2</a:t>
              </a:r>
              <a:r>
                <a:rPr lang="en-US" altLang="zh-TW" dirty="0" smtClean="0"/>
                <a:t>, … , 44min</a:t>
              </a:r>
              <a:endParaRPr lang="zh-TW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4146722" y="2273622"/>
              <a:ext cx="634020" cy="3799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4146722" y="2273343"/>
              <a:ext cx="6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1day</a:t>
              </a:r>
              <a:endParaRPr lang="zh-TW" altLang="en-US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4839252" y="2273622"/>
              <a:ext cx="634020" cy="3799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4839252" y="2273343"/>
              <a:ext cx="6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</a:t>
              </a:r>
              <a:r>
                <a:rPr lang="en-US" altLang="zh-TW" dirty="0" smtClean="0"/>
                <a:t>day</a:t>
              </a:r>
              <a:endParaRPr lang="zh-TW" altLang="en-US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5527805" y="2273252"/>
              <a:ext cx="634020" cy="3799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5469295" y="2272973"/>
              <a:ext cx="751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10day</a:t>
              </a:r>
              <a:endParaRPr lang="zh-TW" altLang="en-US" dirty="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3454192" y="2273622"/>
              <a:ext cx="634020" cy="3799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3519370" y="2284242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5</a:t>
              </a:r>
              <a:r>
                <a:rPr lang="en-US" altLang="zh-TW" dirty="0" smtClean="0"/>
                <a:t>hr</a:t>
              </a:r>
              <a:endParaRPr lang="zh-TW" altLang="en-US" dirty="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2761373" y="2273622"/>
              <a:ext cx="634020" cy="3799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2826551" y="2284242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3hr</a:t>
              </a:r>
              <a:endParaRPr lang="zh-TW" alt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996356" y="2059354"/>
            <a:ext cx="5485717" cy="2742165"/>
            <a:chOff x="996356" y="2059354"/>
            <a:chExt cx="5485717" cy="2742165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5727" y="2059354"/>
              <a:ext cx="5286977" cy="153956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6356" y="3591848"/>
              <a:ext cx="5485717" cy="1209671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21613" y="3663463"/>
              <a:ext cx="381787" cy="308568"/>
            </a:xfrm>
            <a:prstGeom prst="rect">
              <a:avLst/>
            </a:prstGeom>
          </p:spPr>
        </p:pic>
      </p:grpSp>
      <p:sp>
        <p:nvSpPr>
          <p:cNvPr id="112" name="內容版面配置區 3"/>
          <p:cNvSpPr>
            <a:spLocks noGrp="1"/>
          </p:cNvSpPr>
          <p:nvPr>
            <p:ph sz="half" idx="1"/>
          </p:nvPr>
        </p:nvSpPr>
        <p:spPr>
          <a:xfrm>
            <a:off x="7327901" y="1919909"/>
            <a:ext cx="4092252" cy="1478169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</a:t>
            </a:r>
            <a:r>
              <a:rPr lang="zh-TW" alt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使用中國股市與期貨市場資料 </a:t>
            </a:r>
            <a:r>
              <a:rPr lang="en-US" altLang="zh-TW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109728" indent="0">
              <a:buNone/>
            </a:pPr>
            <a:r>
              <a:rPr lang="zh-TW" alt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滬深</a:t>
            </a:r>
            <a:r>
              <a:rPr lang="en-US" altLang="zh-TW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300</a:t>
            </a:r>
            <a:r>
              <a:rPr lang="zh-TW" alt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指數、白銀、糖</a:t>
            </a:r>
            <a:endParaRPr lang="en-US" altLang="zh-TW" sz="18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09728" indent="0"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</a:t>
            </a:r>
            <a:r>
              <a:rPr lang="zh-TW" alt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時間尺度 </a:t>
            </a:r>
            <a:r>
              <a:rPr lang="en-US" altLang="zh-TW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zh-TW" alt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分鐘</a:t>
            </a:r>
            <a:endParaRPr lang="en-US" altLang="zh-TW" sz="18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09728" indent="0">
              <a:buNone/>
            </a:pPr>
            <a:r>
              <a:rPr lang="en-US" altLang="zh-TW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</a:t>
            </a:r>
            <a:r>
              <a:rPr lang="zh-TW" alt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資料筆數 </a:t>
            </a:r>
            <a:r>
              <a:rPr lang="en-US" altLang="zh-TW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zh-TW" alt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約</a:t>
            </a:r>
            <a:r>
              <a:rPr lang="en-US" altLang="zh-TW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zh-TW" alt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萬</a:t>
            </a:r>
            <a:r>
              <a:rPr lang="en-US" altLang="zh-TW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~10</a:t>
            </a:r>
            <a:r>
              <a:rPr lang="zh-TW" altLang="en-US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萬</a:t>
            </a:r>
            <a:endParaRPr lang="en-US" altLang="zh-TW" sz="1800" b="1" dirty="0" smtClean="0">
              <a:solidFill>
                <a:srgbClr val="FF0000"/>
              </a:solidFill>
            </a:endParaRPr>
          </a:p>
          <a:p>
            <a:endParaRPr lang="en-US" altLang="zh-TW" sz="1800" dirty="0" smtClean="0">
              <a:solidFill>
                <a:srgbClr val="FF0000"/>
              </a:solidFill>
            </a:endParaRPr>
          </a:p>
          <a:p>
            <a:endParaRPr lang="zh-TW" altLang="en-US" sz="1800" dirty="0" smtClean="0">
              <a:solidFill>
                <a:srgbClr val="FF0000"/>
              </a:solidFill>
            </a:endParaRPr>
          </a:p>
          <a:p>
            <a:endParaRPr lang="en-US" altLang="zh-TW" sz="1800" dirty="0" smtClean="0">
              <a:solidFill>
                <a:schemeClr val="tx1"/>
              </a:solidFill>
            </a:endParaRPr>
          </a:p>
          <a:p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73895" y="3886541"/>
            <a:ext cx="407348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628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實作使用的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</a:t>
            </a:r>
          </a:p>
          <a:p>
            <a:pPr marL="109728" indent="0">
              <a:buNone/>
            </a:pPr>
            <a:r>
              <a:rPr lang="zh-TW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1.</a:t>
            </a:r>
            <a:r>
              <a:rPr lang="zh-TW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台積電股價、黃金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ETF</a:t>
            </a:r>
            <a:r>
              <a:rPr lang="zh-TW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、歐美</a:t>
            </a:r>
            <a:endParaRPr lang="en-US" altLang="zh-TW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09728" indent="0">
              <a:buNone/>
            </a:pPr>
            <a:r>
              <a:rPr lang="zh-TW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TW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時間尺度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zh-TW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天</a:t>
            </a:r>
            <a:endParaRPr lang="en-US" altLang="zh-TW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09728" indent="0">
              <a:buNone/>
            </a:pPr>
            <a:r>
              <a:rPr lang="zh-TW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TW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資料筆數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zh-TW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TW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約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TW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千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17" name="向右箭號 16"/>
          <p:cNvSpPr/>
          <p:nvPr/>
        </p:nvSpPr>
        <p:spPr>
          <a:xfrm rot="5400000">
            <a:off x="8736283" y="3175298"/>
            <a:ext cx="548707" cy="741403"/>
          </a:xfrm>
          <a:prstGeom prst="stripedRightArrow">
            <a:avLst>
              <a:gd name="adj1" fmla="val 50000"/>
              <a:gd name="adj2" fmla="val 61573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標題 8"/>
          <p:cNvSpPr txBox="1">
            <a:spLocks/>
          </p:cNvSpPr>
          <p:nvPr/>
        </p:nvSpPr>
        <p:spPr>
          <a:xfrm>
            <a:off x="609600" y="609277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2.</a:t>
            </a:r>
            <a:r>
              <a:rPr lang="en-US" altLang="zh-TW" b="1" dirty="0"/>
              <a:t> 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實作過程</a:t>
            </a:r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</a:rPr>
              <a:t>-(2)data &amp; input</a:t>
            </a:r>
            <a:endParaRPr lang="zh-TW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92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822" y="3396635"/>
            <a:ext cx="4973273" cy="2993235"/>
          </a:xfrm>
          <a:prstGeom prst="rect">
            <a:avLst/>
          </a:prstGeom>
        </p:spPr>
      </p:pic>
      <p:sp>
        <p:nvSpPr>
          <p:cNvPr id="4" name="橢圓形圖說文字 3"/>
          <p:cNvSpPr/>
          <p:nvPr/>
        </p:nvSpPr>
        <p:spPr>
          <a:xfrm>
            <a:off x="6620225" y="774700"/>
            <a:ext cx="4686153" cy="2601756"/>
          </a:xfrm>
          <a:prstGeom prst="wedgeEllipseCallout">
            <a:avLst>
              <a:gd name="adj1" fmla="val 25781"/>
              <a:gd name="adj2" fmla="val 716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30350" y="6389870"/>
            <a:ext cx="913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Deep Direct Reinforcement Learning for Financial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Signal Representation and Trading (2016),IEEE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4" name="標題 8"/>
          <p:cNvSpPr txBox="1">
            <a:spLocks/>
          </p:cNvSpPr>
          <p:nvPr/>
        </p:nvSpPr>
        <p:spPr>
          <a:xfrm>
            <a:off x="609600" y="609277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</a:rPr>
              <a:t>3.</a:t>
            </a:r>
            <a:r>
              <a:rPr lang="en-US" altLang="zh-TW" b="1" dirty="0" smtClean="0"/>
              <a:t> 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實作結果</a:t>
            </a:r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</a:rPr>
              <a:t>-(1)</a:t>
            </a:r>
            <a:r>
              <a:rPr lang="zh-TW" altLang="en-US" sz="2800" dirty="0" smtClean="0">
                <a:solidFill>
                  <a:schemeClr val="accent5">
                    <a:lumMod val="75000"/>
                  </a:schemeClr>
                </a:solidFill>
              </a:rPr>
              <a:t>台股 </a:t>
            </a:r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TW" altLang="en-US" sz="2800" dirty="0" smtClean="0">
                <a:solidFill>
                  <a:schemeClr val="accent5">
                    <a:lumMod val="75000"/>
                  </a:schemeClr>
                </a:solidFill>
              </a:rPr>
              <a:t> 台積電股價</a:t>
            </a:r>
            <a:endParaRPr lang="zh-TW" alt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內容版面配置區 3"/>
          <p:cNvSpPr>
            <a:spLocks noGrp="1"/>
          </p:cNvSpPr>
          <p:nvPr>
            <p:ph sz="half" idx="1"/>
          </p:nvPr>
        </p:nvSpPr>
        <p:spPr>
          <a:xfrm>
            <a:off x="609600" y="1676076"/>
            <a:ext cx="3286511" cy="3213423"/>
          </a:xfrm>
        </p:spPr>
        <p:txBody>
          <a:bodyPr>
            <a:noAutofit/>
          </a:bodyPr>
          <a:lstStyle/>
          <a:p>
            <a:r>
              <a:rPr lang="zh-TW" altLang="en-US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超參數設定 </a:t>
            </a:r>
            <a:r>
              <a:rPr lang="en-US" altLang="zh-TW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:</a:t>
            </a:r>
          </a:p>
          <a:p>
            <a:pPr marL="109728" indent="0">
              <a:buNone/>
            </a:pPr>
            <a:r>
              <a:rPr lang="en-US" altLang="zh-TW" sz="1800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  Batch size = 20</a:t>
            </a:r>
          </a:p>
          <a:p>
            <a:pPr marL="109728" indent="0">
              <a:buNone/>
            </a:pPr>
            <a:r>
              <a:rPr lang="zh-TW" altLang="en-US" sz="1800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zh-TW" altLang="en-US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  </a:t>
            </a:r>
            <a:r>
              <a:rPr lang="en-US" altLang="zh-TW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epoch = 30</a:t>
            </a:r>
          </a:p>
          <a:p>
            <a:pPr marL="109728" indent="0">
              <a:buNone/>
            </a:pPr>
            <a:r>
              <a:rPr lang="en-US" altLang="zh-TW" sz="1800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  learning rate = 0.001</a:t>
            </a:r>
          </a:p>
          <a:p>
            <a:r>
              <a:rPr lang="zh-TW" altLang="en-US" sz="1800" dirty="0">
                <a:solidFill>
                  <a:schemeClr val="tx1"/>
                </a:solidFill>
                <a:ea typeface="Cambria Math" panose="02040503050406030204" pitchFamily="18" charset="0"/>
              </a:rPr>
              <a:t>資料筆數 </a:t>
            </a:r>
            <a:r>
              <a:rPr lang="en-US" altLang="zh-TW" sz="1800" dirty="0">
                <a:solidFill>
                  <a:schemeClr val="tx1"/>
                </a:solidFill>
                <a:ea typeface="Cambria Math" panose="02040503050406030204" pitchFamily="18" charset="0"/>
              </a:rPr>
              <a:t>:</a:t>
            </a:r>
            <a:r>
              <a:rPr lang="zh-TW" altLang="en-US" sz="1800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4919</a:t>
            </a:r>
            <a:endParaRPr lang="en-US" altLang="zh-TW" sz="1800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endParaRPr lang="en-US" altLang="zh-TW" sz="1800" dirty="0" smtClean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endParaRPr lang="en-US" altLang="zh-TW" sz="1800" dirty="0" smtClean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endParaRPr lang="en-US" altLang="zh-TW" sz="1800" dirty="0" smtClean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endParaRPr lang="en-US" altLang="zh-TW" sz="1800" i="1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TW" sz="1800" b="1" dirty="0" smtClean="0">
              <a:solidFill>
                <a:srgbClr val="FF0000"/>
              </a:solidFill>
            </a:endParaRPr>
          </a:p>
          <a:p>
            <a:endParaRPr lang="en-US" altLang="zh-TW" sz="1800" dirty="0" smtClean="0">
              <a:solidFill>
                <a:srgbClr val="FF0000"/>
              </a:solidFill>
            </a:endParaRPr>
          </a:p>
          <a:p>
            <a:endParaRPr lang="zh-TW" altLang="en-US" sz="1800" dirty="0">
              <a:solidFill>
                <a:srgbClr val="FF0000"/>
              </a:solidFill>
            </a:endParaRPr>
          </a:p>
          <a:p>
            <a:endParaRPr lang="en-US" altLang="zh-TW" sz="1800" dirty="0">
              <a:solidFill>
                <a:schemeClr val="tx1"/>
              </a:solidFill>
            </a:endParaRPr>
          </a:p>
          <a:p>
            <a:endParaRPr lang="zh-TW" altLang="en-US" sz="1800" dirty="0">
              <a:solidFill>
                <a:schemeClr val="tx1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483" y="1428554"/>
            <a:ext cx="2516339" cy="1947902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9537700" y="4076700"/>
            <a:ext cx="1181275" cy="183796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內容版面配置區 3"/>
          <p:cNvSpPr>
            <a:spLocks noGrp="1"/>
          </p:cNvSpPr>
          <p:nvPr>
            <p:ph sz="half" idx="1"/>
          </p:nvPr>
        </p:nvSpPr>
        <p:spPr>
          <a:xfrm>
            <a:off x="6853794" y="1232345"/>
            <a:ext cx="4309506" cy="1692389"/>
          </a:xfrm>
        </p:spPr>
        <p:txBody>
          <a:bodyPr>
            <a:noAutofit/>
          </a:bodyPr>
          <a:lstStyle/>
          <a:p>
            <a:r>
              <a:rPr lang="zh-TW" altLang="en-US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最高累積報酬一度來至</a:t>
            </a:r>
            <a:r>
              <a:rPr lang="en-US" altLang="zh-TW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153.08</a:t>
            </a:r>
          </a:p>
          <a:p>
            <a:r>
              <a:rPr lang="zh-TW" altLang="en-US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當趨勢呈現較為穩定時，模型有還不錯的報酬</a:t>
            </a:r>
            <a:endParaRPr lang="en-US" altLang="zh-TW" sz="1800" dirty="0" smtClean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r>
              <a:rPr lang="zh-TW" altLang="en-US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但是當股價出現大幅漲跌，則模型無法即時對盤勢做出應對，累積報酬快速下降</a:t>
            </a:r>
            <a:endParaRPr lang="en-US" altLang="zh-TW" sz="1800" dirty="0" smtClean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pPr marL="109728" indent="0">
              <a:buNone/>
            </a:pPr>
            <a:endParaRPr lang="en-US" altLang="zh-TW" sz="1800" dirty="0" smtClean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endParaRPr lang="en-US" altLang="zh-TW" sz="1800" i="1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TW" sz="1800" b="1" dirty="0" smtClean="0">
              <a:solidFill>
                <a:srgbClr val="FF0000"/>
              </a:solidFill>
            </a:endParaRPr>
          </a:p>
          <a:p>
            <a:endParaRPr lang="en-US" altLang="zh-TW" sz="1800" dirty="0" smtClean="0">
              <a:solidFill>
                <a:srgbClr val="FF0000"/>
              </a:solidFill>
            </a:endParaRPr>
          </a:p>
          <a:p>
            <a:endParaRPr lang="zh-TW" altLang="en-US" sz="1800" dirty="0">
              <a:solidFill>
                <a:srgbClr val="FF0000"/>
              </a:solidFill>
            </a:endParaRPr>
          </a:p>
          <a:p>
            <a:endParaRPr lang="en-US" altLang="zh-TW" sz="1800" dirty="0">
              <a:solidFill>
                <a:schemeClr val="tx1"/>
              </a:solidFill>
            </a:endParaRPr>
          </a:p>
          <a:p>
            <a:endParaRPr lang="zh-TW" altLang="en-US" sz="18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147" y="3388031"/>
            <a:ext cx="5002675" cy="30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5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1" y="3344926"/>
            <a:ext cx="5004065" cy="301176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30350" y="6389870"/>
            <a:ext cx="913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Deep Direct Reinforcement Learning for Financial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Signal Representation and Trading (2016),IEEE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4" name="標題 8"/>
          <p:cNvSpPr txBox="1">
            <a:spLocks/>
          </p:cNvSpPr>
          <p:nvPr/>
        </p:nvSpPr>
        <p:spPr>
          <a:xfrm>
            <a:off x="609600" y="609277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</a:rPr>
              <a:t>3.</a:t>
            </a:r>
            <a:r>
              <a:rPr lang="en-US" altLang="zh-TW" b="1" dirty="0" smtClean="0"/>
              <a:t> 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實作結果</a:t>
            </a:r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</a:rPr>
              <a:t>-(2)ETF</a:t>
            </a:r>
            <a:r>
              <a:rPr lang="zh-TW" alt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TW" alt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</a:rPr>
              <a:t>SPDR</a:t>
            </a:r>
            <a:r>
              <a:rPr lang="zh-TW" altLang="en-US" sz="2800" dirty="0" smtClean="0">
                <a:solidFill>
                  <a:schemeClr val="accent5">
                    <a:lumMod val="75000"/>
                  </a:schemeClr>
                </a:solidFill>
              </a:rPr>
              <a:t>黃金</a:t>
            </a:r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</a:rPr>
              <a:t>ETF</a:t>
            </a:r>
            <a:endParaRPr lang="zh-TW" alt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內容版面配置區 3"/>
          <p:cNvSpPr>
            <a:spLocks noGrp="1"/>
          </p:cNvSpPr>
          <p:nvPr>
            <p:ph sz="half" idx="1"/>
          </p:nvPr>
        </p:nvSpPr>
        <p:spPr>
          <a:xfrm>
            <a:off x="609600" y="1676076"/>
            <a:ext cx="3286511" cy="3213423"/>
          </a:xfrm>
        </p:spPr>
        <p:txBody>
          <a:bodyPr>
            <a:noAutofit/>
          </a:bodyPr>
          <a:lstStyle/>
          <a:p>
            <a:r>
              <a:rPr lang="zh-TW" altLang="en-US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超參數設定 </a:t>
            </a:r>
            <a:r>
              <a:rPr lang="en-US" altLang="zh-TW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:</a:t>
            </a:r>
          </a:p>
          <a:p>
            <a:pPr marL="109728" indent="0">
              <a:buNone/>
            </a:pPr>
            <a:r>
              <a:rPr lang="en-US" altLang="zh-TW" sz="1800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  Batch size = 10</a:t>
            </a:r>
          </a:p>
          <a:p>
            <a:pPr marL="109728" indent="0">
              <a:buNone/>
            </a:pPr>
            <a:r>
              <a:rPr lang="zh-TW" altLang="en-US" sz="1800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zh-TW" altLang="en-US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  </a:t>
            </a:r>
            <a:r>
              <a:rPr lang="en-US" altLang="zh-TW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epoch = 300</a:t>
            </a:r>
          </a:p>
          <a:p>
            <a:pPr marL="109728" indent="0">
              <a:buNone/>
            </a:pPr>
            <a:r>
              <a:rPr lang="en-US" altLang="zh-TW" sz="1800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  learning rate = 0.000001</a:t>
            </a:r>
          </a:p>
          <a:p>
            <a:r>
              <a:rPr lang="zh-TW" altLang="en-US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資料筆數 </a:t>
            </a:r>
            <a:r>
              <a:rPr lang="en-US" altLang="zh-TW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:</a:t>
            </a:r>
            <a:r>
              <a:rPr lang="zh-TW" altLang="en-US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3808</a:t>
            </a:r>
          </a:p>
          <a:p>
            <a:endParaRPr lang="en-US" altLang="zh-TW" sz="1800" dirty="0" smtClean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endParaRPr lang="en-US" altLang="zh-TW" sz="1800" dirty="0" smtClean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endParaRPr lang="en-US" altLang="zh-TW" sz="1800" i="1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TW" sz="1800" b="1" dirty="0" smtClean="0">
              <a:solidFill>
                <a:srgbClr val="FF0000"/>
              </a:solidFill>
            </a:endParaRPr>
          </a:p>
          <a:p>
            <a:endParaRPr lang="en-US" altLang="zh-TW" sz="1800" dirty="0" smtClean="0">
              <a:solidFill>
                <a:srgbClr val="FF0000"/>
              </a:solidFill>
            </a:endParaRPr>
          </a:p>
          <a:p>
            <a:endParaRPr lang="zh-TW" altLang="en-US" sz="1800" dirty="0">
              <a:solidFill>
                <a:srgbClr val="FF0000"/>
              </a:solidFill>
            </a:endParaRPr>
          </a:p>
          <a:p>
            <a:endParaRPr lang="en-US" altLang="zh-TW" sz="1800" dirty="0">
              <a:solidFill>
                <a:schemeClr val="tx1"/>
              </a:solidFill>
            </a:endParaRPr>
          </a:p>
          <a:p>
            <a:endParaRPr lang="zh-TW" altLang="en-US" sz="1800" dirty="0">
              <a:solidFill>
                <a:schemeClr val="tx1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31" y="1475660"/>
            <a:ext cx="2406275" cy="186802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306" y="1521482"/>
            <a:ext cx="2348594" cy="18180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0306" y="3334608"/>
            <a:ext cx="5027895" cy="3022086"/>
          </a:xfrm>
          <a:prstGeom prst="rect">
            <a:avLst/>
          </a:prstGeom>
        </p:spPr>
      </p:pic>
      <p:sp>
        <p:nvSpPr>
          <p:cNvPr id="4" name="橢圓形圖說文字 3"/>
          <p:cNvSpPr/>
          <p:nvPr/>
        </p:nvSpPr>
        <p:spPr>
          <a:xfrm>
            <a:off x="8544253" y="1676076"/>
            <a:ext cx="2812078" cy="1440119"/>
          </a:xfrm>
          <a:prstGeom prst="wedgeEllipseCallout">
            <a:avLst>
              <a:gd name="adj1" fmla="val -60708"/>
              <a:gd name="adj2" fmla="val 223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內容版面配置區 3"/>
          <p:cNvSpPr>
            <a:spLocks noGrp="1"/>
          </p:cNvSpPr>
          <p:nvPr>
            <p:ph sz="half" idx="1"/>
          </p:nvPr>
        </p:nvSpPr>
        <p:spPr>
          <a:xfrm>
            <a:off x="8721643" y="1893638"/>
            <a:ext cx="2409764" cy="1406704"/>
          </a:xfrm>
        </p:spPr>
        <p:txBody>
          <a:bodyPr>
            <a:noAutofit/>
          </a:bodyPr>
          <a:lstStyle/>
          <a:p>
            <a:r>
              <a:rPr lang="en-US" altLang="zh-TW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pre-training</a:t>
            </a:r>
            <a:r>
              <a:rPr lang="zh-TW" altLang="en-US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zh-TW" altLang="en-US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的上升趨勢，使模型只買不賣</a:t>
            </a:r>
            <a:endParaRPr lang="en-US" altLang="zh-TW" sz="1800" i="1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TW" sz="1800" b="1" dirty="0" smtClean="0">
              <a:solidFill>
                <a:srgbClr val="FF0000"/>
              </a:solidFill>
            </a:endParaRPr>
          </a:p>
          <a:p>
            <a:endParaRPr lang="en-US" altLang="zh-TW" sz="1800" dirty="0" smtClean="0">
              <a:solidFill>
                <a:srgbClr val="FF0000"/>
              </a:solidFill>
            </a:endParaRPr>
          </a:p>
          <a:p>
            <a:endParaRPr lang="zh-TW" altLang="en-US" sz="1800" dirty="0">
              <a:solidFill>
                <a:srgbClr val="FF0000"/>
              </a:solidFill>
            </a:endParaRPr>
          </a:p>
          <a:p>
            <a:endParaRPr lang="en-US" altLang="zh-TW" sz="1800" dirty="0">
              <a:solidFill>
                <a:schemeClr val="tx1"/>
              </a:solidFill>
            </a:endParaRPr>
          </a:p>
          <a:p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1371600" y="4003693"/>
            <a:ext cx="2387600" cy="183796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5998378" y="1721898"/>
            <a:ext cx="442465" cy="13942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31" y="1481054"/>
            <a:ext cx="2406275" cy="1868029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306" y="1526876"/>
            <a:ext cx="2348594" cy="1818050"/>
          </a:xfrm>
          <a:prstGeom prst="rect">
            <a:avLst/>
          </a:prstGeom>
        </p:spPr>
      </p:pic>
      <p:sp>
        <p:nvSpPr>
          <p:cNvPr id="17" name="圓角矩形 16"/>
          <p:cNvSpPr/>
          <p:nvPr/>
        </p:nvSpPr>
        <p:spPr>
          <a:xfrm>
            <a:off x="5998378" y="1727292"/>
            <a:ext cx="442465" cy="13942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09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30350" y="6389870"/>
            <a:ext cx="913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Deep Direct Reinforcement Learning for Financial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Signal Representation and Trading (2016),IEEE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78" y="3344612"/>
            <a:ext cx="5074084" cy="304984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0" y="3339532"/>
            <a:ext cx="5089249" cy="3063037"/>
          </a:xfrm>
          <a:prstGeom prst="rect">
            <a:avLst/>
          </a:prstGeom>
        </p:spPr>
      </p:pic>
      <p:sp>
        <p:nvSpPr>
          <p:cNvPr id="234" name="標題 8"/>
          <p:cNvSpPr txBox="1">
            <a:spLocks/>
          </p:cNvSpPr>
          <p:nvPr/>
        </p:nvSpPr>
        <p:spPr>
          <a:xfrm>
            <a:off x="609600" y="609277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</a:rPr>
              <a:t>3.</a:t>
            </a:r>
            <a:r>
              <a:rPr lang="en-US" altLang="zh-TW" b="1" dirty="0" smtClean="0"/>
              <a:t> 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實作結果</a:t>
            </a:r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</a:rPr>
              <a:t>-(3)</a:t>
            </a:r>
            <a:r>
              <a:rPr lang="zh-TW" altLang="en-US" sz="2800" dirty="0" smtClean="0">
                <a:solidFill>
                  <a:schemeClr val="accent5">
                    <a:lumMod val="75000"/>
                  </a:schemeClr>
                </a:solidFill>
              </a:rPr>
              <a:t>外匯 </a:t>
            </a:r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TW" altLang="en-US" sz="2800" dirty="0" smtClean="0">
                <a:solidFill>
                  <a:schemeClr val="accent5">
                    <a:lumMod val="75000"/>
                  </a:schemeClr>
                </a:solidFill>
              </a:rPr>
              <a:t> 歐元美元</a:t>
            </a:r>
            <a:endParaRPr lang="zh-TW" alt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內容版面配置區 3"/>
          <p:cNvSpPr>
            <a:spLocks noGrp="1"/>
          </p:cNvSpPr>
          <p:nvPr>
            <p:ph sz="half" idx="1"/>
          </p:nvPr>
        </p:nvSpPr>
        <p:spPr>
          <a:xfrm>
            <a:off x="609600" y="1676076"/>
            <a:ext cx="3286511" cy="3213423"/>
          </a:xfrm>
        </p:spPr>
        <p:txBody>
          <a:bodyPr>
            <a:noAutofit/>
          </a:bodyPr>
          <a:lstStyle/>
          <a:p>
            <a:r>
              <a:rPr lang="zh-TW" altLang="en-US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超參數設定 </a:t>
            </a:r>
            <a:r>
              <a:rPr lang="en-US" altLang="zh-TW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:</a:t>
            </a:r>
          </a:p>
          <a:p>
            <a:pPr marL="109728" indent="0">
              <a:buNone/>
            </a:pPr>
            <a:r>
              <a:rPr lang="en-US" altLang="zh-TW" sz="1800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  Batch size = 10</a:t>
            </a:r>
          </a:p>
          <a:p>
            <a:pPr marL="109728" indent="0">
              <a:buNone/>
            </a:pPr>
            <a:r>
              <a:rPr lang="zh-TW" altLang="en-US" sz="1800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zh-TW" altLang="en-US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  </a:t>
            </a:r>
            <a:r>
              <a:rPr lang="en-US" altLang="zh-TW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epoch = 150</a:t>
            </a:r>
          </a:p>
          <a:p>
            <a:pPr marL="109728" indent="0">
              <a:buNone/>
            </a:pPr>
            <a:r>
              <a:rPr lang="en-US" altLang="zh-TW" sz="1800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  learning rate = 0.0001</a:t>
            </a:r>
          </a:p>
          <a:p>
            <a:r>
              <a:rPr lang="zh-TW" altLang="en-US" sz="1800" dirty="0">
                <a:solidFill>
                  <a:schemeClr val="tx1"/>
                </a:solidFill>
                <a:ea typeface="Cambria Math" panose="02040503050406030204" pitchFamily="18" charset="0"/>
              </a:rPr>
              <a:t>資料筆數 </a:t>
            </a:r>
            <a:r>
              <a:rPr lang="en-US" altLang="zh-TW" sz="1800" dirty="0">
                <a:solidFill>
                  <a:schemeClr val="tx1"/>
                </a:solidFill>
                <a:ea typeface="Cambria Math" panose="02040503050406030204" pitchFamily="18" charset="0"/>
              </a:rPr>
              <a:t>:</a:t>
            </a:r>
            <a:r>
              <a:rPr lang="zh-TW" altLang="en-US" sz="1800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4166</a:t>
            </a:r>
            <a:endParaRPr lang="en-US" altLang="zh-TW" sz="1800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endParaRPr lang="en-US" altLang="zh-TW" sz="1800" dirty="0" smtClean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endParaRPr lang="en-US" altLang="zh-TW" sz="1800" dirty="0" smtClean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endParaRPr lang="en-US" altLang="zh-TW" sz="1800" dirty="0" smtClean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endParaRPr lang="en-US" altLang="zh-TW" sz="1800" i="1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TW" sz="1800" b="1" dirty="0" smtClean="0">
              <a:solidFill>
                <a:srgbClr val="FF0000"/>
              </a:solidFill>
            </a:endParaRPr>
          </a:p>
          <a:p>
            <a:endParaRPr lang="en-US" altLang="zh-TW" sz="1800" dirty="0" smtClean="0">
              <a:solidFill>
                <a:srgbClr val="FF0000"/>
              </a:solidFill>
            </a:endParaRPr>
          </a:p>
          <a:p>
            <a:endParaRPr lang="zh-TW" altLang="en-US" sz="1800" dirty="0">
              <a:solidFill>
                <a:srgbClr val="FF0000"/>
              </a:solidFill>
            </a:endParaRPr>
          </a:p>
          <a:p>
            <a:endParaRPr lang="en-US" altLang="zh-TW" sz="1800" dirty="0">
              <a:solidFill>
                <a:schemeClr val="tx1"/>
              </a:solidFill>
            </a:endParaRPr>
          </a:p>
          <a:p>
            <a:endParaRPr lang="zh-TW" altLang="en-US" sz="1800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83" y="1417252"/>
            <a:ext cx="2385217" cy="1909580"/>
          </a:xfrm>
          <a:prstGeom prst="rect">
            <a:avLst/>
          </a:prstGeom>
        </p:spPr>
      </p:pic>
      <p:sp>
        <p:nvSpPr>
          <p:cNvPr id="4" name="橢圓形圖說文字 3"/>
          <p:cNvSpPr/>
          <p:nvPr/>
        </p:nvSpPr>
        <p:spPr>
          <a:xfrm>
            <a:off x="6620225" y="1341432"/>
            <a:ext cx="4686153" cy="1941356"/>
          </a:xfrm>
          <a:prstGeom prst="wedgeEllipseCallout">
            <a:avLst>
              <a:gd name="adj1" fmla="val 25781"/>
              <a:gd name="adj2" fmla="val 716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內容版面配置區 3"/>
          <p:cNvSpPr>
            <a:spLocks noGrp="1"/>
          </p:cNvSpPr>
          <p:nvPr>
            <p:ph sz="half" idx="1"/>
          </p:nvPr>
        </p:nvSpPr>
        <p:spPr>
          <a:xfrm>
            <a:off x="6802733" y="1876083"/>
            <a:ext cx="4321136" cy="1406704"/>
          </a:xfrm>
        </p:spPr>
        <p:txBody>
          <a:bodyPr>
            <a:noAutofit/>
          </a:bodyPr>
          <a:lstStyle/>
          <a:p>
            <a:r>
              <a:rPr lang="en-US" altLang="zh-TW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pre-t</a:t>
            </a:r>
            <a:r>
              <a:rPr lang="en-US" altLang="zh-TW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raining </a:t>
            </a:r>
            <a:r>
              <a:rPr lang="zh-TW" altLang="en-US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與 </a:t>
            </a:r>
            <a:r>
              <a:rPr lang="en-US" altLang="zh-TW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testing</a:t>
            </a:r>
            <a:r>
              <a:rPr lang="zh-TW" altLang="en-US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r>
              <a:rPr lang="zh-TW" altLang="en-US" sz="1800" dirty="0" smtClean="0">
                <a:solidFill>
                  <a:schemeClr val="tx1"/>
                </a:solidFill>
                <a:ea typeface="Cambria Math" panose="02040503050406030204" pitchFamily="18" charset="0"/>
              </a:rPr>
              <a:t>皆為震盪格局，同時漲跌幅度相對較小，模型有不錯的累積報酬</a:t>
            </a:r>
            <a:endParaRPr lang="en-US" altLang="zh-TW" sz="1800" dirty="0" smtClean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endParaRPr lang="en-US" altLang="zh-TW" sz="1800" i="1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TW" sz="1800" b="1" dirty="0" smtClean="0">
              <a:solidFill>
                <a:srgbClr val="FF0000"/>
              </a:solidFill>
            </a:endParaRPr>
          </a:p>
          <a:p>
            <a:endParaRPr lang="en-US" altLang="zh-TW" sz="1800" dirty="0" smtClean="0">
              <a:solidFill>
                <a:srgbClr val="FF0000"/>
              </a:solidFill>
            </a:endParaRPr>
          </a:p>
          <a:p>
            <a:endParaRPr lang="zh-TW" altLang="en-US" sz="1800" dirty="0">
              <a:solidFill>
                <a:srgbClr val="FF0000"/>
              </a:solidFill>
            </a:endParaRPr>
          </a:p>
          <a:p>
            <a:endParaRPr lang="en-US" altLang="zh-TW" sz="1800" dirty="0">
              <a:solidFill>
                <a:schemeClr val="tx1"/>
              </a:solidFill>
            </a:endParaRPr>
          </a:p>
          <a:p>
            <a:endParaRPr lang="zh-TW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4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訓練課程簡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615_TF03460604.potx" id="{459C345E-EC57-4CE6-8378-CD5A0E02B40D}" vid="{75388508-C140-4AE9-B3F8-1A15F21DF63F}"/>
    </a:ext>
  </a:extLst>
</a:theme>
</file>

<file path=ppt/theme/theme2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訓練課程簡報</Template>
  <TotalTime>1737</TotalTime>
  <Words>704</Words>
  <Application>Microsoft Office PowerPoint</Application>
  <PresentationFormat>寬螢幕</PresentationFormat>
  <Paragraphs>230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Microsoft JhengHei UI</vt:lpstr>
      <vt:lpstr>新細明體</vt:lpstr>
      <vt:lpstr>Arial</vt:lpstr>
      <vt:lpstr>Calibri</vt:lpstr>
      <vt:lpstr>Cambria Math</vt:lpstr>
      <vt:lpstr>Georgia</vt:lpstr>
      <vt:lpstr>Wingdings 2</vt:lpstr>
      <vt:lpstr>訓練課程簡報</vt:lpstr>
      <vt:lpstr>機器學習第三次報告</vt:lpstr>
      <vt:lpstr>報告流程</vt:lpstr>
      <vt:lpstr>1. 論文簡介-FDRNN model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訓練課程簡報標題</dc:title>
  <dc:creator>Song</dc:creator>
  <cp:lastModifiedBy>Song</cp:lastModifiedBy>
  <cp:revision>82</cp:revision>
  <dcterms:created xsi:type="dcterms:W3CDTF">2019-12-12T13:17:24Z</dcterms:created>
  <dcterms:modified xsi:type="dcterms:W3CDTF">2020-01-08T05:55:53Z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