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7" r:id="rId3"/>
    <p:sldId id="347" r:id="rId4"/>
    <p:sldId id="378" r:id="rId5"/>
    <p:sldId id="336" r:id="rId6"/>
    <p:sldId id="315" r:id="rId7"/>
    <p:sldId id="360" r:id="rId8"/>
    <p:sldId id="362" r:id="rId9"/>
    <p:sldId id="300" r:id="rId10"/>
    <p:sldId id="372" r:id="rId11"/>
    <p:sldId id="376" r:id="rId12"/>
    <p:sldId id="371" r:id="rId13"/>
    <p:sldId id="367" r:id="rId14"/>
    <p:sldId id="373" r:id="rId15"/>
    <p:sldId id="368" r:id="rId16"/>
    <p:sldId id="374" r:id="rId17"/>
    <p:sldId id="369" r:id="rId18"/>
    <p:sldId id="375" r:id="rId19"/>
    <p:sldId id="379" r:id="rId20"/>
    <p:sldId id="26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9" autoAdjust="0"/>
    <p:restoredTop sz="94264" autoAdjust="0"/>
  </p:normalViewPr>
  <p:slideViewPr>
    <p:cSldViewPr snapToGrid="0">
      <p:cViewPr varScale="1">
        <p:scale>
          <a:sx n="72" d="100"/>
          <a:sy n="72" d="100"/>
        </p:scale>
        <p:origin x="3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7B3AB-BF6A-41E3-967A-CDFCB1EE9ABA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</dgm:pt>
    <dgm:pt modelId="{478F435C-40D6-4D10-A598-418765A02855}">
      <dgm:prSet phldrT="[文字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2000" dirty="0"/>
            <a:t>(1) Pretrain num</a:t>
          </a:r>
          <a:endParaRPr lang="zh-TW" altLang="en-US" sz="2000" dirty="0"/>
        </a:p>
      </dgm:t>
    </dgm:pt>
    <dgm:pt modelId="{ED17810A-EC31-4FDD-9341-DD6EAA63E3E3}" type="par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626DDDB0-3EDA-44D4-A139-68D85419F447}" type="sib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42767A44-3A53-4DBC-9F1E-2BB09741D091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B44DB6C9-ACAF-4E2A-B1DC-CE3A18909F6F}" type="par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8BE1E053-1577-48E8-8258-2CDFE782F1A9}" type="sib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CBAB387F-C2B1-4060-9961-7DD8F904C19D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B489A69-9D4D-4144-B69D-DB535CF8DBA5}" type="par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2F26B8FF-9BA2-4E7C-A421-FDA11E7045C1}" type="sib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FA18994A-DEB6-4C31-8275-93AEEA708A4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59054CE-41C0-474B-B4F1-94DBD84F7688}" type="par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6E52F048-9311-4DC1-81E2-D165E2D7130E}" type="sib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3EDBA857-9A2B-4393-ADD0-F3C9EBFDBE6A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FA02F0FE-2D94-49CF-935A-EAEE5083D2F0}" type="sib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1C652020-59CA-41F4-97A8-9D0DADD7AF10}" type="par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D62B2048-F683-4B75-BF84-A0131A5F70BC}" type="pres">
      <dgm:prSet presAssocID="{4807B3AB-BF6A-41E3-967A-CDFCB1EE9ABA}" presName="Name0" presStyleCnt="0">
        <dgm:presLayoutVars>
          <dgm:dir/>
          <dgm:animLvl val="lvl"/>
          <dgm:resizeHandles val="exact"/>
        </dgm:presLayoutVars>
      </dgm:prSet>
      <dgm:spPr/>
    </dgm:pt>
    <dgm:pt modelId="{1B4DDA92-B330-46D7-81E2-DDC606DE7E0F}" type="pres">
      <dgm:prSet presAssocID="{478F435C-40D6-4D10-A598-418765A028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9E13D26-EE71-4EDD-82CB-8EC54ED643B6}" type="pres">
      <dgm:prSet presAssocID="{626DDDB0-3EDA-44D4-A139-68D85419F447}" presName="parTxOnlySpace" presStyleCnt="0"/>
      <dgm:spPr/>
    </dgm:pt>
    <dgm:pt modelId="{BD2BB1F5-A379-49D4-9DEE-93663236A9B1}" type="pres">
      <dgm:prSet presAssocID="{42767A44-3A53-4DBC-9F1E-2BB09741D09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3E817F-69E0-4C49-AACB-532730654E30}" type="pres">
      <dgm:prSet presAssocID="{8BE1E053-1577-48E8-8258-2CDFE782F1A9}" presName="parTxOnlySpace" presStyleCnt="0"/>
      <dgm:spPr/>
    </dgm:pt>
    <dgm:pt modelId="{CE41F5FC-FD89-4005-A0E7-2021704E378F}" type="pres">
      <dgm:prSet presAssocID="{CBAB387F-C2B1-4060-9961-7DD8F904C19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629DB3-F447-4984-88F0-F1851737C4AA}" type="pres">
      <dgm:prSet presAssocID="{2F26B8FF-9BA2-4E7C-A421-FDA11E7045C1}" presName="parTxOnlySpace" presStyleCnt="0"/>
      <dgm:spPr/>
    </dgm:pt>
    <dgm:pt modelId="{5D8D7450-9CFD-4B6E-9A91-E61F72F32CAB}" type="pres">
      <dgm:prSet presAssocID="{3EDBA857-9A2B-4393-ADD0-F3C9EBFDBE6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6FA675-01DD-4B29-8E9B-E9F5792D265A}" type="pres">
      <dgm:prSet presAssocID="{FA02F0FE-2D94-49CF-935A-EAEE5083D2F0}" presName="parTxOnlySpace" presStyleCnt="0"/>
      <dgm:spPr/>
    </dgm:pt>
    <dgm:pt modelId="{E4080938-765D-49DF-989B-32657F6ABA46}" type="pres">
      <dgm:prSet presAssocID="{FA18994A-DEB6-4C31-8275-93AEEA708A4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335E2A-F8B0-4E08-8E1E-166F3353C865}" srcId="{4807B3AB-BF6A-41E3-967A-CDFCB1EE9ABA}" destId="{CBAB387F-C2B1-4060-9961-7DD8F904C19D}" srcOrd="2" destOrd="0" parTransId="{EB489A69-9D4D-4144-B69D-DB535CF8DBA5}" sibTransId="{2F26B8FF-9BA2-4E7C-A421-FDA11E7045C1}"/>
    <dgm:cxn modelId="{D4681E33-8486-4CE2-BD51-B00D776647AA}" type="presOf" srcId="{3EDBA857-9A2B-4393-ADD0-F3C9EBFDBE6A}" destId="{5D8D7450-9CFD-4B6E-9A91-E61F72F32CAB}" srcOrd="0" destOrd="0" presId="urn:microsoft.com/office/officeart/2005/8/layout/chevron1"/>
    <dgm:cxn modelId="{92ED4260-FC41-4034-B4E1-DE8BFE93A95A}" type="presOf" srcId="{42767A44-3A53-4DBC-9F1E-2BB09741D091}" destId="{BD2BB1F5-A379-49D4-9DEE-93663236A9B1}" srcOrd="0" destOrd="0" presId="urn:microsoft.com/office/officeart/2005/8/layout/chevron1"/>
    <dgm:cxn modelId="{EC674842-7758-4265-A9A4-F30BBA78B3FD}" type="presOf" srcId="{FA18994A-DEB6-4C31-8275-93AEEA708A43}" destId="{E4080938-765D-49DF-989B-32657F6ABA46}" srcOrd="0" destOrd="0" presId="urn:microsoft.com/office/officeart/2005/8/layout/chevron1"/>
    <dgm:cxn modelId="{45D96566-3E6A-4D62-B59C-7F325D9C5694}" srcId="{4807B3AB-BF6A-41E3-967A-CDFCB1EE9ABA}" destId="{42767A44-3A53-4DBC-9F1E-2BB09741D091}" srcOrd="1" destOrd="0" parTransId="{B44DB6C9-ACAF-4E2A-B1DC-CE3A18909F6F}" sibTransId="{8BE1E053-1577-48E8-8258-2CDFE782F1A9}"/>
    <dgm:cxn modelId="{FDD22657-F4D4-4DD1-B109-D89D555D3684}" type="presOf" srcId="{4807B3AB-BF6A-41E3-967A-CDFCB1EE9ABA}" destId="{D62B2048-F683-4B75-BF84-A0131A5F70BC}" srcOrd="0" destOrd="0" presId="urn:microsoft.com/office/officeart/2005/8/layout/chevron1"/>
    <dgm:cxn modelId="{EECA2D94-6A96-41FE-A20C-29B6038B0888}" srcId="{4807B3AB-BF6A-41E3-967A-CDFCB1EE9ABA}" destId="{3EDBA857-9A2B-4393-ADD0-F3C9EBFDBE6A}" srcOrd="3" destOrd="0" parTransId="{1C652020-59CA-41F4-97A8-9D0DADD7AF10}" sibTransId="{FA02F0FE-2D94-49CF-935A-EAEE5083D2F0}"/>
    <dgm:cxn modelId="{71034ABB-A439-41ED-AE80-7078BF7771FC}" type="presOf" srcId="{CBAB387F-C2B1-4060-9961-7DD8F904C19D}" destId="{CE41F5FC-FD89-4005-A0E7-2021704E378F}" srcOrd="0" destOrd="0" presId="urn:microsoft.com/office/officeart/2005/8/layout/chevron1"/>
    <dgm:cxn modelId="{42CBBDC5-7DDE-450A-9FB4-802FB3AE5477}" type="presOf" srcId="{478F435C-40D6-4D10-A598-418765A02855}" destId="{1B4DDA92-B330-46D7-81E2-DDC606DE7E0F}" srcOrd="0" destOrd="0" presId="urn:microsoft.com/office/officeart/2005/8/layout/chevron1"/>
    <dgm:cxn modelId="{4C037EDF-F400-4BB4-A757-0CEA4F589709}" srcId="{4807B3AB-BF6A-41E3-967A-CDFCB1EE9ABA}" destId="{478F435C-40D6-4D10-A598-418765A02855}" srcOrd="0" destOrd="0" parTransId="{ED17810A-EC31-4FDD-9341-DD6EAA63E3E3}" sibTransId="{626DDDB0-3EDA-44D4-A139-68D85419F447}"/>
    <dgm:cxn modelId="{BBECCCE0-4906-496C-8DF2-615FC78866C2}" srcId="{4807B3AB-BF6A-41E3-967A-CDFCB1EE9ABA}" destId="{FA18994A-DEB6-4C31-8275-93AEEA708A43}" srcOrd="4" destOrd="0" parTransId="{E59054CE-41C0-474B-B4F1-94DBD84F7688}" sibTransId="{6E52F048-9311-4DC1-81E2-D165E2D7130E}"/>
    <dgm:cxn modelId="{AF55A691-DF50-48B2-92F4-3A9C59F51E11}" type="presParOf" srcId="{D62B2048-F683-4B75-BF84-A0131A5F70BC}" destId="{1B4DDA92-B330-46D7-81E2-DDC606DE7E0F}" srcOrd="0" destOrd="0" presId="urn:microsoft.com/office/officeart/2005/8/layout/chevron1"/>
    <dgm:cxn modelId="{AEC08CAE-881A-43FE-9F43-483A01FA928D}" type="presParOf" srcId="{D62B2048-F683-4B75-BF84-A0131A5F70BC}" destId="{B9E13D26-EE71-4EDD-82CB-8EC54ED643B6}" srcOrd="1" destOrd="0" presId="urn:microsoft.com/office/officeart/2005/8/layout/chevron1"/>
    <dgm:cxn modelId="{46795306-9AB3-486F-B742-04B7597E79B2}" type="presParOf" srcId="{D62B2048-F683-4B75-BF84-A0131A5F70BC}" destId="{BD2BB1F5-A379-49D4-9DEE-93663236A9B1}" srcOrd="2" destOrd="0" presId="urn:microsoft.com/office/officeart/2005/8/layout/chevron1"/>
    <dgm:cxn modelId="{FF4FCBDA-ABDC-4817-93E9-3D1F17FABD75}" type="presParOf" srcId="{D62B2048-F683-4B75-BF84-A0131A5F70BC}" destId="{D33E817F-69E0-4C49-AACB-532730654E30}" srcOrd="3" destOrd="0" presId="urn:microsoft.com/office/officeart/2005/8/layout/chevron1"/>
    <dgm:cxn modelId="{F4A0F050-325B-4B8C-B93A-0E8CFCB610DD}" type="presParOf" srcId="{D62B2048-F683-4B75-BF84-A0131A5F70BC}" destId="{CE41F5FC-FD89-4005-A0E7-2021704E378F}" srcOrd="4" destOrd="0" presId="urn:microsoft.com/office/officeart/2005/8/layout/chevron1"/>
    <dgm:cxn modelId="{4BF0F61F-AD76-4E2F-9A6B-4FF1E50B3D82}" type="presParOf" srcId="{D62B2048-F683-4B75-BF84-A0131A5F70BC}" destId="{01629DB3-F447-4984-88F0-F1851737C4AA}" srcOrd="5" destOrd="0" presId="urn:microsoft.com/office/officeart/2005/8/layout/chevron1"/>
    <dgm:cxn modelId="{04DF88A0-4FB7-4116-BD76-B7C543032C9D}" type="presParOf" srcId="{D62B2048-F683-4B75-BF84-A0131A5F70BC}" destId="{5D8D7450-9CFD-4B6E-9A91-E61F72F32CAB}" srcOrd="6" destOrd="0" presId="urn:microsoft.com/office/officeart/2005/8/layout/chevron1"/>
    <dgm:cxn modelId="{AB0D3327-D9A0-4A30-A987-7A62923F9E32}" type="presParOf" srcId="{D62B2048-F683-4B75-BF84-A0131A5F70BC}" destId="{196FA675-01DD-4B29-8E9B-E9F5792D265A}" srcOrd="7" destOrd="0" presId="urn:microsoft.com/office/officeart/2005/8/layout/chevron1"/>
    <dgm:cxn modelId="{4B5D6202-8294-43DA-821C-718627A98B89}" type="presParOf" srcId="{D62B2048-F683-4B75-BF84-A0131A5F70BC}" destId="{E4080938-765D-49DF-989B-32657F6ABA4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807B3AB-BF6A-41E3-967A-CDFCB1EE9ABA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</dgm:pt>
    <dgm:pt modelId="{478F435C-40D6-4D10-A598-418765A02855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000" dirty="0"/>
            <a:t>(1) Pretrain num</a:t>
          </a:r>
          <a:endParaRPr lang="zh-TW" altLang="en-US" sz="2000" dirty="0"/>
        </a:p>
      </dgm:t>
    </dgm:pt>
    <dgm:pt modelId="{ED17810A-EC31-4FDD-9341-DD6EAA63E3E3}" type="par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626DDDB0-3EDA-44D4-A139-68D85419F447}" type="sib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42767A44-3A53-4DBC-9F1E-2BB09741D091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B44DB6C9-ACAF-4E2A-B1DC-CE3A18909F6F}" type="par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8BE1E053-1577-48E8-8258-2CDFE782F1A9}" type="sib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CBAB387F-C2B1-4060-9961-7DD8F904C19D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B489A69-9D4D-4144-B69D-DB535CF8DBA5}" type="par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2F26B8FF-9BA2-4E7C-A421-FDA11E7045C1}" type="sib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FA18994A-DEB6-4C31-8275-93AEEA708A43}">
      <dgm:prSet phldrT="[文字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59054CE-41C0-474B-B4F1-94DBD84F7688}" type="par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6E52F048-9311-4DC1-81E2-D165E2D7130E}" type="sib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3EDBA857-9A2B-4393-ADD0-F3C9EBFDBE6A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FA02F0FE-2D94-49CF-935A-EAEE5083D2F0}" type="sib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1C652020-59CA-41F4-97A8-9D0DADD7AF10}" type="par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D62B2048-F683-4B75-BF84-A0131A5F70BC}" type="pres">
      <dgm:prSet presAssocID="{4807B3AB-BF6A-41E3-967A-CDFCB1EE9ABA}" presName="Name0" presStyleCnt="0">
        <dgm:presLayoutVars>
          <dgm:dir/>
          <dgm:animLvl val="lvl"/>
          <dgm:resizeHandles val="exact"/>
        </dgm:presLayoutVars>
      </dgm:prSet>
      <dgm:spPr/>
    </dgm:pt>
    <dgm:pt modelId="{1B4DDA92-B330-46D7-81E2-DDC606DE7E0F}" type="pres">
      <dgm:prSet presAssocID="{478F435C-40D6-4D10-A598-418765A028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9E13D26-EE71-4EDD-82CB-8EC54ED643B6}" type="pres">
      <dgm:prSet presAssocID="{626DDDB0-3EDA-44D4-A139-68D85419F447}" presName="parTxOnlySpace" presStyleCnt="0"/>
      <dgm:spPr/>
    </dgm:pt>
    <dgm:pt modelId="{BD2BB1F5-A379-49D4-9DEE-93663236A9B1}" type="pres">
      <dgm:prSet presAssocID="{42767A44-3A53-4DBC-9F1E-2BB09741D09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3E817F-69E0-4C49-AACB-532730654E30}" type="pres">
      <dgm:prSet presAssocID="{8BE1E053-1577-48E8-8258-2CDFE782F1A9}" presName="parTxOnlySpace" presStyleCnt="0"/>
      <dgm:spPr/>
    </dgm:pt>
    <dgm:pt modelId="{CE41F5FC-FD89-4005-A0E7-2021704E378F}" type="pres">
      <dgm:prSet presAssocID="{CBAB387F-C2B1-4060-9961-7DD8F904C19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629DB3-F447-4984-88F0-F1851737C4AA}" type="pres">
      <dgm:prSet presAssocID="{2F26B8FF-9BA2-4E7C-A421-FDA11E7045C1}" presName="parTxOnlySpace" presStyleCnt="0"/>
      <dgm:spPr/>
    </dgm:pt>
    <dgm:pt modelId="{5D8D7450-9CFD-4B6E-9A91-E61F72F32CAB}" type="pres">
      <dgm:prSet presAssocID="{3EDBA857-9A2B-4393-ADD0-F3C9EBFDBE6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6FA675-01DD-4B29-8E9B-E9F5792D265A}" type="pres">
      <dgm:prSet presAssocID="{FA02F0FE-2D94-49CF-935A-EAEE5083D2F0}" presName="parTxOnlySpace" presStyleCnt="0"/>
      <dgm:spPr/>
    </dgm:pt>
    <dgm:pt modelId="{E4080938-765D-49DF-989B-32657F6ABA46}" type="pres">
      <dgm:prSet presAssocID="{FA18994A-DEB6-4C31-8275-93AEEA708A4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335E2A-F8B0-4E08-8E1E-166F3353C865}" srcId="{4807B3AB-BF6A-41E3-967A-CDFCB1EE9ABA}" destId="{CBAB387F-C2B1-4060-9961-7DD8F904C19D}" srcOrd="2" destOrd="0" parTransId="{EB489A69-9D4D-4144-B69D-DB535CF8DBA5}" sibTransId="{2F26B8FF-9BA2-4E7C-A421-FDA11E7045C1}"/>
    <dgm:cxn modelId="{D4681E33-8486-4CE2-BD51-B00D776647AA}" type="presOf" srcId="{3EDBA857-9A2B-4393-ADD0-F3C9EBFDBE6A}" destId="{5D8D7450-9CFD-4B6E-9A91-E61F72F32CAB}" srcOrd="0" destOrd="0" presId="urn:microsoft.com/office/officeart/2005/8/layout/chevron1"/>
    <dgm:cxn modelId="{92ED4260-FC41-4034-B4E1-DE8BFE93A95A}" type="presOf" srcId="{42767A44-3A53-4DBC-9F1E-2BB09741D091}" destId="{BD2BB1F5-A379-49D4-9DEE-93663236A9B1}" srcOrd="0" destOrd="0" presId="urn:microsoft.com/office/officeart/2005/8/layout/chevron1"/>
    <dgm:cxn modelId="{EC674842-7758-4265-A9A4-F30BBA78B3FD}" type="presOf" srcId="{FA18994A-DEB6-4C31-8275-93AEEA708A43}" destId="{E4080938-765D-49DF-989B-32657F6ABA46}" srcOrd="0" destOrd="0" presId="urn:microsoft.com/office/officeart/2005/8/layout/chevron1"/>
    <dgm:cxn modelId="{45D96566-3E6A-4D62-B59C-7F325D9C5694}" srcId="{4807B3AB-BF6A-41E3-967A-CDFCB1EE9ABA}" destId="{42767A44-3A53-4DBC-9F1E-2BB09741D091}" srcOrd="1" destOrd="0" parTransId="{B44DB6C9-ACAF-4E2A-B1DC-CE3A18909F6F}" sibTransId="{8BE1E053-1577-48E8-8258-2CDFE782F1A9}"/>
    <dgm:cxn modelId="{FDD22657-F4D4-4DD1-B109-D89D555D3684}" type="presOf" srcId="{4807B3AB-BF6A-41E3-967A-CDFCB1EE9ABA}" destId="{D62B2048-F683-4B75-BF84-A0131A5F70BC}" srcOrd="0" destOrd="0" presId="urn:microsoft.com/office/officeart/2005/8/layout/chevron1"/>
    <dgm:cxn modelId="{EECA2D94-6A96-41FE-A20C-29B6038B0888}" srcId="{4807B3AB-BF6A-41E3-967A-CDFCB1EE9ABA}" destId="{3EDBA857-9A2B-4393-ADD0-F3C9EBFDBE6A}" srcOrd="3" destOrd="0" parTransId="{1C652020-59CA-41F4-97A8-9D0DADD7AF10}" sibTransId="{FA02F0FE-2D94-49CF-935A-EAEE5083D2F0}"/>
    <dgm:cxn modelId="{71034ABB-A439-41ED-AE80-7078BF7771FC}" type="presOf" srcId="{CBAB387F-C2B1-4060-9961-7DD8F904C19D}" destId="{CE41F5FC-FD89-4005-A0E7-2021704E378F}" srcOrd="0" destOrd="0" presId="urn:microsoft.com/office/officeart/2005/8/layout/chevron1"/>
    <dgm:cxn modelId="{42CBBDC5-7DDE-450A-9FB4-802FB3AE5477}" type="presOf" srcId="{478F435C-40D6-4D10-A598-418765A02855}" destId="{1B4DDA92-B330-46D7-81E2-DDC606DE7E0F}" srcOrd="0" destOrd="0" presId="urn:microsoft.com/office/officeart/2005/8/layout/chevron1"/>
    <dgm:cxn modelId="{4C037EDF-F400-4BB4-A757-0CEA4F589709}" srcId="{4807B3AB-BF6A-41E3-967A-CDFCB1EE9ABA}" destId="{478F435C-40D6-4D10-A598-418765A02855}" srcOrd="0" destOrd="0" parTransId="{ED17810A-EC31-4FDD-9341-DD6EAA63E3E3}" sibTransId="{626DDDB0-3EDA-44D4-A139-68D85419F447}"/>
    <dgm:cxn modelId="{BBECCCE0-4906-496C-8DF2-615FC78866C2}" srcId="{4807B3AB-BF6A-41E3-967A-CDFCB1EE9ABA}" destId="{FA18994A-DEB6-4C31-8275-93AEEA708A43}" srcOrd="4" destOrd="0" parTransId="{E59054CE-41C0-474B-B4F1-94DBD84F7688}" sibTransId="{6E52F048-9311-4DC1-81E2-D165E2D7130E}"/>
    <dgm:cxn modelId="{AF55A691-DF50-48B2-92F4-3A9C59F51E11}" type="presParOf" srcId="{D62B2048-F683-4B75-BF84-A0131A5F70BC}" destId="{1B4DDA92-B330-46D7-81E2-DDC606DE7E0F}" srcOrd="0" destOrd="0" presId="urn:microsoft.com/office/officeart/2005/8/layout/chevron1"/>
    <dgm:cxn modelId="{AEC08CAE-881A-43FE-9F43-483A01FA928D}" type="presParOf" srcId="{D62B2048-F683-4B75-BF84-A0131A5F70BC}" destId="{B9E13D26-EE71-4EDD-82CB-8EC54ED643B6}" srcOrd="1" destOrd="0" presId="urn:microsoft.com/office/officeart/2005/8/layout/chevron1"/>
    <dgm:cxn modelId="{46795306-9AB3-486F-B742-04B7597E79B2}" type="presParOf" srcId="{D62B2048-F683-4B75-BF84-A0131A5F70BC}" destId="{BD2BB1F5-A379-49D4-9DEE-93663236A9B1}" srcOrd="2" destOrd="0" presId="urn:microsoft.com/office/officeart/2005/8/layout/chevron1"/>
    <dgm:cxn modelId="{FF4FCBDA-ABDC-4817-93E9-3D1F17FABD75}" type="presParOf" srcId="{D62B2048-F683-4B75-BF84-A0131A5F70BC}" destId="{D33E817F-69E0-4C49-AACB-532730654E30}" srcOrd="3" destOrd="0" presId="urn:microsoft.com/office/officeart/2005/8/layout/chevron1"/>
    <dgm:cxn modelId="{F4A0F050-325B-4B8C-B93A-0E8CFCB610DD}" type="presParOf" srcId="{D62B2048-F683-4B75-BF84-A0131A5F70BC}" destId="{CE41F5FC-FD89-4005-A0E7-2021704E378F}" srcOrd="4" destOrd="0" presId="urn:microsoft.com/office/officeart/2005/8/layout/chevron1"/>
    <dgm:cxn modelId="{4BF0F61F-AD76-4E2F-9A6B-4FF1E50B3D82}" type="presParOf" srcId="{D62B2048-F683-4B75-BF84-A0131A5F70BC}" destId="{01629DB3-F447-4984-88F0-F1851737C4AA}" srcOrd="5" destOrd="0" presId="urn:microsoft.com/office/officeart/2005/8/layout/chevron1"/>
    <dgm:cxn modelId="{04DF88A0-4FB7-4116-BD76-B7C543032C9D}" type="presParOf" srcId="{D62B2048-F683-4B75-BF84-A0131A5F70BC}" destId="{5D8D7450-9CFD-4B6E-9A91-E61F72F32CAB}" srcOrd="6" destOrd="0" presId="urn:microsoft.com/office/officeart/2005/8/layout/chevron1"/>
    <dgm:cxn modelId="{AB0D3327-D9A0-4A30-A987-7A62923F9E32}" type="presParOf" srcId="{D62B2048-F683-4B75-BF84-A0131A5F70BC}" destId="{196FA675-01DD-4B29-8E9B-E9F5792D265A}" srcOrd="7" destOrd="0" presId="urn:microsoft.com/office/officeart/2005/8/layout/chevron1"/>
    <dgm:cxn modelId="{4B5D6202-8294-43DA-821C-718627A98B89}" type="presParOf" srcId="{D62B2048-F683-4B75-BF84-A0131A5F70BC}" destId="{E4080938-765D-49DF-989B-32657F6ABA4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807B3AB-BF6A-41E3-967A-CDFCB1EE9ABA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</dgm:pt>
    <dgm:pt modelId="{478F435C-40D6-4D10-A598-418765A02855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000" dirty="0"/>
            <a:t>(1) Pretrain num</a:t>
          </a:r>
          <a:endParaRPr lang="zh-TW" altLang="en-US" sz="2000" dirty="0"/>
        </a:p>
      </dgm:t>
    </dgm:pt>
    <dgm:pt modelId="{ED17810A-EC31-4FDD-9341-DD6EAA63E3E3}" type="par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626DDDB0-3EDA-44D4-A139-68D85419F447}" type="sib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42767A44-3A53-4DBC-9F1E-2BB09741D091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B44DB6C9-ACAF-4E2A-B1DC-CE3A18909F6F}" type="par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8BE1E053-1577-48E8-8258-2CDFE782F1A9}" type="sib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CBAB387F-C2B1-4060-9961-7DD8F904C19D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B489A69-9D4D-4144-B69D-DB535CF8DBA5}" type="par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2F26B8FF-9BA2-4E7C-A421-FDA11E7045C1}" type="sib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FA18994A-DEB6-4C31-8275-93AEEA708A43}">
      <dgm:prSet phldrT="[文字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59054CE-41C0-474B-B4F1-94DBD84F7688}" type="par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6E52F048-9311-4DC1-81E2-D165E2D7130E}" type="sib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3EDBA857-9A2B-4393-ADD0-F3C9EBFDBE6A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FA02F0FE-2D94-49CF-935A-EAEE5083D2F0}" type="sib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1C652020-59CA-41F4-97A8-9D0DADD7AF10}" type="par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D62B2048-F683-4B75-BF84-A0131A5F70BC}" type="pres">
      <dgm:prSet presAssocID="{4807B3AB-BF6A-41E3-967A-CDFCB1EE9ABA}" presName="Name0" presStyleCnt="0">
        <dgm:presLayoutVars>
          <dgm:dir/>
          <dgm:animLvl val="lvl"/>
          <dgm:resizeHandles val="exact"/>
        </dgm:presLayoutVars>
      </dgm:prSet>
      <dgm:spPr/>
    </dgm:pt>
    <dgm:pt modelId="{1B4DDA92-B330-46D7-81E2-DDC606DE7E0F}" type="pres">
      <dgm:prSet presAssocID="{478F435C-40D6-4D10-A598-418765A028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9E13D26-EE71-4EDD-82CB-8EC54ED643B6}" type="pres">
      <dgm:prSet presAssocID="{626DDDB0-3EDA-44D4-A139-68D85419F447}" presName="parTxOnlySpace" presStyleCnt="0"/>
      <dgm:spPr/>
    </dgm:pt>
    <dgm:pt modelId="{BD2BB1F5-A379-49D4-9DEE-93663236A9B1}" type="pres">
      <dgm:prSet presAssocID="{42767A44-3A53-4DBC-9F1E-2BB09741D09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3E817F-69E0-4C49-AACB-532730654E30}" type="pres">
      <dgm:prSet presAssocID="{8BE1E053-1577-48E8-8258-2CDFE782F1A9}" presName="parTxOnlySpace" presStyleCnt="0"/>
      <dgm:spPr/>
    </dgm:pt>
    <dgm:pt modelId="{CE41F5FC-FD89-4005-A0E7-2021704E378F}" type="pres">
      <dgm:prSet presAssocID="{CBAB387F-C2B1-4060-9961-7DD8F904C19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629DB3-F447-4984-88F0-F1851737C4AA}" type="pres">
      <dgm:prSet presAssocID="{2F26B8FF-9BA2-4E7C-A421-FDA11E7045C1}" presName="parTxOnlySpace" presStyleCnt="0"/>
      <dgm:spPr/>
    </dgm:pt>
    <dgm:pt modelId="{5D8D7450-9CFD-4B6E-9A91-E61F72F32CAB}" type="pres">
      <dgm:prSet presAssocID="{3EDBA857-9A2B-4393-ADD0-F3C9EBFDBE6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6FA675-01DD-4B29-8E9B-E9F5792D265A}" type="pres">
      <dgm:prSet presAssocID="{FA02F0FE-2D94-49CF-935A-EAEE5083D2F0}" presName="parTxOnlySpace" presStyleCnt="0"/>
      <dgm:spPr/>
    </dgm:pt>
    <dgm:pt modelId="{E4080938-765D-49DF-989B-32657F6ABA46}" type="pres">
      <dgm:prSet presAssocID="{FA18994A-DEB6-4C31-8275-93AEEA708A4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335E2A-F8B0-4E08-8E1E-166F3353C865}" srcId="{4807B3AB-BF6A-41E3-967A-CDFCB1EE9ABA}" destId="{CBAB387F-C2B1-4060-9961-7DD8F904C19D}" srcOrd="2" destOrd="0" parTransId="{EB489A69-9D4D-4144-B69D-DB535CF8DBA5}" sibTransId="{2F26B8FF-9BA2-4E7C-A421-FDA11E7045C1}"/>
    <dgm:cxn modelId="{D4681E33-8486-4CE2-BD51-B00D776647AA}" type="presOf" srcId="{3EDBA857-9A2B-4393-ADD0-F3C9EBFDBE6A}" destId="{5D8D7450-9CFD-4B6E-9A91-E61F72F32CAB}" srcOrd="0" destOrd="0" presId="urn:microsoft.com/office/officeart/2005/8/layout/chevron1"/>
    <dgm:cxn modelId="{92ED4260-FC41-4034-B4E1-DE8BFE93A95A}" type="presOf" srcId="{42767A44-3A53-4DBC-9F1E-2BB09741D091}" destId="{BD2BB1F5-A379-49D4-9DEE-93663236A9B1}" srcOrd="0" destOrd="0" presId="urn:microsoft.com/office/officeart/2005/8/layout/chevron1"/>
    <dgm:cxn modelId="{EC674842-7758-4265-A9A4-F30BBA78B3FD}" type="presOf" srcId="{FA18994A-DEB6-4C31-8275-93AEEA708A43}" destId="{E4080938-765D-49DF-989B-32657F6ABA46}" srcOrd="0" destOrd="0" presId="urn:microsoft.com/office/officeart/2005/8/layout/chevron1"/>
    <dgm:cxn modelId="{45D96566-3E6A-4D62-B59C-7F325D9C5694}" srcId="{4807B3AB-BF6A-41E3-967A-CDFCB1EE9ABA}" destId="{42767A44-3A53-4DBC-9F1E-2BB09741D091}" srcOrd="1" destOrd="0" parTransId="{B44DB6C9-ACAF-4E2A-B1DC-CE3A18909F6F}" sibTransId="{8BE1E053-1577-48E8-8258-2CDFE782F1A9}"/>
    <dgm:cxn modelId="{FDD22657-F4D4-4DD1-B109-D89D555D3684}" type="presOf" srcId="{4807B3AB-BF6A-41E3-967A-CDFCB1EE9ABA}" destId="{D62B2048-F683-4B75-BF84-A0131A5F70BC}" srcOrd="0" destOrd="0" presId="urn:microsoft.com/office/officeart/2005/8/layout/chevron1"/>
    <dgm:cxn modelId="{EECA2D94-6A96-41FE-A20C-29B6038B0888}" srcId="{4807B3AB-BF6A-41E3-967A-CDFCB1EE9ABA}" destId="{3EDBA857-9A2B-4393-ADD0-F3C9EBFDBE6A}" srcOrd="3" destOrd="0" parTransId="{1C652020-59CA-41F4-97A8-9D0DADD7AF10}" sibTransId="{FA02F0FE-2D94-49CF-935A-EAEE5083D2F0}"/>
    <dgm:cxn modelId="{71034ABB-A439-41ED-AE80-7078BF7771FC}" type="presOf" srcId="{CBAB387F-C2B1-4060-9961-7DD8F904C19D}" destId="{CE41F5FC-FD89-4005-A0E7-2021704E378F}" srcOrd="0" destOrd="0" presId="urn:microsoft.com/office/officeart/2005/8/layout/chevron1"/>
    <dgm:cxn modelId="{42CBBDC5-7DDE-450A-9FB4-802FB3AE5477}" type="presOf" srcId="{478F435C-40D6-4D10-A598-418765A02855}" destId="{1B4DDA92-B330-46D7-81E2-DDC606DE7E0F}" srcOrd="0" destOrd="0" presId="urn:microsoft.com/office/officeart/2005/8/layout/chevron1"/>
    <dgm:cxn modelId="{4C037EDF-F400-4BB4-A757-0CEA4F589709}" srcId="{4807B3AB-BF6A-41E3-967A-CDFCB1EE9ABA}" destId="{478F435C-40D6-4D10-A598-418765A02855}" srcOrd="0" destOrd="0" parTransId="{ED17810A-EC31-4FDD-9341-DD6EAA63E3E3}" sibTransId="{626DDDB0-3EDA-44D4-A139-68D85419F447}"/>
    <dgm:cxn modelId="{BBECCCE0-4906-496C-8DF2-615FC78866C2}" srcId="{4807B3AB-BF6A-41E3-967A-CDFCB1EE9ABA}" destId="{FA18994A-DEB6-4C31-8275-93AEEA708A43}" srcOrd="4" destOrd="0" parTransId="{E59054CE-41C0-474B-B4F1-94DBD84F7688}" sibTransId="{6E52F048-9311-4DC1-81E2-D165E2D7130E}"/>
    <dgm:cxn modelId="{AF55A691-DF50-48B2-92F4-3A9C59F51E11}" type="presParOf" srcId="{D62B2048-F683-4B75-BF84-A0131A5F70BC}" destId="{1B4DDA92-B330-46D7-81E2-DDC606DE7E0F}" srcOrd="0" destOrd="0" presId="urn:microsoft.com/office/officeart/2005/8/layout/chevron1"/>
    <dgm:cxn modelId="{AEC08CAE-881A-43FE-9F43-483A01FA928D}" type="presParOf" srcId="{D62B2048-F683-4B75-BF84-A0131A5F70BC}" destId="{B9E13D26-EE71-4EDD-82CB-8EC54ED643B6}" srcOrd="1" destOrd="0" presId="urn:microsoft.com/office/officeart/2005/8/layout/chevron1"/>
    <dgm:cxn modelId="{46795306-9AB3-486F-B742-04B7597E79B2}" type="presParOf" srcId="{D62B2048-F683-4B75-BF84-A0131A5F70BC}" destId="{BD2BB1F5-A379-49D4-9DEE-93663236A9B1}" srcOrd="2" destOrd="0" presId="urn:microsoft.com/office/officeart/2005/8/layout/chevron1"/>
    <dgm:cxn modelId="{FF4FCBDA-ABDC-4817-93E9-3D1F17FABD75}" type="presParOf" srcId="{D62B2048-F683-4B75-BF84-A0131A5F70BC}" destId="{D33E817F-69E0-4C49-AACB-532730654E30}" srcOrd="3" destOrd="0" presId="urn:microsoft.com/office/officeart/2005/8/layout/chevron1"/>
    <dgm:cxn modelId="{F4A0F050-325B-4B8C-B93A-0E8CFCB610DD}" type="presParOf" srcId="{D62B2048-F683-4B75-BF84-A0131A5F70BC}" destId="{CE41F5FC-FD89-4005-A0E7-2021704E378F}" srcOrd="4" destOrd="0" presId="urn:microsoft.com/office/officeart/2005/8/layout/chevron1"/>
    <dgm:cxn modelId="{4BF0F61F-AD76-4E2F-9A6B-4FF1E50B3D82}" type="presParOf" srcId="{D62B2048-F683-4B75-BF84-A0131A5F70BC}" destId="{01629DB3-F447-4984-88F0-F1851737C4AA}" srcOrd="5" destOrd="0" presId="urn:microsoft.com/office/officeart/2005/8/layout/chevron1"/>
    <dgm:cxn modelId="{04DF88A0-4FB7-4116-BD76-B7C543032C9D}" type="presParOf" srcId="{D62B2048-F683-4B75-BF84-A0131A5F70BC}" destId="{5D8D7450-9CFD-4B6E-9A91-E61F72F32CAB}" srcOrd="6" destOrd="0" presId="urn:microsoft.com/office/officeart/2005/8/layout/chevron1"/>
    <dgm:cxn modelId="{AB0D3327-D9A0-4A30-A987-7A62923F9E32}" type="presParOf" srcId="{D62B2048-F683-4B75-BF84-A0131A5F70BC}" destId="{196FA675-01DD-4B29-8E9B-E9F5792D265A}" srcOrd="7" destOrd="0" presId="urn:microsoft.com/office/officeart/2005/8/layout/chevron1"/>
    <dgm:cxn modelId="{4B5D6202-8294-43DA-821C-718627A98B89}" type="presParOf" srcId="{D62B2048-F683-4B75-BF84-A0131A5F70BC}" destId="{E4080938-765D-49DF-989B-32657F6ABA4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7B3AB-BF6A-41E3-967A-CDFCB1EE9ABA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</dgm:pt>
    <dgm:pt modelId="{478F435C-40D6-4D10-A598-418765A02855}">
      <dgm:prSet phldrT="[文字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2000" dirty="0"/>
            <a:t>(1) Pretrain num</a:t>
          </a:r>
          <a:endParaRPr lang="zh-TW" altLang="en-US" sz="2000" dirty="0"/>
        </a:p>
      </dgm:t>
    </dgm:pt>
    <dgm:pt modelId="{ED17810A-EC31-4FDD-9341-DD6EAA63E3E3}" type="par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626DDDB0-3EDA-44D4-A139-68D85419F447}" type="sib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42767A44-3A53-4DBC-9F1E-2BB09741D091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B44DB6C9-ACAF-4E2A-B1DC-CE3A18909F6F}" type="par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8BE1E053-1577-48E8-8258-2CDFE782F1A9}" type="sib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CBAB387F-C2B1-4060-9961-7DD8F904C19D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B489A69-9D4D-4144-B69D-DB535CF8DBA5}" type="par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2F26B8FF-9BA2-4E7C-A421-FDA11E7045C1}" type="sib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FA18994A-DEB6-4C31-8275-93AEEA708A4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59054CE-41C0-474B-B4F1-94DBD84F7688}" type="par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6E52F048-9311-4DC1-81E2-D165E2D7130E}" type="sib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3EDBA857-9A2B-4393-ADD0-F3C9EBFDBE6A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FA02F0FE-2D94-49CF-935A-EAEE5083D2F0}" type="sib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1C652020-59CA-41F4-97A8-9D0DADD7AF10}" type="par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D62B2048-F683-4B75-BF84-A0131A5F70BC}" type="pres">
      <dgm:prSet presAssocID="{4807B3AB-BF6A-41E3-967A-CDFCB1EE9ABA}" presName="Name0" presStyleCnt="0">
        <dgm:presLayoutVars>
          <dgm:dir/>
          <dgm:animLvl val="lvl"/>
          <dgm:resizeHandles val="exact"/>
        </dgm:presLayoutVars>
      </dgm:prSet>
      <dgm:spPr/>
    </dgm:pt>
    <dgm:pt modelId="{1B4DDA92-B330-46D7-81E2-DDC606DE7E0F}" type="pres">
      <dgm:prSet presAssocID="{478F435C-40D6-4D10-A598-418765A028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9E13D26-EE71-4EDD-82CB-8EC54ED643B6}" type="pres">
      <dgm:prSet presAssocID="{626DDDB0-3EDA-44D4-A139-68D85419F447}" presName="parTxOnlySpace" presStyleCnt="0"/>
      <dgm:spPr/>
    </dgm:pt>
    <dgm:pt modelId="{BD2BB1F5-A379-49D4-9DEE-93663236A9B1}" type="pres">
      <dgm:prSet presAssocID="{42767A44-3A53-4DBC-9F1E-2BB09741D09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3E817F-69E0-4C49-AACB-532730654E30}" type="pres">
      <dgm:prSet presAssocID="{8BE1E053-1577-48E8-8258-2CDFE782F1A9}" presName="parTxOnlySpace" presStyleCnt="0"/>
      <dgm:spPr/>
    </dgm:pt>
    <dgm:pt modelId="{CE41F5FC-FD89-4005-A0E7-2021704E378F}" type="pres">
      <dgm:prSet presAssocID="{CBAB387F-C2B1-4060-9961-7DD8F904C19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629DB3-F447-4984-88F0-F1851737C4AA}" type="pres">
      <dgm:prSet presAssocID="{2F26B8FF-9BA2-4E7C-A421-FDA11E7045C1}" presName="parTxOnlySpace" presStyleCnt="0"/>
      <dgm:spPr/>
    </dgm:pt>
    <dgm:pt modelId="{5D8D7450-9CFD-4B6E-9A91-E61F72F32CAB}" type="pres">
      <dgm:prSet presAssocID="{3EDBA857-9A2B-4393-ADD0-F3C9EBFDBE6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6FA675-01DD-4B29-8E9B-E9F5792D265A}" type="pres">
      <dgm:prSet presAssocID="{FA02F0FE-2D94-49CF-935A-EAEE5083D2F0}" presName="parTxOnlySpace" presStyleCnt="0"/>
      <dgm:spPr/>
    </dgm:pt>
    <dgm:pt modelId="{E4080938-765D-49DF-989B-32657F6ABA46}" type="pres">
      <dgm:prSet presAssocID="{FA18994A-DEB6-4C31-8275-93AEEA708A4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335E2A-F8B0-4E08-8E1E-166F3353C865}" srcId="{4807B3AB-BF6A-41E3-967A-CDFCB1EE9ABA}" destId="{CBAB387F-C2B1-4060-9961-7DD8F904C19D}" srcOrd="2" destOrd="0" parTransId="{EB489A69-9D4D-4144-B69D-DB535CF8DBA5}" sibTransId="{2F26B8FF-9BA2-4E7C-A421-FDA11E7045C1}"/>
    <dgm:cxn modelId="{D4681E33-8486-4CE2-BD51-B00D776647AA}" type="presOf" srcId="{3EDBA857-9A2B-4393-ADD0-F3C9EBFDBE6A}" destId="{5D8D7450-9CFD-4B6E-9A91-E61F72F32CAB}" srcOrd="0" destOrd="0" presId="urn:microsoft.com/office/officeart/2005/8/layout/chevron1"/>
    <dgm:cxn modelId="{92ED4260-FC41-4034-B4E1-DE8BFE93A95A}" type="presOf" srcId="{42767A44-3A53-4DBC-9F1E-2BB09741D091}" destId="{BD2BB1F5-A379-49D4-9DEE-93663236A9B1}" srcOrd="0" destOrd="0" presId="urn:microsoft.com/office/officeart/2005/8/layout/chevron1"/>
    <dgm:cxn modelId="{EC674842-7758-4265-A9A4-F30BBA78B3FD}" type="presOf" srcId="{FA18994A-DEB6-4C31-8275-93AEEA708A43}" destId="{E4080938-765D-49DF-989B-32657F6ABA46}" srcOrd="0" destOrd="0" presId="urn:microsoft.com/office/officeart/2005/8/layout/chevron1"/>
    <dgm:cxn modelId="{45D96566-3E6A-4D62-B59C-7F325D9C5694}" srcId="{4807B3AB-BF6A-41E3-967A-CDFCB1EE9ABA}" destId="{42767A44-3A53-4DBC-9F1E-2BB09741D091}" srcOrd="1" destOrd="0" parTransId="{B44DB6C9-ACAF-4E2A-B1DC-CE3A18909F6F}" sibTransId="{8BE1E053-1577-48E8-8258-2CDFE782F1A9}"/>
    <dgm:cxn modelId="{FDD22657-F4D4-4DD1-B109-D89D555D3684}" type="presOf" srcId="{4807B3AB-BF6A-41E3-967A-CDFCB1EE9ABA}" destId="{D62B2048-F683-4B75-BF84-A0131A5F70BC}" srcOrd="0" destOrd="0" presId="urn:microsoft.com/office/officeart/2005/8/layout/chevron1"/>
    <dgm:cxn modelId="{EECA2D94-6A96-41FE-A20C-29B6038B0888}" srcId="{4807B3AB-BF6A-41E3-967A-CDFCB1EE9ABA}" destId="{3EDBA857-9A2B-4393-ADD0-F3C9EBFDBE6A}" srcOrd="3" destOrd="0" parTransId="{1C652020-59CA-41F4-97A8-9D0DADD7AF10}" sibTransId="{FA02F0FE-2D94-49CF-935A-EAEE5083D2F0}"/>
    <dgm:cxn modelId="{71034ABB-A439-41ED-AE80-7078BF7771FC}" type="presOf" srcId="{CBAB387F-C2B1-4060-9961-7DD8F904C19D}" destId="{CE41F5FC-FD89-4005-A0E7-2021704E378F}" srcOrd="0" destOrd="0" presId="urn:microsoft.com/office/officeart/2005/8/layout/chevron1"/>
    <dgm:cxn modelId="{42CBBDC5-7DDE-450A-9FB4-802FB3AE5477}" type="presOf" srcId="{478F435C-40D6-4D10-A598-418765A02855}" destId="{1B4DDA92-B330-46D7-81E2-DDC606DE7E0F}" srcOrd="0" destOrd="0" presId="urn:microsoft.com/office/officeart/2005/8/layout/chevron1"/>
    <dgm:cxn modelId="{4C037EDF-F400-4BB4-A757-0CEA4F589709}" srcId="{4807B3AB-BF6A-41E3-967A-CDFCB1EE9ABA}" destId="{478F435C-40D6-4D10-A598-418765A02855}" srcOrd="0" destOrd="0" parTransId="{ED17810A-EC31-4FDD-9341-DD6EAA63E3E3}" sibTransId="{626DDDB0-3EDA-44D4-A139-68D85419F447}"/>
    <dgm:cxn modelId="{BBECCCE0-4906-496C-8DF2-615FC78866C2}" srcId="{4807B3AB-BF6A-41E3-967A-CDFCB1EE9ABA}" destId="{FA18994A-DEB6-4C31-8275-93AEEA708A43}" srcOrd="4" destOrd="0" parTransId="{E59054CE-41C0-474B-B4F1-94DBD84F7688}" sibTransId="{6E52F048-9311-4DC1-81E2-D165E2D7130E}"/>
    <dgm:cxn modelId="{AF55A691-DF50-48B2-92F4-3A9C59F51E11}" type="presParOf" srcId="{D62B2048-F683-4B75-BF84-A0131A5F70BC}" destId="{1B4DDA92-B330-46D7-81E2-DDC606DE7E0F}" srcOrd="0" destOrd="0" presId="urn:microsoft.com/office/officeart/2005/8/layout/chevron1"/>
    <dgm:cxn modelId="{AEC08CAE-881A-43FE-9F43-483A01FA928D}" type="presParOf" srcId="{D62B2048-F683-4B75-BF84-A0131A5F70BC}" destId="{B9E13D26-EE71-4EDD-82CB-8EC54ED643B6}" srcOrd="1" destOrd="0" presId="urn:microsoft.com/office/officeart/2005/8/layout/chevron1"/>
    <dgm:cxn modelId="{46795306-9AB3-486F-B742-04B7597E79B2}" type="presParOf" srcId="{D62B2048-F683-4B75-BF84-A0131A5F70BC}" destId="{BD2BB1F5-A379-49D4-9DEE-93663236A9B1}" srcOrd="2" destOrd="0" presId="urn:microsoft.com/office/officeart/2005/8/layout/chevron1"/>
    <dgm:cxn modelId="{FF4FCBDA-ABDC-4817-93E9-3D1F17FABD75}" type="presParOf" srcId="{D62B2048-F683-4B75-BF84-A0131A5F70BC}" destId="{D33E817F-69E0-4C49-AACB-532730654E30}" srcOrd="3" destOrd="0" presId="urn:microsoft.com/office/officeart/2005/8/layout/chevron1"/>
    <dgm:cxn modelId="{F4A0F050-325B-4B8C-B93A-0E8CFCB610DD}" type="presParOf" srcId="{D62B2048-F683-4B75-BF84-A0131A5F70BC}" destId="{CE41F5FC-FD89-4005-A0E7-2021704E378F}" srcOrd="4" destOrd="0" presId="urn:microsoft.com/office/officeart/2005/8/layout/chevron1"/>
    <dgm:cxn modelId="{4BF0F61F-AD76-4E2F-9A6B-4FF1E50B3D82}" type="presParOf" srcId="{D62B2048-F683-4B75-BF84-A0131A5F70BC}" destId="{01629DB3-F447-4984-88F0-F1851737C4AA}" srcOrd="5" destOrd="0" presId="urn:microsoft.com/office/officeart/2005/8/layout/chevron1"/>
    <dgm:cxn modelId="{04DF88A0-4FB7-4116-BD76-B7C543032C9D}" type="presParOf" srcId="{D62B2048-F683-4B75-BF84-A0131A5F70BC}" destId="{5D8D7450-9CFD-4B6E-9A91-E61F72F32CAB}" srcOrd="6" destOrd="0" presId="urn:microsoft.com/office/officeart/2005/8/layout/chevron1"/>
    <dgm:cxn modelId="{AB0D3327-D9A0-4A30-A987-7A62923F9E32}" type="presParOf" srcId="{D62B2048-F683-4B75-BF84-A0131A5F70BC}" destId="{196FA675-01DD-4B29-8E9B-E9F5792D265A}" srcOrd="7" destOrd="0" presId="urn:microsoft.com/office/officeart/2005/8/layout/chevron1"/>
    <dgm:cxn modelId="{4B5D6202-8294-43DA-821C-718627A98B89}" type="presParOf" srcId="{D62B2048-F683-4B75-BF84-A0131A5F70BC}" destId="{E4080938-765D-49DF-989B-32657F6ABA4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07B3AB-BF6A-41E3-967A-CDFCB1EE9ABA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</dgm:pt>
    <dgm:pt modelId="{478F435C-40D6-4D10-A598-418765A02855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000" dirty="0"/>
            <a:t>(1) Pretrain num</a:t>
          </a:r>
          <a:endParaRPr lang="zh-TW" altLang="en-US" sz="2000" dirty="0"/>
        </a:p>
      </dgm:t>
    </dgm:pt>
    <dgm:pt modelId="{ED17810A-EC31-4FDD-9341-DD6EAA63E3E3}" type="par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626DDDB0-3EDA-44D4-A139-68D85419F447}" type="sib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42767A44-3A53-4DBC-9F1E-2BB09741D091}">
      <dgm:prSet phldrT="[文字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B44DB6C9-ACAF-4E2A-B1DC-CE3A18909F6F}" type="par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8BE1E053-1577-48E8-8258-2CDFE782F1A9}" type="sib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CBAB387F-C2B1-4060-9961-7DD8F904C19D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B489A69-9D4D-4144-B69D-DB535CF8DBA5}" type="par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2F26B8FF-9BA2-4E7C-A421-FDA11E7045C1}" type="sib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FA18994A-DEB6-4C31-8275-93AEEA708A4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59054CE-41C0-474B-B4F1-94DBD84F7688}" type="par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6E52F048-9311-4DC1-81E2-D165E2D7130E}" type="sib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3EDBA857-9A2B-4393-ADD0-F3C9EBFDBE6A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FA02F0FE-2D94-49CF-935A-EAEE5083D2F0}" type="sib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1C652020-59CA-41F4-97A8-9D0DADD7AF10}" type="par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D62B2048-F683-4B75-BF84-A0131A5F70BC}" type="pres">
      <dgm:prSet presAssocID="{4807B3AB-BF6A-41E3-967A-CDFCB1EE9ABA}" presName="Name0" presStyleCnt="0">
        <dgm:presLayoutVars>
          <dgm:dir/>
          <dgm:animLvl val="lvl"/>
          <dgm:resizeHandles val="exact"/>
        </dgm:presLayoutVars>
      </dgm:prSet>
      <dgm:spPr/>
    </dgm:pt>
    <dgm:pt modelId="{1B4DDA92-B330-46D7-81E2-DDC606DE7E0F}" type="pres">
      <dgm:prSet presAssocID="{478F435C-40D6-4D10-A598-418765A028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9E13D26-EE71-4EDD-82CB-8EC54ED643B6}" type="pres">
      <dgm:prSet presAssocID="{626DDDB0-3EDA-44D4-A139-68D85419F447}" presName="parTxOnlySpace" presStyleCnt="0"/>
      <dgm:spPr/>
    </dgm:pt>
    <dgm:pt modelId="{BD2BB1F5-A379-49D4-9DEE-93663236A9B1}" type="pres">
      <dgm:prSet presAssocID="{42767A44-3A53-4DBC-9F1E-2BB09741D09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3E817F-69E0-4C49-AACB-532730654E30}" type="pres">
      <dgm:prSet presAssocID="{8BE1E053-1577-48E8-8258-2CDFE782F1A9}" presName="parTxOnlySpace" presStyleCnt="0"/>
      <dgm:spPr/>
    </dgm:pt>
    <dgm:pt modelId="{CE41F5FC-FD89-4005-A0E7-2021704E378F}" type="pres">
      <dgm:prSet presAssocID="{CBAB387F-C2B1-4060-9961-7DD8F904C19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629DB3-F447-4984-88F0-F1851737C4AA}" type="pres">
      <dgm:prSet presAssocID="{2F26B8FF-9BA2-4E7C-A421-FDA11E7045C1}" presName="parTxOnlySpace" presStyleCnt="0"/>
      <dgm:spPr/>
    </dgm:pt>
    <dgm:pt modelId="{5D8D7450-9CFD-4B6E-9A91-E61F72F32CAB}" type="pres">
      <dgm:prSet presAssocID="{3EDBA857-9A2B-4393-ADD0-F3C9EBFDBE6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6FA675-01DD-4B29-8E9B-E9F5792D265A}" type="pres">
      <dgm:prSet presAssocID="{FA02F0FE-2D94-49CF-935A-EAEE5083D2F0}" presName="parTxOnlySpace" presStyleCnt="0"/>
      <dgm:spPr/>
    </dgm:pt>
    <dgm:pt modelId="{E4080938-765D-49DF-989B-32657F6ABA46}" type="pres">
      <dgm:prSet presAssocID="{FA18994A-DEB6-4C31-8275-93AEEA708A4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335E2A-F8B0-4E08-8E1E-166F3353C865}" srcId="{4807B3AB-BF6A-41E3-967A-CDFCB1EE9ABA}" destId="{CBAB387F-C2B1-4060-9961-7DD8F904C19D}" srcOrd="2" destOrd="0" parTransId="{EB489A69-9D4D-4144-B69D-DB535CF8DBA5}" sibTransId="{2F26B8FF-9BA2-4E7C-A421-FDA11E7045C1}"/>
    <dgm:cxn modelId="{D4681E33-8486-4CE2-BD51-B00D776647AA}" type="presOf" srcId="{3EDBA857-9A2B-4393-ADD0-F3C9EBFDBE6A}" destId="{5D8D7450-9CFD-4B6E-9A91-E61F72F32CAB}" srcOrd="0" destOrd="0" presId="urn:microsoft.com/office/officeart/2005/8/layout/chevron1"/>
    <dgm:cxn modelId="{92ED4260-FC41-4034-B4E1-DE8BFE93A95A}" type="presOf" srcId="{42767A44-3A53-4DBC-9F1E-2BB09741D091}" destId="{BD2BB1F5-A379-49D4-9DEE-93663236A9B1}" srcOrd="0" destOrd="0" presId="urn:microsoft.com/office/officeart/2005/8/layout/chevron1"/>
    <dgm:cxn modelId="{EC674842-7758-4265-A9A4-F30BBA78B3FD}" type="presOf" srcId="{FA18994A-DEB6-4C31-8275-93AEEA708A43}" destId="{E4080938-765D-49DF-989B-32657F6ABA46}" srcOrd="0" destOrd="0" presId="urn:microsoft.com/office/officeart/2005/8/layout/chevron1"/>
    <dgm:cxn modelId="{45D96566-3E6A-4D62-B59C-7F325D9C5694}" srcId="{4807B3AB-BF6A-41E3-967A-CDFCB1EE9ABA}" destId="{42767A44-3A53-4DBC-9F1E-2BB09741D091}" srcOrd="1" destOrd="0" parTransId="{B44DB6C9-ACAF-4E2A-B1DC-CE3A18909F6F}" sibTransId="{8BE1E053-1577-48E8-8258-2CDFE782F1A9}"/>
    <dgm:cxn modelId="{FDD22657-F4D4-4DD1-B109-D89D555D3684}" type="presOf" srcId="{4807B3AB-BF6A-41E3-967A-CDFCB1EE9ABA}" destId="{D62B2048-F683-4B75-BF84-A0131A5F70BC}" srcOrd="0" destOrd="0" presId="urn:microsoft.com/office/officeart/2005/8/layout/chevron1"/>
    <dgm:cxn modelId="{EECA2D94-6A96-41FE-A20C-29B6038B0888}" srcId="{4807B3AB-BF6A-41E3-967A-CDFCB1EE9ABA}" destId="{3EDBA857-9A2B-4393-ADD0-F3C9EBFDBE6A}" srcOrd="3" destOrd="0" parTransId="{1C652020-59CA-41F4-97A8-9D0DADD7AF10}" sibTransId="{FA02F0FE-2D94-49CF-935A-EAEE5083D2F0}"/>
    <dgm:cxn modelId="{71034ABB-A439-41ED-AE80-7078BF7771FC}" type="presOf" srcId="{CBAB387F-C2B1-4060-9961-7DD8F904C19D}" destId="{CE41F5FC-FD89-4005-A0E7-2021704E378F}" srcOrd="0" destOrd="0" presId="urn:microsoft.com/office/officeart/2005/8/layout/chevron1"/>
    <dgm:cxn modelId="{42CBBDC5-7DDE-450A-9FB4-802FB3AE5477}" type="presOf" srcId="{478F435C-40D6-4D10-A598-418765A02855}" destId="{1B4DDA92-B330-46D7-81E2-DDC606DE7E0F}" srcOrd="0" destOrd="0" presId="urn:microsoft.com/office/officeart/2005/8/layout/chevron1"/>
    <dgm:cxn modelId="{4C037EDF-F400-4BB4-A757-0CEA4F589709}" srcId="{4807B3AB-BF6A-41E3-967A-CDFCB1EE9ABA}" destId="{478F435C-40D6-4D10-A598-418765A02855}" srcOrd="0" destOrd="0" parTransId="{ED17810A-EC31-4FDD-9341-DD6EAA63E3E3}" sibTransId="{626DDDB0-3EDA-44D4-A139-68D85419F447}"/>
    <dgm:cxn modelId="{BBECCCE0-4906-496C-8DF2-615FC78866C2}" srcId="{4807B3AB-BF6A-41E3-967A-CDFCB1EE9ABA}" destId="{FA18994A-DEB6-4C31-8275-93AEEA708A43}" srcOrd="4" destOrd="0" parTransId="{E59054CE-41C0-474B-B4F1-94DBD84F7688}" sibTransId="{6E52F048-9311-4DC1-81E2-D165E2D7130E}"/>
    <dgm:cxn modelId="{AF55A691-DF50-48B2-92F4-3A9C59F51E11}" type="presParOf" srcId="{D62B2048-F683-4B75-BF84-A0131A5F70BC}" destId="{1B4DDA92-B330-46D7-81E2-DDC606DE7E0F}" srcOrd="0" destOrd="0" presId="urn:microsoft.com/office/officeart/2005/8/layout/chevron1"/>
    <dgm:cxn modelId="{AEC08CAE-881A-43FE-9F43-483A01FA928D}" type="presParOf" srcId="{D62B2048-F683-4B75-BF84-A0131A5F70BC}" destId="{B9E13D26-EE71-4EDD-82CB-8EC54ED643B6}" srcOrd="1" destOrd="0" presId="urn:microsoft.com/office/officeart/2005/8/layout/chevron1"/>
    <dgm:cxn modelId="{46795306-9AB3-486F-B742-04B7597E79B2}" type="presParOf" srcId="{D62B2048-F683-4B75-BF84-A0131A5F70BC}" destId="{BD2BB1F5-A379-49D4-9DEE-93663236A9B1}" srcOrd="2" destOrd="0" presId="urn:microsoft.com/office/officeart/2005/8/layout/chevron1"/>
    <dgm:cxn modelId="{FF4FCBDA-ABDC-4817-93E9-3D1F17FABD75}" type="presParOf" srcId="{D62B2048-F683-4B75-BF84-A0131A5F70BC}" destId="{D33E817F-69E0-4C49-AACB-532730654E30}" srcOrd="3" destOrd="0" presId="urn:microsoft.com/office/officeart/2005/8/layout/chevron1"/>
    <dgm:cxn modelId="{F4A0F050-325B-4B8C-B93A-0E8CFCB610DD}" type="presParOf" srcId="{D62B2048-F683-4B75-BF84-A0131A5F70BC}" destId="{CE41F5FC-FD89-4005-A0E7-2021704E378F}" srcOrd="4" destOrd="0" presId="urn:microsoft.com/office/officeart/2005/8/layout/chevron1"/>
    <dgm:cxn modelId="{4BF0F61F-AD76-4E2F-9A6B-4FF1E50B3D82}" type="presParOf" srcId="{D62B2048-F683-4B75-BF84-A0131A5F70BC}" destId="{01629DB3-F447-4984-88F0-F1851737C4AA}" srcOrd="5" destOrd="0" presId="urn:microsoft.com/office/officeart/2005/8/layout/chevron1"/>
    <dgm:cxn modelId="{04DF88A0-4FB7-4116-BD76-B7C543032C9D}" type="presParOf" srcId="{D62B2048-F683-4B75-BF84-A0131A5F70BC}" destId="{5D8D7450-9CFD-4B6E-9A91-E61F72F32CAB}" srcOrd="6" destOrd="0" presId="urn:microsoft.com/office/officeart/2005/8/layout/chevron1"/>
    <dgm:cxn modelId="{AB0D3327-D9A0-4A30-A987-7A62923F9E32}" type="presParOf" srcId="{D62B2048-F683-4B75-BF84-A0131A5F70BC}" destId="{196FA675-01DD-4B29-8E9B-E9F5792D265A}" srcOrd="7" destOrd="0" presId="urn:microsoft.com/office/officeart/2005/8/layout/chevron1"/>
    <dgm:cxn modelId="{4B5D6202-8294-43DA-821C-718627A98B89}" type="presParOf" srcId="{D62B2048-F683-4B75-BF84-A0131A5F70BC}" destId="{E4080938-765D-49DF-989B-32657F6ABA4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07B3AB-BF6A-41E3-967A-CDFCB1EE9ABA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</dgm:pt>
    <dgm:pt modelId="{478F435C-40D6-4D10-A598-418765A02855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000" dirty="0"/>
            <a:t>(1) Pretrain num</a:t>
          </a:r>
          <a:endParaRPr lang="zh-TW" altLang="en-US" sz="2000" dirty="0"/>
        </a:p>
      </dgm:t>
    </dgm:pt>
    <dgm:pt modelId="{ED17810A-EC31-4FDD-9341-DD6EAA63E3E3}" type="par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626DDDB0-3EDA-44D4-A139-68D85419F447}" type="sib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42767A44-3A53-4DBC-9F1E-2BB09741D091}">
      <dgm:prSet phldrT="[文字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B44DB6C9-ACAF-4E2A-B1DC-CE3A18909F6F}" type="par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8BE1E053-1577-48E8-8258-2CDFE782F1A9}" type="sib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CBAB387F-C2B1-4060-9961-7DD8F904C19D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B489A69-9D4D-4144-B69D-DB535CF8DBA5}" type="par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2F26B8FF-9BA2-4E7C-A421-FDA11E7045C1}" type="sib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FA18994A-DEB6-4C31-8275-93AEEA708A4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59054CE-41C0-474B-B4F1-94DBD84F7688}" type="par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6E52F048-9311-4DC1-81E2-D165E2D7130E}" type="sib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3EDBA857-9A2B-4393-ADD0-F3C9EBFDBE6A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FA02F0FE-2D94-49CF-935A-EAEE5083D2F0}" type="sib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1C652020-59CA-41F4-97A8-9D0DADD7AF10}" type="par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D62B2048-F683-4B75-BF84-A0131A5F70BC}" type="pres">
      <dgm:prSet presAssocID="{4807B3AB-BF6A-41E3-967A-CDFCB1EE9ABA}" presName="Name0" presStyleCnt="0">
        <dgm:presLayoutVars>
          <dgm:dir/>
          <dgm:animLvl val="lvl"/>
          <dgm:resizeHandles val="exact"/>
        </dgm:presLayoutVars>
      </dgm:prSet>
      <dgm:spPr/>
    </dgm:pt>
    <dgm:pt modelId="{1B4DDA92-B330-46D7-81E2-DDC606DE7E0F}" type="pres">
      <dgm:prSet presAssocID="{478F435C-40D6-4D10-A598-418765A028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9E13D26-EE71-4EDD-82CB-8EC54ED643B6}" type="pres">
      <dgm:prSet presAssocID="{626DDDB0-3EDA-44D4-A139-68D85419F447}" presName="parTxOnlySpace" presStyleCnt="0"/>
      <dgm:spPr/>
    </dgm:pt>
    <dgm:pt modelId="{BD2BB1F5-A379-49D4-9DEE-93663236A9B1}" type="pres">
      <dgm:prSet presAssocID="{42767A44-3A53-4DBC-9F1E-2BB09741D09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3E817F-69E0-4C49-AACB-532730654E30}" type="pres">
      <dgm:prSet presAssocID="{8BE1E053-1577-48E8-8258-2CDFE782F1A9}" presName="parTxOnlySpace" presStyleCnt="0"/>
      <dgm:spPr/>
    </dgm:pt>
    <dgm:pt modelId="{CE41F5FC-FD89-4005-A0E7-2021704E378F}" type="pres">
      <dgm:prSet presAssocID="{CBAB387F-C2B1-4060-9961-7DD8F904C19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629DB3-F447-4984-88F0-F1851737C4AA}" type="pres">
      <dgm:prSet presAssocID="{2F26B8FF-9BA2-4E7C-A421-FDA11E7045C1}" presName="parTxOnlySpace" presStyleCnt="0"/>
      <dgm:spPr/>
    </dgm:pt>
    <dgm:pt modelId="{5D8D7450-9CFD-4B6E-9A91-E61F72F32CAB}" type="pres">
      <dgm:prSet presAssocID="{3EDBA857-9A2B-4393-ADD0-F3C9EBFDBE6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6FA675-01DD-4B29-8E9B-E9F5792D265A}" type="pres">
      <dgm:prSet presAssocID="{FA02F0FE-2D94-49CF-935A-EAEE5083D2F0}" presName="parTxOnlySpace" presStyleCnt="0"/>
      <dgm:spPr/>
    </dgm:pt>
    <dgm:pt modelId="{E4080938-765D-49DF-989B-32657F6ABA46}" type="pres">
      <dgm:prSet presAssocID="{FA18994A-DEB6-4C31-8275-93AEEA708A4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335E2A-F8B0-4E08-8E1E-166F3353C865}" srcId="{4807B3AB-BF6A-41E3-967A-CDFCB1EE9ABA}" destId="{CBAB387F-C2B1-4060-9961-7DD8F904C19D}" srcOrd="2" destOrd="0" parTransId="{EB489A69-9D4D-4144-B69D-DB535CF8DBA5}" sibTransId="{2F26B8FF-9BA2-4E7C-A421-FDA11E7045C1}"/>
    <dgm:cxn modelId="{D4681E33-8486-4CE2-BD51-B00D776647AA}" type="presOf" srcId="{3EDBA857-9A2B-4393-ADD0-F3C9EBFDBE6A}" destId="{5D8D7450-9CFD-4B6E-9A91-E61F72F32CAB}" srcOrd="0" destOrd="0" presId="urn:microsoft.com/office/officeart/2005/8/layout/chevron1"/>
    <dgm:cxn modelId="{92ED4260-FC41-4034-B4E1-DE8BFE93A95A}" type="presOf" srcId="{42767A44-3A53-4DBC-9F1E-2BB09741D091}" destId="{BD2BB1F5-A379-49D4-9DEE-93663236A9B1}" srcOrd="0" destOrd="0" presId="urn:microsoft.com/office/officeart/2005/8/layout/chevron1"/>
    <dgm:cxn modelId="{EC674842-7758-4265-A9A4-F30BBA78B3FD}" type="presOf" srcId="{FA18994A-DEB6-4C31-8275-93AEEA708A43}" destId="{E4080938-765D-49DF-989B-32657F6ABA46}" srcOrd="0" destOrd="0" presId="urn:microsoft.com/office/officeart/2005/8/layout/chevron1"/>
    <dgm:cxn modelId="{45D96566-3E6A-4D62-B59C-7F325D9C5694}" srcId="{4807B3AB-BF6A-41E3-967A-CDFCB1EE9ABA}" destId="{42767A44-3A53-4DBC-9F1E-2BB09741D091}" srcOrd="1" destOrd="0" parTransId="{B44DB6C9-ACAF-4E2A-B1DC-CE3A18909F6F}" sibTransId="{8BE1E053-1577-48E8-8258-2CDFE782F1A9}"/>
    <dgm:cxn modelId="{FDD22657-F4D4-4DD1-B109-D89D555D3684}" type="presOf" srcId="{4807B3AB-BF6A-41E3-967A-CDFCB1EE9ABA}" destId="{D62B2048-F683-4B75-BF84-A0131A5F70BC}" srcOrd="0" destOrd="0" presId="urn:microsoft.com/office/officeart/2005/8/layout/chevron1"/>
    <dgm:cxn modelId="{EECA2D94-6A96-41FE-A20C-29B6038B0888}" srcId="{4807B3AB-BF6A-41E3-967A-CDFCB1EE9ABA}" destId="{3EDBA857-9A2B-4393-ADD0-F3C9EBFDBE6A}" srcOrd="3" destOrd="0" parTransId="{1C652020-59CA-41F4-97A8-9D0DADD7AF10}" sibTransId="{FA02F0FE-2D94-49CF-935A-EAEE5083D2F0}"/>
    <dgm:cxn modelId="{71034ABB-A439-41ED-AE80-7078BF7771FC}" type="presOf" srcId="{CBAB387F-C2B1-4060-9961-7DD8F904C19D}" destId="{CE41F5FC-FD89-4005-A0E7-2021704E378F}" srcOrd="0" destOrd="0" presId="urn:microsoft.com/office/officeart/2005/8/layout/chevron1"/>
    <dgm:cxn modelId="{42CBBDC5-7DDE-450A-9FB4-802FB3AE5477}" type="presOf" srcId="{478F435C-40D6-4D10-A598-418765A02855}" destId="{1B4DDA92-B330-46D7-81E2-DDC606DE7E0F}" srcOrd="0" destOrd="0" presId="urn:microsoft.com/office/officeart/2005/8/layout/chevron1"/>
    <dgm:cxn modelId="{4C037EDF-F400-4BB4-A757-0CEA4F589709}" srcId="{4807B3AB-BF6A-41E3-967A-CDFCB1EE9ABA}" destId="{478F435C-40D6-4D10-A598-418765A02855}" srcOrd="0" destOrd="0" parTransId="{ED17810A-EC31-4FDD-9341-DD6EAA63E3E3}" sibTransId="{626DDDB0-3EDA-44D4-A139-68D85419F447}"/>
    <dgm:cxn modelId="{BBECCCE0-4906-496C-8DF2-615FC78866C2}" srcId="{4807B3AB-BF6A-41E3-967A-CDFCB1EE9ABA}" destId="{FA18994A-DEB6-4C31-8275-93AEEA708A43}" srcOrd="4" destOrd="0" parTransId="{E59054CE-41C0-474B-B4F1-94DBD84F7688}" sibTransId="{6E52F048-9311-4DC1-81E2-D165E2D7130E}"/>
    <dgm:cxn modelId="{AF55A691-DF50-48B2-92F4-3A9C59F51E11}" type="presParOf" srcId="{D62B2048-F683-4B75-BF84-A0131A5F70BC}" destId="{1B4DDA92-B330-46D7-81E2-DDC606DE7E0F}" srcOrd="0" destOrd="0" presId="urn:microsoft.com/office/officeart/2005/8/layout/chevron1"/>
    <dgm:cxn modelId="{AEC08CAE-881A-43FE-9F43-483A01FA928D}" type="presParOf" srcId="{D62B2048-F683-4B75-BF84-A0131A5F70BC}" destId="{B9E13D26-EE71-4EDD-82CB-8EC54ED643B6}" srcOrd="1" destOrd="0" presId="urn:microsoft.com/office/officeart/2005/8/layout/chevron1"/>
    <dgm:cxn modelId="{46795306-9AB3-486F-B742-04B7597E79B2}" type="presParOf" srcId="{D62B2048-F683-4B75-BF84-A0131A5F70BC}" destId="{BD2BB1F5-A379-49D4-9DEE-93663236A9B1}" srcOrd="2" destOrd="0" presId="urn:microsoft.com/office/officeart/2005/8/layout/chevron1"/>
    <dgm:cxn modelId="{FF4FCBDA-ABDC-4817-93E9-3D1F17FABD75}" type="presParOf" srcId="{D62B2048-F683-4B75-BF84-A0131A5F70BC}" destId="{D33E817F-69E0-4C49-AACB-532730654E30}" srcOrd="3" destOrd="0" presId="urn:microsoft.com/office/officeart/2005/8/layout/chevron1"/>
    <dgm:cxn modelId="{F4A0F050-325B-4B8C-B93A-0E8CFCB610DD}" type="presParOf" srcId="{D62B2048-F683-4B75-BF84-A0131A5F70BC}" destId="{CE41F5FC-FD89-4005-A0E7-2021704E378F}" srcOrd="4" destOrd="0" presId="urn:microsoft.com/office/officeart/2005/8/layout/chevron1"/>
    <dgm:cxn modelId="{4BF0F61F-AD76-4E2F-9A6B-4FF1E50B3D82}" type="presParOf" srcId="{D62B2048-F683-4B75-BF84-A0131A5F70BC}" destId="{01629DB3-F447-4984-88F0-F1851737C4AA}" srcOrd="5" destOrd="0" presId="urn:microsoft.com/office/officeart/2005/8/layout/chevron1"/>
    <dgm:cxn modelId="{04DF88A0-4FB7-4116-BD76-B7C543032C9D}" type="presParOf" srcId="{D62B2048-F683-4B75-BF84-A0131A5F70BC}" destId="{5D8D7450-9CFD-4B6E-9A91-E61F72F32CAB}" srcOrd="6" destOrd="0" presId="urn:microsoft.com/office/officeart/2005/8/layout/chevron1"/>
    <dgm:cxn modelId="{AB0D3327-D9A0-4A30-A987-7A62923F9E32}" type="presParOf" srcId="{D62B2048-F683-4B75-BF84-A0131A5F70BC}" destId="{196FA675-01DD-4B29-8E9B-E9F5792D265A}" srcOrd="7" destOrd="0" presId="urn:microsoft.com/office/officeart/2005/8/layout/chevron1"/>
    <dgm:cxn modelId="{4B5D6202-8294-43DA-821C-718627A98B89}" type="presParOf" srcId="{D62B2048-F683-4B75-BF84-A0131A5F70BC}" destId="{E4080938-765D-49DF-989B-32657F6ABA4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07B3AB-BF6A-41E3-967A-CDFCB1EE9ABA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</dgm:pt>
    <dgm:pt modelId="{478F435C-40D6-4D10-A598-418765A02855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000" dirty="0"/>
            <a:t>(1) Pretrain num</a:t>
          </a:r>
          <a:endParaRPr lang="zh-TW" altLang="en-US" sz="2000" dirty="0"/>
        </a:p>
      </dgm:t>
    </dgm:pt>
    <dgm:pt modelId="{ED17810A-EC31-4FDD-9341-DD6EAA63E3E3}" type="par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626DDDB0-3EDA-44D4-A139-68D85419F447}" type="sib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42767A44-3A53-4DBC-9F1E-2BB09741D091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B44DB6C9-ACAF-4E2A-B1DC-CE3A18909F6F}" type="par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8BE1E053-1577-48E8-8258-2CDFE782F1A9}" type="sib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CBAB387F-C2B1-4060-9961-7DD8F904C19D}">
      <dgm:prSet phldrT="[文字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B489A69-9D4D-4144-B69D-DB535CF8DBA5}" type="par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2F26B8FF-9BA2-4E7C-A421-FDA11E7045C1}" type="sib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FA18994A-DEB6-4C31-8275-93AEEA708A4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59054CE-41C0-474B-B4F1-94DBD84F7688}" type="par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6E52F048-9311-4DC1-81E2-D165E2D7130E}" type="sib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3EDBA857-9A2B-4393-ADD0-F3C9EBFDBE6A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FA02F0FE-2D94-49CF-935A-EAEE5083D2F0}" type="sib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1C652020-59CA-41F4-97A8-9D0DADD7AF10}" type="par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D62B2048-F683-4B75-BF84-A0131A5F70BC}" type="pres">
      <dgm:prSet presAssocID="{4807B3AB-BF6A-41E3-967A-CDFCB1EE9ABA}" presName="Name0" presStyleCnt="0">
        <dgm:presLayoutVars>
          <dgm:dir/>
          <dgm:animLvl val="lvl"/>
          <dgm:resizeHandles val="exact"/>
        </dgm:presLayoutVars>
      </dgm:prSet>
      <dgm:spPr/>
    </dgm:pt>
    <dgm:pt modelId="{1B4DDA92-B330-46D7-81E2-DDC606DE7E0F}" type="pres">
      <dgm:prSet presAssocID="{478F435C-40D6-4D10-A598-418765A028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9E13D26-EE71-4EDD-82CB-8EC54ED643B6}" type="pres">
      <dgm:prSet presAssocID="{626DDDB0-3EDA-44D4-A139-68D85419F447}" presName="parTxOnlySpace" presStyleCnt="0"/>
      <dgm:spPr/>
    </dgm:pt>
    <dgm:pt modelId="{BD2BB1F5-A379-49D4-9DEE-93663236A9B1}" type="pres">
      <dgm:prSet presAssocID="{42767A44-3A53-4DBC-9F1E-2BB09741D09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3E817F-69E0-4C49-AACB-532730654E30}" type="pres">
      <dgm:prSet presAssocID="{8BE1E053-1577-48E8-8258-2CDFE782F1A9}" presName="parTxOnlySpace" presStyleCnt="0"/>
      <dgm:spPr/>
    </dgm:pt>
    <dgm:pt modelId="{CE41F5FC-FD89-4005-A0E7-2021704E378F}" type="pres">
      <dgm:prSet presAssocID="{CBAB387F-C2B1-4060-9961-7DD8F904C19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629DB3-F447-4984-88F0-F1851737C4AA}" type="pres">
      <dgm:prSet presAssocID="{2F26B8FF-9BA2-4E7C-A421-FDA11E7045C1}" presName="parTxOnlySpace" presStyleCnt="0"/>
      <dgm:spPr/>
    </dgm:pt>
    <dgm:pt modelId="{5D8D7450-9CFD-4B6E-9A91-E61F72F32CAB}" type="pres">
      <dgm:prSet presAssocID="{3EDBA857-9A2B-4393-ADD0-F3C9EBFDBE6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6FA675-01DD-4B29-8E9B-E9F5792D265A}" type="pres">
      <dgm:prSet presAssocID="{FA02F0FE-2D94-49CF-935A-EAEE5083D2F0}" presName="parTxOnlySpace" presStyleCnt="0"/>
      <dgm:spPr/>
    </dgm:pt>
    <dgm:pt modelId="{E4080938-765D-49DF-989B-32657F6ABA46}" type="pres">
      <dgm:prSet presAssocID="{FA18994A-DEB6-4C31-8275-93AEEA708A4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335E2A-F8B0-4E08-8E1E-166F3353C865}" srcId="{4807B3AB-BF6A-41E3-967A-CDFCB1EE9ABA}" destId="{CBAB387F-C2B1-4060-9961-7DD8F904C19D}" srcOrd="2" destOrd="0" parTransId="{EB489A69-9D4D-4144-B69D-DB535CF8DBA5}" sibTransId="{2F26B8FF-9BA2-4E7C-A421-FDA11E7045C1}"/>
    <dgm:cxn modelId="{D4681E33-8486-4CE2-BD51-B00D776647AA}" type="presOf" srcId="{3EDBA857-9A2B-4393-ADD0-F3C9EBFDBE6A}" destId="{5D8D7450-9CFD-4B6E-9A91-E61F72F32CAB}" srcOrd="0" destOrd="0" presId="urn:microsoft.com/office/officeart/2005/8/layout/chevron1"/>
    <dgm:cxn modelId="{92ED4260-FC41-4034-B4E1-DE8BFE93A95A}" type="presOf" srcId="{42767A44-3A53-4DBC-9F1E-2BB09741D091}" destId="{BD2BB1F5-A379-49D4-9DEE-93663236A9B1}" srcOrd="0" destOrd="0" presId="urn:microsoft.com/office/officeart/2005/8/layout/chevron1"/>
    <dgm:cxn modelId="{EC674842-7758-4265-A9A4-F30BBA78B3FD}" type="presOf" srcId="{FA18994A-DEB6-4C31-8275-93AEEA708A43}" destId="{E4080938-765D-49DF-989B-32657F6ABA46}" srcOrd="0" destOrd="0" presId="urn:microsoft.com/office/officeart/2005/8/layout/chevron1"/>
    <dgm:cxn modelId="{45D96566-3E6A-4D62-B59C-7F325D9C5694}" srcId="{4807B3AB-BF6A-41E3-967A-CDFCB1EE9ABA}" destId="{42767A44-3A53-4DBC-9F1E-2BB09741D091}" srcOrd="1" destOrd="0" parTransId="{B44DB6C9-ACAF-4E2A-B1DC-CE3A18909F6F}" sibTransId="{8BE1E053-1577-48E8-8258-2CDFE782F1A9}"/>
    <dgm:cxn modelId="{FDD22657-F4D4-4DD1-B109-D89D555D3684}" type="presOf" srcId="{4807B3AB-BF6A-41E3-967A-CDFCB1EE9ABA}" destId="{D62B2048-F683-4B75-BF84-A0131A5F70BC}" srcOrd="0" destOrd="0" presId="urn:microsoft.com/office/officeart/2005/8/layout/chevron1"/>
    <dgm:cxn modelId="{EECA2D94-6A96-41FE-A20C-29B6038B0888}" srcId="{4807B3AB-BF6A-41E3-967A-CDFCB1EE9ABA}" destId="{3EDBA857-9A2B-4393-ADD0-F3C9EBFDBE6A}" srcOrd="3" destOrd="0" parTransId="{1C652020-59CA-41F4-97A8-9D0DADD7AF10}" sibTransId="{FA02F0FE-2D94-49CF-935A-EAEE5083D2F0}"/>
    <dgm:cxn modelId="{71034ABB-A439-41ED-AE80-7078BF7771FC}" type="presOf" srcId="{CBAB387F-C2B1-4060-9961-7DD8F904C19D}" destId="{CE41F5FC-FD89-4005-A0E7-2021704E378F}" srcOrd="0" destOrd="0" presId="urn:microsoft.com/office/officeart/2005/8/layout/chevron1"/>
    <dgm:cxn modelId="{42CBBDC5-7DDE-450A-9FB4-802FB3AE5477}" type="presOf" srcId="{478F435C-40D6-4D10-A598-418765A02855}" destId="{1B4DDA92-B330-46D7-81E2-DDC606DE7E0F}" srcOrd="0" destOrd="0" presId="urn:microsoft.com/office/officeart/2005/8/layout/chevron1"/>
    <dgm:cxn modelId="{4C037EDF-F400-4BB4-A757-0CEA4F589709}" srcId="{4807B3AB-BF6A-41E3-967A-CDFCB1EE9ABA}" destId="{478F435C-40D6-4D10-A598-418765A02855}" srcOrd="0" destOrd="0" parTransId="{ED17810A-EC31-4FDD-9341-DD6EAA63E3E3}" sibTransId="{626DDDB0-3EDA-44D4-A139-68D85419F447}"/>
    <dgm:cxn modelId="{BBECCCE0-4906-496C-8DF2-615FC78866C2}" srcId="{4807B3AB-BF6A-41E3-967A-CDFCB1EE9ABA}" destId="{FA18994A-DEB6-4C31-8275-93AEEA708A43}" srcOrd="4" destOrd="0" parTransId="{E59054CE-41C0-474B-B4F1-94DBD84F7688}" sibTransId="{6E52F048-9311-4DC1-81E2-D165E2D7130E}"/>
    <dgm:cxn modelId="{AF55A691-DF50-48B2-92F4-3A9C59F51E11}" type="presParOf" srcId="{D62B2048-F683-4B75-BF84-A0131A5F70BC}" destId="{1B4DDA92-B330-46D7-81E2-DDC606DE7E0F}" srcOrd="0" destOrd="0" presId="urn:microsoft.com/office/officeart/2005/8/layout/chevron1"/>
    <dgm:cxn modelId="{AEC08CAE-881A-43FE-9F43-483A01FA928D}" type="presParOf" srcId="{D62B2048-F683-4B75-BF84-A0131A5F70BC}" destId="{B9E13D26-EE71-4EDD-82CB-8EC54ED643B6}" srcOrd="1" destOrd="0" presId="urn:microsoft.com/office/officeart/2005/8/layout/chevron1"/>
    <dgm:cxn modelId="{46795306-9AB3-486F-B742-04B7597E79B2}" type="presParOf" srcId="{D62B2048-F683-4B75-BF84-A0131A5F70BC}" destId="{BD2BB1F5-A379-49D4-9DEE-93663236A9B1}" srcOrd="2" destOrd="0" presId="urn:microsoft.com/office/officeart/2005/8/layout/chevron1"/>
    <dgm:cxn modelId="{FF4FCBDA-ABDC-4817-93E9-3D1F17FABD75}" type="presParOf" srcId="{D62B2048-F683-4B75-BF84-A0131A5F70BC}" destId="{D33E817F-69E0-4C49-AACB-532730654E30}" srcOrd="3" destOrd="0" presId="urn:microsoft.com/office/officeart/2005/8/layout/chevron1"/>
    <dgm:cxn modelId="{F4A0F050-325B-4B8C-B93A-0E8CFCB610DD}" type="presParOf" srcId="{D62B2048-F683-4B75-BF84-A0131A5F70BC}" destId="{CE41F5FC-FD89-4005-A0E7-2021704E378F}" srcOrd="4" destOrd="0" presId="urn:microsoft.com/office/officeart/2005/8/layout/chevron1"/>
    <dgm:cxn modelId="{4BF0F61F-AD76-4E2F-9A6B-4FF1E50B3D82}" type="presParOf" srcId="{D62B2048-F683-4B75-BF84-A0131A5F70BC}" destId="{01629DB3-F447-4984-88F0-F1851737C4AA}" srcOrd="5" destOrd="0" presId="urn:microsoft.com/office/officeart/2005/8/layout/chevron1"/>
    <dgm:cxn modelId="{04DF88A0-4FB7-4116-BD76-B7C543032C9D}" type="presParOf" srcId="{D62B2048-F683-4B75-BF84-A0131A5F70BC}" destId="{5D8D7450-9CFD-4B6E-9A91-E61F72F32CAB}" srcOrd="6" destOrd="0" presId="urn:microsoft.com/office/officeart/2005/8/layout/chevron1"/>
    <dgm:cxn modelId="{AB0D3327-D9A0-4A30-A987-7A62923F9E32}" type="presParOf" srcId="{D62B2048-F683-4B75-BF84-A0131A5F70BC}" destId="{196FA675-01DD-4B29-8E9B-E9F5792D265A}" srcOrd="7" destOrd="0" presId="urn:microsoft.com/office/officeart/2005/8/layout/chevron1"/>
    <dgm:cxn modelId="{4B5D6202-8294-43DA-821C-718627A98B89}" type="presParOf" srcId="{D62B2048-F683-4B75-BF84-A0131A5F70BC}" destId="{E4080938-765D-49DF-989B-32657F6ABA4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07B3AB-BF6A-41E3-967A-CDFCB1EE9ABA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</dgm:pt>
    <dgm:pt modelId="{478F435C-40D6-4D10-A598-418765A02855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000" dirty="0"/>
            <a:t>(1) Pretrain num</a:t>
          </a:r>
          <a:endParaRPr lang="zh-TW" altLang="en-US" sz="2000" dirty="0"/>
        </a:p>
      </dgm:t>
    </dgm:pt>
    <dgm:pt modelId="{ED17810A-EC31-4FDD-9341-DD6EAA63E3E3}" type="par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626DDDB0-3EDA-44D4-A139-68D85419F447}" type="sib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42767A44-3A53-4DBC-9F1E-2BB09741D091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B44DB6C9-ACAF-4E2A-B1DC-CE3A18909F6F}" type="par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8BE1E053-1577-48E8-8258-2CDFE782F1A9}" type="sib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CBAB387F-C2B1-4060-9961-7DD8F904C19D}">
      <dgm:prSet phldrT="[文字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B489A69-9D4D-4144-B69D-DB535CF8DBA5}" type="par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2F26B8FF-9BA2-4E7C-A421-FDA11E7045C1}" type="sib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FA18994A-DEB6-4C31-8275-93AEEA708A4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59054CE-41C0-474B-B4F1-94DBD84F7688}" type="par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6E52F048-9311-4DC1-81E2-D165E2D7130E}" type="sib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3EDBA857-9A2B-4393-ADD0-F3C9EBFDBE6A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FA02F0FE-2D94-49CF-935A-EAEE5083D2F0}" type="sib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1C652020-59CA-41F4-97A8-9D0DADD7AF10}" type="par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D62B2048-F683-4B75-BF84-A0131A5F70BC}" type="pres">
      <dgm:prSet presAssocID="{4807B3AB-BF6A-41E3-967A-CDFCB1EE9ABA}" presName="Name0" presStyleCnt="0">
        <dgm:presLayoutVars>
          <dgm:dir/>
          <dgm:animLvl val="lvl"/>
          <dgm:resizeHandles val="exact"/>
        </dgm:presLayoutVars>
      </dgm:prSet>
      <dgm:spPr/>
    </dgm:pt>
    <dgm:pt modelId="{1B4DDA92-B330-46D7-81E2-DDC606DE7E0F}" type="pres">
      <dgm:prSet presAssocID="{478F435C-40D6-4D10-A598-418765A028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9E13D26-EE71-4EDD-82CB-8EC54ED643B6}" type="pres">
      <dgm:prSet presAssocID="{626DDDB0-3EDA-44D4-A139-68D85419F447}" presName="parTxOnlySpace" presStyleCnt="0"/>
      <dgm:spPr/>
    </dgm:pt>
    <dgm:pt modelId="{BD2BB1F5-A379-49D4-9DEE-93663236A9B1}" type="pres">
      <dgm:prSet presAssocID="{42767A44-3A53-4DBC-9F1E-2BB09741D09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3E817F-69E0-4C49-AACB-532730654E30}" type="pres">
      <dgm:prSet presAssocID="{8BE1E053-1577-48E8-8258-2CDFE782F1A9}" presName="parTxOnlySpace" presStyleCnt="0"/>
      <dgm:spPr/>
    </dgm:pt>
    <dgm:pt modelId="{CE41F5FC-FD89-4005-A0E7-2021704E378F}" type="pres">
      <dgm:prSet presAssocID="{CBAB387F-C2B1-4060-9961-7DD8F904C19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629DB3-F447-4984-88F0-F1851737C4AA}" type="pres">
      <dgm:prSet presAssocID="{2F26B8FF-9BA2-4E7C-A421-FDA11E7045C1}" presName="parTxOnlySpace" presStyleCnt="0"/>
      <dgm:spPr/>
    </dgm:pt>
    <dgm:pt modelId="{5D8D7450-9CFD-4B6E-9A91-E61F72F32CAB}" type="pres">
      <dgm:prSet presAssocID="{3EDBA857-9A2B-4393-ADD0-F3C9EBFDBE6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6FA675-01DD-4B29-8E9B-E9F5792D265A}" type="pres">
      <dgm:prSet presAssocID="{FA02F0FE-2D94-49CF-935A-EAEE5083D2F0}" presName="parTxOnlySpace" presStyleCnt="0"/>
      <dgm:spPr/>
    </dgm:pt>
    <dgm:pt modelId="{E4080938-765D-49DF-989B-32657F6ABA46}" type="pres">
      <dgm:prSet presAssocID="{FA18994A-DEB6-4C31-8275-93AEEA708A4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335E2A-F8B0-4E08-8E1E-166F3353C865}" srcId="{4807B3AB-BF6A-41E3-967A-CDFCB1EE9ABA}" destId="{CBAB387F-C2B1-4060-9961-7DD8F904C19D}" srcOrd="2" destOrd="0" parTransId="{EB489A69-9D4D-4144-B69D-DB535CF8DBA5}" sibTransId="{2F26B8FF-9BA2-4E7C-A421-FDA11E7045C1}"/>
    <dgm:cxn modelId="{D4681E33-8486-4CE2-BD51-B00D776647AA}" type="presOf" srcId="{3EDBA857-9A2B-4393-ADD0-F3C9EBFDBE6A}" destId="{5D8D7450-9CFD-4B6E-9A91-E61F72F32CAB}" srcOrd="0" destOrd="0" presId="urn:microsoft.com/office/officeart/2005/8/layout/chevron1"/>
    <dgm:cxn modelId="{92ED4260-FC41-4034-B4E1-DE8BFE93A95A}" type="presOf" srcId="{42767A44-3A53-4DBC-9F1E-2BB09741D091}" destId="{BD2BB1F5-A379-49D4-9DEE-93663236A9B1}" srcOrd="0" destOrd="0" presId="urn:microsoft.com/office/officeart/2005/8/layout/chevron1"/>
    <dgm:cxn modelId="{EC674842-7758-4265-A9A4-F30BBA78B3FD}" type="presOf" srcId="{FA18994A-DEB6-4C31-8275-93AEEA708A43}" destId="{E4080938-765D-49DF-989B-32657F6ABA46}" srcOrd="0" destOrd="0" presId="urn:microsoft.com/office/officeart/2005/8/layout/chevron1"/>
    <dgm:cxn modelId="{45D96566-3E6A-4D62-B59C-7F325D9C5694}" srcId="{4807B3AB-BF6A-41E3-967A-CDFCB1EE9ABA}" destId="{42767A44-3A53-4DBC-9F1E-2BB09741D091}" srcOrd="1" destOrd="0" parTransId="{B44DB6C9-ACAF-4E2A-B1DC-CE3A18909F6F}" sibTransId="{8BE1E053-1577-48E8-8258-2CDFE782F1A9}"/>
    <dgm:cxn modelId="{FDD22657-F4D4-4DD1-B109-D89D555D3684}" type="presOf" srcId="{4807B3AB-BF6A-41E3-967A-CDFCB1EE9ABA}" destId="{D62B2048-F683-4B75-BF84-A0131A5F70BC}" srcOrd="0" destOrd="0" presId="urn:microsoft.com/office/officeart/2005/8/layout/chevron1"/>
    <dgm:cxn modelId="{EECA2D94-6A96-41FE-A20C-29B6038B0888}" srcId="{4807B3AB-BF6A-41E3-967A-CDFCB1EE9ABA}" destId="{3EDBA857-9A2B-4393-ADD0-F3C9EBFDBE6A}" srcOrd="3" destOrd="0" parTransId="{1C652020-59CA-41F4-97A8-9D0DADD7AF10}" sibTransId="{FA02F0FE-2D94-49CF-935A-EAEE5083D2F0}"/>
    <dgm:cxn modelId="{71034ABB-A439-41ED-AE80-7078BF7771FC}" type="presOf" srcId="{CBAB387F-C2B1-4060-9961-7DD8F904C19D}" destId="{CE41F5FC-FD89-4005-A0E7-2021704E378F}" srcOrd="0" destOrd="0" presId="urn:microsoft.com/office/officeart/2005/8/layout/chevron1"/>
    <dgm:cxn modelId="{42CBBDC5-7DDE-450A-9FB4-802FB3AE5477}" type="presOf" srcId="{478F435C-40D6-4D10-A598-418765A02855}" destId="{1B4DDA92-B330-46D7-81E2-DDC606DE7E0F}" srcOrd="0" destOrd="0" presId="urn:microsoft.com/office/officeart/2005/8/layout/chevron1"/>
    <dgm:cxn modelId="{4C037EDF-F400-4BB4-A757-0CEA4F589709}" srcId="{4807B3AB-BF6A-41E3-967A-CDFCB1EE9ABA}" destId="{478F435C-40D6-4D10-A598-418765A02855}" srcOrd="0" destOrd="0" parTransId="{ED17810A-EC31-4FDD-9341-DD6EAA63E3E3}" sibTransId="{626DDDB0-3EDA-44D4-A139-68D85419F447}"/>
    <dgm:cxn modelId="{BBECCCE0-4906-496C-8DF2-615FC78866C2}" srcId="{4807B3AB-BF6A-41E3-967A-CDFCB1EE9ABA}" destId="{FA18994A-DEB6-4C31-8275-93AEEA708A43}" srcOrd="4" destOrd="0" parTransId="{E59054CE-41C0-474B-B4F1-94DBD84F7688}" sibTransId="{6E52F048-9311-4DC1-81E2-D165E2D7130E}"/>
    <dgm:cxn modelId="{AF55A691-DF50-48B2-92F4-3A9C59F51E11}" type="presParOf" srcId="{D62B2048-F683-4B75-BF84-A0131A5F70BC}" destId="{1B4DDA92-B330-46D7-81E2-DDC606DE7E0F}" srcOrd="0" destOrd="0" presId="urn:microsoft.com/office/officeart/2005/8/layout/chevron1"/>
    <dgm:cxn modelId="{AEC08CAE-881A-43FE-9F43-483A01FA928D}" type="presParOf" srcId="{D62B2048-F683-4B75-BF84-A0131A5F70BC}" destId="{B9E13D26-EE71-4EDD-82CB-8EC54ED643B6}" srcOrd="1" destOrd="0" presId="urn:microsoft.com/office/officeart/2005/8/layout/chevron1"/>
    <dgm:cxn modelId="{46795306-9AB3-486F-B742-04B7597E79B2}" type="presParOf" srcId="{D62B2048-F683-4B75-BF84-A0131A5F70BC}" destId="{BD2BB1F5-A379-49D4-9DEE-93663236A9B1}" srcOrd="2" destOrd="0" presId="urn:microsoft.com/office/officeart/2005/8/layout/chevron1"/>
    <dgm:cxn modelId="{FF4FCBDA-ABDC-4817-93E9-3D1F17FABD75}" type="presParOf" srcId="{D62B2048-F683-4B75-BF84-A0131A5F70BC}" destId="{D33E817F-69E0-4C49-AACB-532730654E30}" srcOrd="3" destOrd="0" presId="urn:microsoft.com/office/officeart/2005/8/layout/chevron1"/>
    <dgm:cxn modelId="{F4A0F050-325B-4B8C-B93A-0E8CFCB610DD}" type="presParOf" srcId="{D62B2048-F683-4B75-BF84-A0131A5F70BC}" destId="{CE41F5FC-FD89-4005-A0E7-2021704E378F}" srcOrd="4" destOrd="0" presId="urn:microsoft.com/office/officeart/2005/8/layout/chevron1"/>
    <dgm:cxn modelId="{4BF0F61F-AD76-4E2F-9A6B-4FF1E50B3D82}" type="presParOf" srcId="{D62B2048-F683-4B75-BF84-A0131A5F70BC}" destId="{01629DB3-F447-4984-88F0-F1851737C4AA}" srcOrd="5" destOrd="0" presId="urn:microsoft.com/office/officeart/2005/8/layout/chevron1"/>
    <dgm:cxn modelId="{04DF88A0-4FB7-4116-BD76-B7C543032C9D}" type="presParOf" srcId="{D62B2048-F683-4B75-BF84-A0131A5F70BC}" destId="{5D8D7450-9CFD-4B6E-9A91-E61F72F32CAB}" srcOrd="6" destOrd="0" presId="urn:microsoft.com/office/officeart/2005/8/layout/chevron1"/>
    <dgm:cxn modelId="{AB0D3327-D9A0-4A30-A987-7A62923F9E32}" type="presParOf" srcId="{D62B2048-F683-4B75-BF84-A0131A5F70BC}" destId="{196FA675-01DD-4B29-8E9B-E9F5792D265A}" srcOrd="7" destOrd="0" presId="urn:microsoft.com/office/officeart/2005/8/layout/chevron1"/>
    <dgm:cxn modelId="{4B5D6202-8294-43DA-821C-718627A98B89}" type="presParOf" srcId="{D62B2048-F683-4B75-BF84-A0131A5F70BC}" destId="{E4080938-765D-49DF-989B-32657F6ABA4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07B3AB-BF6A-41E3-967A-CDFCB1EE9ABA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</dgm:pt>
    <dgm:pt modelId="{478F435C-40D6-4D10-A598-418765A02855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000" dirty="0"/>
            <a:t>(1) Pretrain num</a:t>
          </a:r>
          <a:endParaRPr lang="zh-TW" altLang="en-US" sz="2000" dirty="0"/>
        </a:p>
      </dgm:t>
    </dgm:pt>
    <dgm:pt modelId="{ED17810A-EC31-4FDD-9341-DD6EAA63E3E3}" type="par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626DDDB0-3EDA-44D4-A139-68D85419F447}" type="sib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42767A44-3A53-4DBC-9F1E-2BB09741D091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B44DB6C9-ACAF-4E2A-B1DC-CE3A18909F6F}" type="par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8BE1E053-1577-48E8-8258-2CDFE782F1A9}" type="sib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CBAB387F-C2B1-4060-9961-7DD8F904C19D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B489A69-9D4D-4144-B69D-DB535CF8DBA5}" type="par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2F26B8FF-9BA2-4E7C-A421-FDA11E7045C1}" type="sib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FA18994A-DEB6-4C31-8275-93AEEA708A4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59054CE-41C0-474B-B4F1-94DBD84F7688}" type="par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6E52F048-9311-4DC1-81E2-D165E2D7130E}" type="sib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3EDBA857-9A2B-4393-ADD0-F3C9EBFDBE6A}">
      <dgm:prSet phldrT="[文字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FA02F0FE-2D94-49CF-935A-EAEE5083D2F0}" type="sib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1C652020-59CA-41F4-97A8-9D0DADD7AF10}" type="par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D62B2048-F683-4B75-BF84-A0131A5F70BC}" type="pres">
      <dgm:prSet presAssocID="{4807B3AB-BF6A-41E3-967A-CDFCB1EE9ABA}" presName="Name0" presStyleCnt="0">
        <dgm:presLayoutVars>
          <dgm:dir/>
          <dgm:animLvl val="lvl"/>
          <dgm:resizeHandles val="exact"/>
        </dgm:presLayoutVars>
      </dgm:prSet>
      <dgm:spPr/>
    </dgm:pt>
    <dgm:pt modelId="{1B4DDA92-B330-46D7-81E2-DDC606DE7E0F}" type="pres">
      <dgm:prSet presAssocID="{478F435C-40D6-4D10-A598-418765A028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9E13D26-EE71-4EDD-82CB-8EC54ED643B6}" type="pres">
      <dgm:prSet presAssocID="{626DDDB0-3EDA-44D4-A139-68D85419F447}" presName="parTxOnlySpace" presStyleCnt="0"/>
      <dgm:spPr/>
    </dgm:pt>
    <dgm:pt modelId="{BD2BB1F5-A379-49D4-9DEE-93663236A9B1}" type="pres">
      <dgm:prSet presAssocID="{42767A44-3A53-4DBC-9F1E-2BB09741D09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3E817F-69E0-4C49-AACB-532730654E30}" type="pres">
      <dgm:prSet presAssocID="{8BE1E053-1577-48E8-8258-2CDFE782F1A9}" presName="parTxOnlySpace" presStyleCnt="0"/>
      <dgm:spPr/>
    </dgm:pt>
    <dgm:pt modelId="{CE41F5FC-FD89-4005-A0E7-2021704E378F}" type="pres">
      <dgm:prSet presAssocID="{CBAB387F-C2B1-4060-9961-7DD8F904C19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629DB3-F447-4984-88F0-F1851737C4AA}" type="pres">
      <dgm:prSet presAssocID="{2F26B8FF-9BA2-4E7C-A421-FDA11E7045C1}" presName="parTxOnlySpace" presStyleCnt="0"/>
      <dgm:spPr/>
    </dgm:pt>
    <dgm:pt modelId="{5D8D7450-9CFD-4B6E-9A91-E61F72F32CAB}" type="pres">
      <dgm:prSet presAssocID="{3EDBA857-9A2B-4393-ADD0-F3C9EBFDBE6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6FA675-01DD-4B29-8E9B-E9F5792D265A}" type="pres">
      <dgm:prSet presAssocID="{FA02F0FE-2D94-49CF-935A-EAEE5083D2F0}" presName="parTxOnlySpace" presStyleCnt="0"/>
      <dgm:spPr/>
    </dgm:pt>
    <dgm:pt modelId="{E4080938-765D-49DF-989B-32657F6ABA46}" type="pres">
      <dgm:prSet presAssocID="{FA18994A-DEB6-4C31-8275-93AEEA708A4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335E2A-F8B0-4E08-8E1E-166F3353C865}" srcId="{4807B3AB-BF6A-41E3-967A-CDFCB1EE9ABA}" destId="{CBAB387F-C2B1-4060-9961-7DD8F904C19D}" srcOrd="2" destOrd="0" parTransId="{EB489A69-9D4D-4144-B69D-DB535CF8DBA5}" sibTransId="{2F26B8FF-9BA2-4E7C-A421-FDA11E7045C1}"/>
    <dgm:cxn modelId="{D4681E33-8486-4CE2-BD51-B00D776647AA}" type="presOf" srcId="{3EDBA857-9A2B-4393-ADD0-F3C9EBFDBE6A}" destId="{5D8D7450-9CFD-4B6E-9A91-E61F72F32CAB}" srcOrd="0" destOrd="0" presId="urn:microsoft.com/office/officeart/2005/8/layout/chevron1"/>
    <dgm:cxn modelId="{92ED4260-FC41-4034-B4E1-DE8BFE93A95A}" type="presOf" srcId="{42767A44-3A53-4DBC-9F1E-2BB09741D091}" destId="{BD2BB1F5-A379-49D4-9DEE-93663236A9B1}" srcOrd="0" destOrd="0" presId="urn:microsoft.com/office/officeart/2005/8/layout/chevron1"/>
    <dgm:cxn modelId="{EC674842-7758-4265-A9A4-F30BBA78B3FD}" type="presOf" srcId="{FA18994A-DEB6-4C31-8275-93AEEA708A43}" destId="{E4080938-765D-49DF-989B-32657F6ABA46}" srcOrd="0" destOrd="0" presId="urn:microsoft.com/office/officeart/2005/8/layout/chevron1"/>
    <dgm:cxn modelId="{45D96566-3E6A-4D62-B59C-7F325D9C5694}" srcId="{4807B3AB-BF6A-41E3-967A-CDFCB1EE9ABA}" destId="{42767A44-3A53-4DBC-9F1E-2BB09741D091}" srcOrd="1" destOrd="0" parTransId="{B44DB6C9-ACAF-4E2A-B1DC-CE3A18909F6F}" sibTransId="{8BE1E053-1577-48E8-8258-2CDFE782F1A9}"/>
    <dgm:cxn modelId="{FDD22657-F4D4-4DD1-B109-D89D555D3684}" type="presOf" srcId="{4807B3AB-BF6A-41E3-967A-CDFCB1EE9ABA}" destId="{D62B2048-F683-4B75-BF84-A0131A5F70BC}" srcOrd="0" destOrd="0" presId="urn:microsoft.com/office/officeart/2005/8/layout/chevron1"/>
    <dgm:cxn modelId="{EECA2D94-6A96-41FE-A20C-29B6038B0888}" srcId="{4807B3AB-BF6A-41E3-967A-CDFCB1EE9ABA}" destId="{3EDBA857-9A2B-4393-ADD0-F3C9EBFDBE6A}" srcOrd="3" destOrd="0" parTransId="{1C652020-59CA-41F4-97A8-9D0DADD7AF10}" sibTransId="{FA02F0FE-2D94-49CF-935A-EAEE5083D2F0}"/>
    <dgm:cxn modelId="{71034ABB-A439-41ED-AE80-7078BF7771FC}" type="presOf" srcId="{CBAB387F-C2B1-4060-9961-7DD8F904C19D}" destId="{CE41F5FC-FD89-4005-A0E7-2021704E378F}" srcOrd="0" destOrd="0" presId="urn:microsoft.com/office/officeart/2005/8/layout/chevron1"/>
    <dgm:cxn modelId="{42CBBDC5-7DDE-450A-9FB4-802FB3AE5477}" type="presOf" srcId="{478F435C-40D6-4D10-A598-418765A02855}" destId="{1B4DDA92-B330-46D7-81E2-DDC606DE7E0F}" srcOrd="0" destOrd="0" presId="urn:microsoft.com/office/officeart/2005/8/layout/chevron1"/>
    <dgm:cxn modelId="{4C037EDF-F400-4BB4-A757-0CEA4F589709}" srcId="{4807B3AB-BF6A-41E3-967A-CDFCB1EE9ABA}" destId="{478F435C-40D6-4D10-A598-418765A02855}" srcOrd="0" destOrd="0" parTransId="{ED17810A-EC31-4FDD-9341-DD6EAA63E3E3}" sibTransId="{626DDDB0-3EDA-44D4-A139-68D85419F447}"/>
    <dgm:cxn modelId="{BBECCCE0-4906-496C-8DF2-615FC78866C2}" srcId="{4807B3AB-BF6A-41E3-967A-CDFCB1EE9ABA}" destId="{FA18994A-DEB6-4C31-8275-93AEEA708A43}" srcOrd="4" destOrd="0" parTransId="{E59054CE-41C0-474B-B4F1-94DBD84F7688}" sibTransId="{6E52F048-9311-4DC1-81E2-D165E2D7130E}"/>
    <dgm:cxn modelId="{AF55A691-DF50-48B2-92F4-3A9C59F51E11}" type="presParOf" srcId="{D62B2048-F683-4B75-BF84-A0131A5F70BC}" destId="{1B4DDA92-B330-46D7-81E2-DDC606DE7E0F}" srcOrd="0" destOrd="0" presId="urn:microsoft.com/office/officeart/2005/8/layout/chevron1"/>
    <dgm:cxn modelId="{AEC08CAE-881A-43FE-9F43-483A01FA928D}" type="presParOf" srcId="{D62B2048-F683-4B75-BF84-A0131A5F70BC}" destId="{B9E13D26-EE71-4EDD-82CB-8EC54ED643B6}" srcOrd="1" destOrd="0" presId="urn:microsoft.com/office/officeart/2005/8/layout/chevron1"/>
    <dgm:cxn modelId="{46795306-9AB3-486F-B742-04B7597E79B2}" type="presParOf" srcId="{D62B2048-F683-4B75-BF84-A0131A5F70BC}" destId="{BD2BB1F5-A379-49D4-9DEE-93663236A9B1}" srcOrd="2" destOrd="0" presId="urn:microsoft.com/office/officeart/2005/8/layout/chevron1"/>
    <dgm:cxn modelId="{FF4FCBDA-ABDC-4817-93E9-3D1F17FABD75}" type="presParOf" srcId="{D62B2048-F683-4B75-BF84-A0131A5F70BC}" destId="{D33E817F-69E0-4C49-AACB-532730654E30}" srcOrd="3" destOrd="0" presId="urn:microsoft.com/office/officeart/2005/8/layout/chevron1"/>
    <dgm:cxn modelId="{F4A0F050-325B-4B8C-B93A-0E8CFCB610DD}" type="presParOf" srcId="{D62B2048-F683-4B75-BF84-A0131A5F70BC}" destId="{CE41F5FC-FD89-4005-A0E7-2021704E378F}" srcOrd="4" destOrd="0" presId="urn:microsoft.com/office/officeart/2005/8/layout/chevron1"/>
    <dgm:cxn modelId="{4BF0F61F-AD76-4E2F-9A6B-4FF1E50B3D82}" type="presParOf" srcId="{D62B2048-F683-4B75-BF84-A0131A5F70BC}" destId="{01629DB3-F447-4984-88F0-F1851737C4AA}" srcOrd="5" destOrd="0" presId="urn:microsoft.com/office/officeart/2005/8/layout/chevron1"/>
    <dgm:cxn modelId="{04DF88A0-4FB7-4116-BD76-B7C543032C9D}" type="presParOf" srcId="{D62B2048-F683-4B75-BF84-A0131A5F70BC}" destId="{5D8D7450-9CFD-4B6E-9A91-E61F72F32CAB}" srcOrd="6" destOrd="0" presId="urn:microsoft.com/office/officeart/2005/8/layout/chevron1"/>
    <dgm:cxn modelId="{AB0D3327-D9A0-4A30-A987-7A62923F9E32}" type="presParOf" srcId="{D62B2048-F683-4B75-BF84-A0131A5F70BC}" destId="{196FA675-01DD-4B29-8E9B-E9F5792D265A}" srcOrd="7" destOrd="0" presId="urn:microsoft.com/office/officeart/2005/8/layout/chevron1"/>
    <dgm:cxn modelId="{4B5D6202-8294-43DA-821C-718627A98B89}" type="presParOf" srcId="{D62B2048-F683-4B75-BF84-A0131A5F70BC}" destId="{E4080938-765D-49DF-989B-32657F6ABA4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07B3AB-BF6A-41E3-967A-CDFCB1EE9ABA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</dgm:pt>
    <dgm:pt modelId="{478F435C-40D6-4D10-A598-418765A02855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000" dirty="0"/>
            <a:t>(1) Pretrain num</a:t>
          </a:r>
          <a:endParaRPr lang="zh-TW" altLang="en-US" sz="2000" dirty="0"/>
        </a:p>
      </dgm:t>
    </dgm:pt>
    <dgm:pt modelId="{ED17810A-EC31-4FDD-9341-DD6EAA63E3E3}" type="par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626DDDB0-3EDA-44D4-A139-68D85419F447}" type="sib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42767A44-3A53-4DBC-9F1E-2BB09741D091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B44DB6C9-ACAF-4E2A-B1DC-CE3A18909F6F}" type="par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8BE1E053-1577-48E8-8258-2CDFE782F1A9}" type="sib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CBAB387F-C2B1-4060-9961-7DD8F904C19D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B489A69-9D4D-4144-B69D-DB535CF8DBA5}" type="par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2F26B8FF-9BA2-4E7C-A421-FDA11E7045C1}" type="sib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FA18994A-DEB6-4C31-8275-93AEEA708A4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59054CE-41C0-474B-B4F1-94DBD84F7688}" type="par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6E52F048-9311-4DC1-81E2-D165E2D7130E}" type="sib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3EDBA857-9A2B-4393-ADD0-F3C9EBFDBE6A}">
      <dgm:prSet phldrT="[文字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FA02F0FE-2D94-49CF-935A-EAEE5083D2F0}" type="sib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1C652020-59CA-41F4-97A8-9D0DADD7AF10}" type="par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D62B2048-F683-4B75-BF84-A0131A5F70BC}" type="pres">
      <dgm:prSet presAssocID="{4807B3AB-BF6A-41E3-967A-CDFCB1EE9ABA}" presName="Name0" presStyleCnt="0">
        <dgm:presLayoutVars>
          <dgm:dir/>
          <dgm:animLvl val="lvl"/>
          <dgm:resizeHandles val="exact"/>
        </dgm:presLayoutVars>
      </dgm:prSet>
      <dgm:spPr/>
    </dgm:pt>
    <dgm:pt modelId="{1B4DDA92-B330-46D7-81E2-DDC606DE7E0F}" type="pres">
      <dgm:prSet presAssocID="{478F435C-40D6-4D10-A598-418765A028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9E13D26-EE71-4EDD-82CB-8EC54ED643B6}" type="pres">
      <dgm:prSet presAssocID="{626DDDB0-3EDA-44D4-A139-68D85419F447}" presName="parTxOnlySpace" presStyleCnt="0"/>
      <dgm:spPr/>
    </dgm:pt>
    <dgm:pt modelId="{BD2BB1F5-A379-49D4-9DEE-93663236A9B1}" type="pres">
      <dgm:prSet presAssocID="{42767A44-3A53-4DBC-9F1E-2BB09741D09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3E817F-69E0-4C49-AACB-532730654E30}" type="pres">
      <dgm:prSet presAssocID="{8BE1E053-1577-48E8-8258-2CDFE782F1A9}" presName="parTxOnlySpace" presStyleCnt="0"/>
      <dgm:spPr/>
    </dgm:pt>
    <dgm:pt modelId="{CE41F5FC-FD89-4005-A0E7-2021704E378F}" type="pres">
      <dgm:prSet presAssocID="{CBAB387F-C2B1-4060-9961-7DD8F904C19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629DB3-F447-4984-88F0-F1851737C4AA}" type="pres">
      <dgm:prSet presAssocID="{2F26B8FF-9BA2-4E7C-A421-FDA11E7045C1}" presName="parTxOnlySpace" presStyleCnt="0"/>
      <dgm:spPr/>
    </dgm:pt>
    <dgm:pt modelId="{5D8D7450-9CFD-4B6E-9A91-E61F72F32CAB}" type="pres">
      <dgm:prSet presAssocID="{3EDBA857-9A2B-4393-ADD0-F3C9EBFDBE6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6FA675-01DD-4B29-8E9B-E9F5792D265A}" type="pres">
      <dgm:prSet presAssocID="{FA02F0FE-2D94-49CF-935A-EAEE5083D2F0}" presName="parTxOnlySpace" presStyleCnt="0"/>
      <dgm:spPr/>
    </dgm:pt>
    <dgm:pt modelId="{E4080938-765D-49DF-989B-32657F6ABA46}" type="pres">
      <dgm:prSet presAssocID="{FA18994A-DEB6-4C31-8275-93AEEA708A4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335E2A-F8B0-4E08-8E1E-166F3353C865}" srcId="{4807B3AB-BF6A-41E3-967A-CDFCB1EE9ABA}" destId="{CBAB387F-C2B1-4060-9961-7DD8F904C19D}" srcOrd="2" destOrd="0" parTransId="{EB489A69-9D4D-4144-B69D-DB535CF8DBA5}" sibTransId="{2F26B8FF-9BA2-4E7C-A421-FDA11E7045C1}"/>
    <dgm:cxn modelId="{D4681E33-8486-4CE2-BD51-B00D776647AA}" type="presOf" srcId="{3EDBA857-9A2B-4393-ADD0-F3C9EBFDBE6A}" destId="{5D8D7450-9CFD-4B6E-9A91-E61F72F32CAB}" srcOrd="0" destOrd="0" presId="urn:microsoft.com/office/officeart/2005/8/layout/chevron1"/>
    <dgm:cxn modelId="{92ED4260-FC41-4034-B4E1-DE8BFE93A95A}" type="presOf" srcId="{42767A44-3A53-4DBC-9F1E-2BB09741D091}" destId="{BD2BB1F5-A379-49D4-9DEE-93663236A9B1}" srcOrd="0" destOrd="0" presId="urn:microsoft.com/office/officeart/2005/8/layout/chevron1"/>
    <dgm:cxn modelId="{EC674842-7758-4265-A9A4-F30BBA78B3FD}" type="presOf" srcId="{FA18994A-DEB6-4C31-8275-93AEEA708A43}" destId="{E4080938-765D-49DF-989B-32657F6ABA46}" srcOrd="0" destOrd="0" presId="urn:microsoft.com/office/officeart/2005/8/layout/chevron1"/>
    <dgm:cxn modelId="{45D96566-3E6A-4D62-B59C-7F325D9C5694}" srcId="{4807B3AB-BF6A-41E3-967A-CDFCB1EE9ABA}" destId="{42767A44-3A53-4DBC-9F1E-2BB09741D091}" srcOrd="1" destOrd="0" parTransId="{B44DB6C9-ACAF-4E2A-B1DC-CE3A18909F6F}" sibTransId="{8BE1E053-1577-48E8-8258-2CDFE782F1A9}"/>
    <dgm:cxn modelId="{FDD22657-F4D4-4DD1-B109-D89D555D3684}" type="presOf" srcId="{4807B3AB-BF6A-41E3-967A-CDFCB1EE9ABA}" destId="{D62B2048-F683-4B75-BF84-A0131A5F70BC}" srcOrd="0" destOrd="0" presId="urn:microsoft.com/office/officeart/2005/8/layout/chevron1"/>
    <dgm:cxn modelId="{EECA2D94-6A96-41FE-A20C-29B6038B0888}" srcId="{4807B3AB-BF6A-41E3-967A-CDFCB1EE9ABA}" destId="{3EDBA857-9A2B-4393-ADD0-F3C9EBFDBE6A}" srcOrd="3" destOrd="0" parTransId="{1C652020-59CA-41F4-97A8-9D0DADD7AF10}" sibTransId="{FA02F0FE-2D94-49CF-935A-EAEE5083D2F0}"/>
    <dgm:cxn modelId="{71034ABB-A439-41ED-AE80-7078BF7771FC}" type="presOf" srcId="{CBAB387F-C2B1-4060-9961-7DD8F904C19D}" destId="{CE41F5FC-FD89-4005-A0E7-2021704E378F}" srcOrd="0" destOrd="0" presId="urn:microsoft.com/office/officeart/2005/8/layout/chevron1"/>
    <dgm:cxn modelId="{42CBBDC5-7DDE-450A-9FB4-802FB3AE5477}" type="presOf" srcId="{478F435C-40D6-4D10-A598-418765A02855}" destId="{1B4DDA92-B330-46D7-81E2-DDC606DE7E0F}" srcOrd="0" destOrd="0" presId="urn:microsoft.com/office/officeart/2005/8/layout/chevron1"/>
    <dgm:cxn modelId="{4C037EDF-F400-4BB4-A757-0CEA4F589709}" srcId="{4807B3AB-BF6A-41E3-967A-CDFCB1EE9ABA}" destId="{478F435C-40D6-4D10-A598-418765A02855}" srcOrd="0" destOrd="0" parTransId="{ED17810A-EC31-4FDD-9341-DD6EAA63E3E3}" sibTransId="{626DDDB0-3EDA-44D4-A139-68D85419F447}"/>
    <dgm:cxn modelId="{BBECCCE0-4906-496C-8DF2-615FC78866C2}" srcId="{4807B3AB-BF6A-41E3-967A-CDFCB1EE9ABA}" destId="{FA18994A-DEB6-4C31-8275-93AEEA708A43}" srcOrd="4" destOrd="0" parTransId="{E59054CE-41C0-474B-B4F1-94DBD84F7688}" sibTransId="{6E52F048-9311-4DC1-81E2-D165E2D7130E}"/>
    <dgm:cxn modelId="{AF55A691-DF50-48B2-92F4-3A9C59F51E11}" type="presParOf" srcId="{D62B2048-F683-4B75-BF84-A0131A5F70BC}" destId="{1B4DDA92-B330-46D7-81E2-DDC606DE7E0F}" srcOrd="0" destOrd="0" presId="urn:microsoft.com/office/officeart/2005/8/layout/chevron1"/>
    <dgm:cxn modelId="{AEC08CAE-881A-43FE-9F43-483A01FA928D}" type="presParOf" srcId="{D62B2048-F683-4B75-BF84-A0131A5F70BC}" destId="{B9E13D26-EE71-4EDD-82CB-8EC54ED643B6}" srcOrd="1" destOrd="0" presId="urn:microsoft.com/office/officeart/2005/8/layout/chevron1"/>
    <dgm:cxn modelId="{46795306-9AB3-486F-B742-04B7597E79B2}" type="presParOf" srcId="{D62B2048-F683-4B75-BF84-A0131A5F70BC}" destId="{BD2BB1F5-A379-49D4-9DEE-93663236A9B1}" srcOrd="2" destOrd="0" presId="urn:microsoft.com/office/officeart/2005/8/layout/chevron1"/>
    <dgm:cxn modelId="{FF4FCBDA-ABDC-4817-93E9-3D1F17FABD75}" type="presParOf" srcId="{D62B2048-F683-4B75-BF84-A0131A5F70BC}" destId="{D33E817F-69E0-4C49-AACB-532730654E30}" srcOrd="3" destOrd="0" presId="urn:microsoft.com/office/officeart/2005/8/layout/chevron1"/>
    <dgm:cxn modelId="{F4A0F050-325B-4B8C-B93A-0E8CFCB610DD}" type="presParOf" srcId="{D62B2048-F683-4B75-BF84-A0131A5F70BC}" destId="{CE41F5FC-FD89-4005-A0E7-2021704E378F}" srcOrd="4" destOrd="0" presId="urn:microsoft.com/office/officeart/2005/8/layout/chevron1"/>
    <dgm:cxn modelId="{4BF0F61F-AD76-4E2F-9A6B-4FF1E50B3D82}" type="presParOf" srcId="{D62B2048-F683-4B75-BF84-A0131A5F70BC}" destId="{01629DB3-F447-4984-88F0-F1851737C4AA}" srcOrd="5" destOrd="0" presId="urn:microsoft.com/office/officeart/2005/8/layout/chevron1"/>
    <dgm:cxn modelId="{04DF88A0-4FB7-4116-BD76-B7C543032C9D}" type="presParOf" srcId="{D62B2048-F683-4B75-BF84-A0131A5F70BC}" destId="{5D8D7450-9CFD-4B6E-9A91-E61F72F32CAB}" srcOrd="6" destOrd="0" presId="urn:microsoft.com/office/officeart/2005/8/layout/chevron1"/>
    <dgm:cxn modelId="{AB0D3327-D9A0-4A30-A987-7A62923F9E32}" type="presParOf" srcId="{D62B2048-F683-4B75-BF84-A0131A5F70BC}" destId="{196FA675-01DD-4B29-8E9B-E9F5792D265A}" srcOrd="7" destOrd="0" presId="urn:microsoft.com/office/officeart/2005/8/layout/chevron1"/>
    <dgm:cxn modelId="{4B5D6202-8294-43DA-821C-718627A98B89}" type="presParOf" srcId="{D62B2048-F683-4B75-BF84-A0131A5F70BC}" destId="{E4080938-765D-49DF-989B-32657F6ABA4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07B3AB-BF6A-41E3-967A-CDFCB1EE9ABA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</dgm:pt>
    <dgm:pt modelId="{478F435C-40D6-4D10-A598-418765A02855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000" dirty="0"/>
            <a:t>(1) Pretrain num</a:t>
          </a:r>
          <a:endParaRPr lang="zh-TW" altLang="en-US" sz="2000" dirty="0"/>
        </a:p>
      </dgm:t>
    </dgm:pt>
    <dgm:pt modelId="{ED17810A-EC31-4FDD-9341-DD6EAA63E3E3}" type="par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626DDDB0-3EDA-44D4-A139-68D85419F447}" type="sibTrans" cxnId="{4C037EDF-F400-4BB4-A757-0CEA4F589709}">
      <dgm:prSet/>
      <dgm:spPr/>
      <dgm:t>
        <a:bodyPr/>
        <a:lstStyle/>
        <a:p>
          <a:endParaRPr lang="zh-TW" altLang="en-US" sz="1200"/>
        </a:p>
      </dgm:t>
    </dgm:pt>
    <dgm:pt modelId="{42767A44-3A53-4DBC-9F1E-2BB09741D091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B44DB6C9-ACAF-4E2A-B1DC-CE3A18909F6F}" type="par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8BE1E053-1577-48E8-8258-2CDFE782F1A9}" type="sibTrans" cxnId="{45D96566-3E6A-4D62-B59C-7F325D9C5694}">
      <dgm:prSet/>
      <dgm:spPr/>
      <dgm:t>
        <a:bodyPr/>
        <a:lstStyle/>
        <a:p>
          <a:endParaRPr lang="zh-TW" altLang="en-US"/>
        </a:p>
      </dgm:t>
    </dgm:pt>
    <dgm:pt modelId="{CBAB387F-C2B1-4060-9961-7DD8F904C19D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B489A69-9D4D-4144-B69D-DB535CF8DBA5}" type="par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2F26B8FF-9BA2-4E7C-A421-FDA11E7045C1}" type="sibTrans" cxnId="{07335E2A-F8B0-4E08-8E1E-166F3353C865}">
      <dgm:prSet/>
      <dgm:spPr/>
      <dgm:t>
        <a:bodyPr/>
        <a:lstStyle/>
        <a:p>
          <a:endParaRPr lang="zh-TW" altLang="en-US"/>
        </a:p>
      </dgm:t>
    </dgm:pt>
    <dgm:pt modelId="{FA18994A-DEB6-4C31-8275-93AEEA708A43}">
      <dgm:prSet phldrT="[文字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E59054CE-41C0-474B-B4F1-94DBD84F7688}" type="par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6E52F048-9311-4DC1-81E2-D165E2D7130E}" type="sibTrans" cxnId="{BBECCCE0-4906-496C-8DF2-615FC78866C2}">
      <dgm:prSet/>
      <dgm:spPr/>
      <dgm:t>
        <a:bodyPr/>
        <a:lstStyle/>
        <a:p>
          <a:endParaRPr lang="zh-TW" altLang="en-US"/>
        </a:p>
      </dgm:t>
    </dgm:pt>
    <dgm:pt modelId="{3EDBA857-9A2B-4393-ADD0-F3C9EBFDBE6A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gm:t>
    </dgm:pt>
    <dgm:pt modelId="{FA02F0FE-2D94-49CF-935A-EAEE5083D2F0}" type="sib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1C652020-59CA-41F4-97A8-9D0DADD7AF10}" type="parTrans" cxnId="{EECA2D94-6A96-41FE-A20C-29B6038B0888}">
      <dgm:prSet/>
      <dgm:spPr/>
      <dgm:t>
        <a:bodyPr/>
        <a:lstStyle/>
        <a:p>
          <a:endParaRPr lang="zh-TW" altLang="en-US"/>
        </a:p>
      </dgm:t>
    </dgm:pt>
    <dgm:pt modelId="{D62B2048-F683-4B75-BF84-A0131A5F70BC}" type="pres">
      <dgm:prSet presAssocID="{4807B3AB-BF6A-41E3-967A-CDFCB1EE9ABA}" presName="Name0" presStyleCnt="0">
        <dgm:presLayoutVars>
          <dgm:dir/>
          <dgm:animLvl val="lvl"/>
          <dgm:resizeHandles val="exact"/>
        </dgm:presLayoutVars>
      </dgm:prSet>
      <dgm:spPr/>
    </dgm:pt>
    <dgm:pt modelId="{1B4DDA92-B330-46D7-81E2-DDC606DE7E0F}" type="pres">
      <dgm:prSet presAssocID="{478F435C-40D6-4D10-A598-418765A028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9E13D26-EE71-4EDD-82CB-8EC54ED643B6}" type="pres">
      <dgm:prSet presAssocID="{626DDDB0-3EDA-44D4-A139-68D85419F447}" presName="parTxOnlySpace" presStyleCnt="0"/>
      <dgm:spPr/>
    </dgm:pt>
    <dgm:pt modelId="{BD2BB1F5-A379-49D4-9DEE-93663236A9B1}" type="pres">
      <dgm:prSet presAssocID="{42767A44-3A53-4DBC-9F1E-2BB09741D09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3E817F-69E0-4C49-AACB-532730654E30}" type="pres">
      <dgm:prSet presAssocID="{8BE1E053-1577-48E8-8258-2CDFE782F1A9}" presName="parTxOnlySpace" presStyleCnt="0"/>
      <dgm:spPr/>
    </dgm:pt>
    <dgm:pt modelId="{CE41F5FC-FD89-4005-A0E7-2021704E378F}" type="pres">
      <dgm:prSet presAssocID="{CBAB387F-C2B1-4060-9961-7DD8F904C19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629DB3-F447-4984-88F0-F1851737C4AA}" type="pres">
      <dgm:prSet presAssocID="{2F26B8FF-9BA2-4E7C-A421-FDA11E7045C1}" presName="parTxOnlySpace" presStyleCnt="0"/>
      <dgm:spPr/>
    </dgm:pt>
    <dgm:pt modelId="{5D8D7450-9CFD-4B6E-9A91-E61F72F32CAB}" type="pres">
      <dgm:prSet presAssocID="{3EDBA857-9A2B-4393-ADD0-F3C9EBFDBE6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6FA675-01DD-4B29-8E9B-E9F5792D265A}" type="pres">
      <dgm:prSet presAssocID="{FA02F0FE-2D94-49CF-935A-EAEE5083D2F0}" presName="parTxOnlySpace" presStyleCnt="0"/>
      <dgm:spPr/>
    </dgm:pt>
    <dgm:pt modelId="{E4080938-765D-49DF-989B-32657F6ABA46}" type="pres">
      <dgm:prSet presAssocID="{FA18994A-DEB6-4C31-8275-93AEEA708A4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7335E2A-F8B0-4E08-8E1E-166F3353C865}" srcId="{4807B3AB-BF6A-41E3-967A-CDFCB1EE9ABA}" destId="{CBAB387F-C2B1-4060-9961-7DD8F904C19D}" srcOrd="2" destOrd="0" parTransId="{EB489A69-9D4D-4144-B69D-DB535CF8DBA5}" sibTransId="{2F26B8FF-9BA2-4E7C-A421-FDA11E7045C1}"/>
    <dgm:cxn modelId="{D4681E33-8486-4CE2-BD51-B00D776647AA}" type="presOf" srcId="{3EDBA857-9A2B-4393-ADD0-F3C9EBFDBE6A}" destId="{5D8D7450-9CFD-4B6E-9A91-E61F72F32CAB}" srcOrd="0" destOrd="0" presId="urn:microsoft.com/office/officeart/2005/8/layout/chevron1"/>
    <dgm:cxn modelId="{92ED4260-FC41-4034-B4E1-DE8BFE93A95A}" type="presOf" srcId="{42767A44-3A53-4DBC-9F1E-2BB09741D091}" destId="{BD2BB1F5-A379-49D4-9DEE-93663236A9B1}" srcOrd="0" destOrd="0" presId="urn:microsoft.com/office/officeart/2005/8/layout/chevron1"/>
    <dgm:cxn modelId="{EC674842-7758-4265-A9A4-F30BBA78B3FD}" type="presOf" srcId="{FA18994A-DEB6-4C31-8275-93AEEA708A43}" destId="{E4080938-765D-49DF-989B-32657F6ABA46}" srcOrd="0" destOrd="0" presId="urn:microsoft.com/office/officeart/2005/8/layout/chevron1"/>
    <dgm:cxn modelId="{45D96566-3E6A-4D62-B59C-7F325D9C5694}" srcId="{4807B3AB-BF6A-41E3-967A-CDFCB1EE9ABA}" destId="{42767A44-3A53-4DBC-9F1E-2BB09741D091}" srcOrd="1" destOrd="0" parTransId="{B44DB6C9-ACAF-4E2A-B1DC-CE3A18909F6F}" sibTransId="{8BE1E053-1577-48E8-8258-2CDFE782F1A9}"/>
    <dgm:cxn modelId="{FDD22657-F4D4-4DD1-B109-D89D555D3684}" type="presOf" srcId="{4807B3AB-BF6A-41E3-967A-CDFCB1EE9ABA}" destId="{D62B2048-F683-4B75-BF84-A0131A5F70BC}" srcOrd="0" destOrd="0" presId="urn:microsoft.com/office/officeart/2005/8/layout/chevron1"/>
    <dgm:cxn modelId="{EECA2D94-6A96-41FE-A20C-29B6038B0888}" srcId="{4807B3AB-BF6A-41E3-967A-CDFCB1EE9ABA}" destId="{3EDBA857-9A2B-4393-ADD0-F3C9EBFDBE6A}" srcOrd="3" destOrd="0" parTransId="{1C652020-59CA-41F4-97A8-9D0DADD7AF10}" sibTransId="{FA02F0FE-2D94-49CF-935A-EAEE5083D2F0}"/>
    <dgm:cxn modelId="{71034ABB-A439-41ED-AE80-7078BF7771FC}" type="presOf" srcId="{CBAB387F-C2B1-4060-9961-7DD8F904C19D}" destId="{CE41F5FC-FD89-4005-A0E7-2021704E378F}" srcOrd="0" destOrd="0" presId="urn:microsoft.com/office/officeart/2005/8/layout/chevron1"/>
    <dgm:cxn modelId="{42CBBDC5-7DDE-450A-9FB4-802FB3AE5477}" type="presOf" srcId="{478F435C-40D6-4D10-A598-418765A02855}" destId="{1B4DDA92-B330-46D7-81E2-DDC606DE7E0F}" srcOrd="0" destOrd="0" presId="urn:microsoft.com/office/officeart/2005/8/layout/chevron1"/>
    <dgm:cxn modelId="{4C037EDF-F400-4BB4-A757-0CEA4F589709}" srcId="{4807B3AB-BF6A-41E3-967A-CDFCB1EE9ABA}" destId="{478F435C-40D6-4D10-A598-418765A02855}" srcOrd="0" destOrd="0" parTransId="{ED17810A-EC31-4FDD-9341-DD6EAA63E3E3}" sibTransId="{626DDDB0-3EDA-44D4-A139-68D85419F447}"/>
    <dgm:cxn modelId="{BBECCCE0-4906-496C-8DF2-615FC78866C2}" srcId="{4807B3AB-BF6A-41E3-967A-CDFCB1EE9ABA}" destId="{FA18994A-DEB6-4C31-8275-93AEEA708A43}" srcOrd="4" destOrd="0" parTransId="{E59054CE-41C0-474B-B4F1-94DBD84F7688}" sibTransId="{6E52F048-9311-4DC1-81E2-D165E2D7130E}"/>
    <dgm:cxn modelId="{AF55A691-DF50-48B2-92F4-3A9C59F51E11}" type="presParOf" srcId="{D62B2048-F683-4B75-BF84-A0131A5F70BC}" destId="{1B4DDA92-B330-46D7-81E2-DDC606DE7E0F}" srcOrd="0" destOrd="0" presId="urn:microsoft.com/office/officeart/2005/8/layout/chevron1"/>
    <dgm:cxn modelId="{AEC08CAE-881A-43FE-9F43-483A01FA928D}" type="presParOf" srcId="{D62B2048-F683-4B75-BF84-A0131A5F70BC}" destId="{B9E13D26-EE71-4EDD-82CB-8EC54ED643B6}" srcOrd="1" destOrd="0" presId="urn:microsoft.com/office/officeart/2005/8/layout/chevron1"/>
    <dgm:cxn modelId="{46795306-9AB3-486F-B742-04B7597E79B2}" type="presParOf" srcId="{D62B2048-F683-4B75-BF84-A0131A5F70BC}" destId="{BD2BB1F5-A379-49D4-9DEE-93663236A9B1}" srcOrd="2" destOrd="0" presId="urn:microsoft.com/office/officeart/2005/8/layout/chevron1"/>
    <dgm:cxn modelId="{FF4FCBDA-ABDC-4817-93E9-3D1F17FABD75}" type="presParOf" srcId="{D62B2048-F683-4B75-BF84-A0131A5F70BC}" destId="{D33E817F-69E0-4C49-AACB-532730654E30}" srcOrd="3" destOrd="0" presId="urn:microsoft.com/office/officeart/2005/8/layout/chevron1"/>
    <dgm:cxn modelId="{F4A0F050-325B-4B8C-B93A-0E8CFCB610DD}" type="presParOf" srcId="{D62B2048-F683-4B75-BF84-A0131A5F70BC}" destId="{CE41F5FC-FD89-4005-A0E7-2021704E378F}" srcOrd="4" destOrd="0" presId="urn:microsoft.com/office/officeart/2005/8/layout/chevron1"/>
    <dgm:cxn modelId="{4BF0F61F-AD76-4E2F-9A6B-4FF1E50B3D82}" type="presParOf" srcId="{D62B2048-F683-4B75-BF84-A0131A5F70BC}" destId="{01629DB3-F447-4984-88F0-F1851737C4AA}" srcOrd="5" destOrd="0" presId="urn:microsoft.com/office/officeart/2005/8/layout/chevron1"/>
    <dgm:cxn modelId="{04DF88A0-4FB7-4116-BD76-B7C543032C9D}" type="presParOf" srcId="{D62B2048-F683-4B75-BF84-A0131A5F70BC}" destId="{5D8D7450-9CFD-4B6E-9A91-E61F72F32CAB}" srcOrd="6" destOrd="0" presId="urn:microsoft.com/office/officeart/2005/8/layout/chevron1"/>
    <dgm:cxn modelId="{AB0D3327-D9A0-4A30-A987-7A62923F9E32}" type="presParOf" srcId="{D62B2048-F683-4B75-BF84-A0131A5F70BC}" destId="{196FA675-01DD-4B29-8E9B-E9F5792D265A}" srcOrd="7" destOrd="0" presId="urn:microsoft.com/office/officeart/2005/8/layout/chevron1"/>
    <dgm:cxn modelId="{4B5D6202-8294-43DA-821C-718627A98B89}" type="presParOf" srcId="{D62B2048-F683-4B75-BF84-A0131A5F70BC}" destId="{E4080938-765D-49DF-989B-32657F6ABA4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DDA92-B330-46D7-81E2-DDC606DE7E0F}">
      <dsp:nvSpPr>
        <dsp:cNvPr id="0" name=""/>
        <dsp:cNvSpPr/>
      </dsp:nvSpPr>
      <dsp:spPr>
        <a:xfrm>
          <a:off x="2976" y="0"/>
          <a:ext cx="2649140" cy="400639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(1) Pretrain num</a:t>
          </a:r>
          <a:endParaRPr lang="zh-TW" altLang="en-US" sz="2000" kern="1200" dirty="0"/>
        </a:p>
      </dsp:txBody>
      <dsp:txXfrm>
        <a:off x="203296" y="0"/>
        <a:ext cx="2248501" cy="400639"/>
      </dsp:txXfrm>
    </dsp:sp>
    <dsp:sp modelId="{BD2BB1F5-A379-49D4-9DEE-93663236A9B1}">
      <dsp:nvSpPr>
        <dsp:cNvPr id="0" name=""/>
        <dsp:cNvSpPr/>
      </dsp:nvSpPr>
      <dsp:spPr>
        <a:xfrm>
          <a:off x="2387203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2587523" y="0"/>
        <a:ext cx="2248501" cy="400639"/>
      </dsp:txXfrm>
    </dsp:sp>
    <dsp:sp modelId="{CE41F5FC-FD89-4005-A0E7-2021704E378F}">
      <dsp:nvSpPr>
        <dsp:cNvPr id="0" name=""/>
        <dsp:cNvSpPr/>
      </dsp:nvSpPr>
      <dsp:spPr>
        <a:xfrm>
          <a:off x="4771429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4971749" y="0"/>
        <a:ext cx="2248501" cy="400639"/>
      </dsp:txXfrm>
    </dsp:sp>
    <dsp:sp modelId="{5D8D7450-9CFD-4B6E-9A91-E61F72F32CAB}">
      <dsp:nvSpPr>
        <dsp:cNvPr id="0" name=""/>
        <dsp:cNvSpPr/>
      </dsp:nvSpPr>
      <dsp:spPr>
        <a:xfrm>
          <a:off x="715565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7355976" y="0"/>
        <a:ext cx="2248501" cy="400639"/>
      </dsp:txXfrm>
    </dsp:sp>
    <dsp:sp modelId="{E4080938-765D-49DF-989B-32657F6ABA46}">
      <dsp:nvSpPr>
        <dsp:cNvPr id="0" name=""/>
        <dsp:cNvSpPr/>
      </dsp:nvSpPr>
      <dsp:spPr>
        <a:xfrm>
          <a:off x="9539882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9740202" y="0"/>
        <a:ext cx="2248501" cy="4006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DDA92-B330-46D7-81E2-DDC606DE7E0F}">
      <dsp:nvSpPr>
        <dsp:cNvPr id="0" name=""/>
        <dsp:cNvSpPr/>
      </dsp:nvSpPr>
      <dsp:spPr>
        <a:xfrm>
          <a:off x="297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(1) Pretrain num</a:t>
          </a:r>
          <a:endParaRPr lang="zh-TW" altLang="en-US" sz="2000" kern="1200" dirty="0"/>
        </a:p>
      </dsp:txBody>
      <dsp:txXfrm>
        <a:off x="203296" y="0"/>
        <a:ext cx="2248501" cy="400639"/>
      </dsp:txXfrm>
    </dsp:sp>
    <dsp:sp modelId="{BD2BB1F5-A379-49D4-9DEE-93663236A9B1}">
      <dsp:nvSpPr>
        <dsp:cNvPr id="0" name=""/>
        <dsp:cNvSpPr/>
      </dsp:nvSpPr>
      <dsp:spPr>
        <a:xfrm>
          <a:off x="2387203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2587523" y="0"/>
        <a:ext cx="2248501" cy="400639"/>
      </dsp:txXfrm>
    </dsp:sp>
    <dsp:sp modelId="{CE41F5FC-FD89-4005-A0E7-2021704E378F}">
      <dsp:nvSpPr>
        <dsp:cNvPr id="0" name=""/>
        <dsp:cNvSpPr/>
      </dsp:nvSpPr>
      <dsp:spPr>
        <a:xfrm>
          <a:off x="4771429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4971749" y="0"/>
        <a:ext cx="2248501" cy="400639"/>
      </dsp:txXfrm>
    </dsp:sp>
    <dsp:sp modelId="{5D8D7450-9CFD-4B6E-9A91-E61F72F32CAB}">
      <dsp:nvSpPr>
        <dsp:cNvPr id="0" name=""/>
        <dsp:cNvSpPr/>
      </dsp:nvSpPr>
      <dsp:spPr>
        <a:xfrm>
          <a:off x="715565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7355976" y="0"/>
        <a:ext cx="2248501" cy="400639"/>
      </dsp:txXfrm>
    </dsp:sp>
    <dsp:sp modelId="{E4080938-765D-49DF-989B-32657F6ABA46}">
      <dsp:nvSpPr>
        <dsp:cNvPr id="0" name=""/>
        <dsp:cNvSpPr/>
      </dsp:nvSpPr>
      <dsp:spPr>
        <a:xfrm>
          <a:off x="9539882" y="0"/>
          <a:ext cx="2649140" cy="400639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9740202" y="0"/>
        <a:ext cx="2248501" cy="4006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DDA92-B330-46D7-81E2-DDC606DE7E0F}">
      <dsp:nvSpPr>
        <dsp:cNvPr id="0" name=""/>
        <dsp:cNvSpPr/>
      </dsp:nvSpPr>
      <dsp:spPr>
        <a:xfrm>
          <a:off x="297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(1) Pretrain num</a:t>
          </a:r>
          <a:endParaRPr lang="zh-TW" altLang="en-US" sz="2000" kern="1200" dirty="0"/>
        </a:p>
      </dsp:txBody>
      <dsp:txXfrm>
        <a:off x="203296" y="0"/>
        <a:ext cx="2248501" cy="400639"/>
      </dsp:txXfrm>
    </dsp:sp>
    <dsp:sp modelId="{BD2BB1F5-A379-49D4-9DEE-93663236A9B1}">
      <dsp:nvSpPr>
        <dsp:cNvPr id="0" name=""/>
        <dsp:cNvSpPr/>
      </dsp:nvSpPr>
      <dsp:spPr>
        <a:xfrm>
          <a:off x="2387203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2587523" y="0"/>
        <a:ext cx="2248501" cy="400639"/>
      </dsp:txXfrm>
    </dsp:sp>
    <dsp:sp modelId="{CE41F5FC-FD89-4005-A0E7-2021704E378F}">
      <dsp:nvSpPr>
        <dsp:cNvPr id="0" name=""/>
        <dsp:cNvSpPr/>
      </dsp:nvSpPr>
      <dsp:spPr>
        <a:xfrm>
          <a:off x="4771429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4971749" y="0"/>
        <a:ext cx="2248501" cy="400639"/>
      </dsp:txXfrm>
    </dsp:sp>
    <dsp:sp modelId="{5D8D7450-9CFD-4B6E-9A91-E61F72F32CAB}">
      <dsp:nvSpPr>
        <dsp:cNvPr id="0" name=""/>
        <dsp:cNvSpPr/>
      </dsp:nvSpPr>
      <dsp:spPr>
        <a:xfrm>
          <a:off x="715565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7355976" y="0"/>
        <a:ext cx="2248501" cy="400639"/>
      </dsp:txXfrm>
    </dsp:sp>
    <dsp:sp modelId="{E4080938-765D-49DF-989B-32657F6ABA46}">
      <dsp:nvSpPr>
        <dsp:cNvPr id="0" name=""/>
        <dsp:cNvSpPr/>
      </dsp:nvSpPr>
      <dsp:spPr>
        <a:xfrm>
          <a:off x="9539882" y="0"/>
          <a:ext cx="2649140" cy="400639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9740202" y="0"/>
        <a:ext cx="2248501" cy="400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DDA92-B330-46D7-81E2-DDC606DE7E0F}">
      <dsp:nvSpPr>
        <dsp:cNvPr id="0" name=""/>
        <dsp:cNvSpPr/>
      </dsp:nvSpPr>
      <dsp:spPr>
        <a:xfrm>
          <a:off x="2976" y="0"/>
          <a:ext cx="2649140" cy="400639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(1) Pretrain num</a:t>
          </a:r>
          <a:endParaRPr lang="zh-TW" altLang="en-US" sz="2000" kern="1200" dirty="0"/>
        </a:p>
      </dsp:txBody>
      <dsp:txXfrm>
        <a:off x="203296" y="0"/>
        <a:ext cx="2248501" cy="400639"/>
      </dsp:txXfrm>
    </dsp:sp>
    <dsp:sp modelId="{BD2BB1F5-A379-49D4-9DEE-93663236A9B1}">
      <dsp:nvSpPr>
        <dsp:cNvPr id="0" name=""/>
        <dsp:cNvSpPr/>
      </dsp:nvSpPr>
      <dsp:spPr>
        <a:xfrm>
          <a:off x="2387203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2587523" y="0"/>
        <a:ext cx="2248501" cy="400639"/>
      </dsp:txXfrm>
    </dsp:sp>
    <dsp:sp modelId="{CE41F5FC-FD89-4005-A0E7-2021704E378F}">
      <dsp:nvSpPr>
        <dsp:cNvPr id="0" name=""/>
        <dsp:cNvSpPr/>
      </dsp:nvSpPr>
      <dsp:spPr>
        <a:xfrm>
          <a:off x="4771429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4971749" y="0"/>
        <a:ext cx="2248501" cy="400639"/>
      </dsp:txXfrm>
    </dsp:sp>
    <dsp:sp modelId="{5D8D7450-9CFD-4B6E-9A91-E61F72F32CAB}">
      <dsp:nvSpPr>
        <dsp:cNvPr id="0" name=""/>
        <dsp:cNvSpPr/>
      </dsp:nvSpPr>
      <dsp:spPr>
        <a:xfrm>
          <a:off x="715565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7355976" y="0"/>
        <a:ext cx="2248501" cy="400639"/>
      </dsp:txXfrm>
    </dsp:sp>
    <dsp:sp modelId="{E4080938-765D-49DF-989B-32657F6ABA46}">
      <dsp:nvSpPr>
        <dsp:cNvPr id="0" name=""/>
        <dsp:cNvSpPr/>
      </dsp:nvSpPr>
      <dsp:spPr>
        <a:xfrm>
          <a:off x="9539882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9740202" y="0"/>
        <a:ext cx="2248501" cy="400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DDA92-B330-46D7-81E2-DDC606DE7E0F}">
      <dsp:nvSpPr>
        <dsp:cNvPr id="0" name=""/>
        <dsp:cNvSpPr/>
      </dsp:nvSpPr>
      <dsp:spPr>
        <a:xfrm>
          <a:off x="297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(1) Pretrain num</a:t>
          </a:r>
          <a:endParaRPr lang="zh-TW" altLang="en-US" sz="2000" kern="1200" dirty="0"/>
        </a:p>
      </dsp:txBody>
      <dsp:txXfrm>
        <a:off x="203296" y="0"/>
        <a:ext cx="2248501" cy="400639"/>
      </dsp:txXfrm>
    </dsp:sp>
    <dsp:sp modelId="{BD2BB1F5-A379-49D4-9DEE-93663236A9B1}">
      <dsp:nvSpPr>
        <dsp:cNvPr id="0" name=""/>
        <dsp:cNvSpPr/>
      </dsp:nvSpPr>
      <dsp:spPr>
        <a:xfrm>
          <a:off x="2387203" y="0"/>
          <a:ext cx="2649140" cy="400639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2587523" y="0"/>
        <a:ext cx="2248501" cy="400639"/>
      </dsp:txXfrm>
    </dsp:sp>
    <dsp:sp modelId="{CE41F5FC-FD89-4005-A0E7-2021704E378F}">
      <dsp:nvSpPr>
        <dsp:cNvPr id="0" name=""/>
        <dsp:cNvSpPr/>
      </dsp:nvSpPr>
      <dsp:spPr>
        <a:xfrm>
          <a:off x="4771429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4971749" y="0"/>
        <a:ext cx="2248501" cy="400639"/>
      </dsp:txXfrm>
    </dsp:sp>
    <dsp:sp modelId="{5D8D7450-9CFD-4B6E-9A91-E61F72F32CAB}">
      <dsp:nvSpPr>
        <dsp:cNvPr id="0" name=""/>
        <dsp:cNvSpPr/>
      </dsp:nvSpPr>
      <dsp:spPr>
        <a:xfrm>
          <a:off x="715565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7355976" y="0"/>
        <a:ext cx="2248501" cy="400639"/>
      </dsp:txXfrm>
    </dsp:sp>
    <dsp:sp modelId="{E4080938-765D-49DF-989B-32657F6ABA46}">
      <dsp:nvSpPr>
        <dsp:cNvPr id="0" name=""/>
        <dsp:cNvSpPr/>
      </dsp:nvSpPr>
      <dsp:spPr>
        <a:xfrm>
          <a:off x="9539882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9740202" y="0"/>
        <a:ext cx="2248501" cy="4006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DDA92-B330-46D7-81E2-DDC606DE7E0F}">
      <dsp:nvSpPr>
        <dsp:cNvPr id="0" name=""/>
        <dsp:cNvSpPr/>
      </dsp:nvSpPr>
      <dsp:spPr>
        <a:xfrm>
          <a:off x="297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(1) Pretrain num</a:t>
          </a:r>
          <a:endParaRPr lang="zh-TW" altLang="en-US" sz="2000" kern="1200" dirty="0"/>
        </a:p>
      </dsp:txBody>
      <dsp:txXfrm>
        <a:off x="203296" y="0"/>
        <a:ext cx="2248501" cy="400639"/>
      </dsp:txXfrm>
    </dsp:sp>
    <dsp:sp modelId="{BD2BB1F5-A379-49D4-9DEE-93663236A9B1}">
      <dsp:nvSpPr>
        <dsp:cNvPr id="0" name=""/>
        <dsp:cNvSpPr/>
      </dsp:nvSpPr>
      <dsp:spPr>
        <a:xfrm>
          <a:off x="2387203" y="0"/>
          <a:ext cx="2649140" cy="400639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2587523" y="0"/>
        <a:ext cx="2248501" cy="400639"/>
      </dsp:txXfrm>
    </dsp:sp>
    <dsp:sp modelId="{CE41F5FC-FD89-4005-A0E7-2021704E378F}">
      <dsp:nvSpPr>
        <dsp:cNvPr id="0" name=""/>
        <dsp:cNvSpPr/>
      </dsp:nvSpPr>
      <dsp:spPr>
        <a:xfrm>
          <a:off x="4771429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4971749" y="0"/>
        <a:ext cx="2248501" cy="400639"/>
      </dsp:txXfrm>
    </dsp:sp>
    <dsp:sp modelId="{5D8D7450-9CFD-4B6E-9A91-E61F72F32CAB}">
      <dsp:nvSpPr>
        <dsp:cNvPr id="0" name=""/>
        <dsp:cNvSpPr/>
      </dsp:nvSpPr>
      <dsp:spPr>
        <a:xfrm>
          <a:off x="715565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7355976" y="0"/>
        <a:ext cx="2248501" cy="400639"/>
      </dsp:txXfrm>
    </dsp:sp>
    <dsp:sp modelId="{E4080938-765D-49DF-989B-32657F6ABA46}">
      <dsp:nvSpPr>
        <dsp:cNvPr id="0" name=""/>
        <dsp:cNvSpPr/>
      </dsp:nvSpPr>
      <dsp:spPr>
        <a:xfrm>
          <a:off x="9539882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9740202" y="0"/>
        <a:ext cx="2248501" cy="400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DDA92-B330-46D7-81E2-DDC606DE7E0F}">
      <dsp:nvSpPr>
        <dsp:cNvPr id="0" name=""/>
        <dsp:cNvSpPr/>
      </dsp:nvSpPr>
      <dsp:spPr>
        <a:xfrm>
          <a:off x="297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(1) Pretrain num</a:t>
          </a:r>
          <a:endParaRPr lang="zh-TW" altLang="en-US" sz="2000" kern="1200" dirty="0"/>
        </a:p>
      </dsp:txBody>
      <dsp:txXfrm>
        <a:off x="203296" y="0"/>
        <a:ext cx="2248501" cy="400639"/>
      </dsp:txXfrm>
    </dsp:sp>
    <dsp:sp modelId="{BD2BB1F5-A379-49D4-9DEE-93663236A9B1}">
      <dsp:nvSpPr>
        <dsp:cNvPr id="0" name=""/>
        <dsp:cNvSpPr/>
      </dsp:nvSpPr>
      <dsp:spPr>
        <a:xfrm>
          <a:off x="2387203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2587523" y="0"/>
        <a:ext cx="2248501" cy="400639"/>
      </dsp:txXfrm>
    </dsp:sp>
    <dsp:sp modelId="{CE41F5FC-FD89-4005-A0E7-2021704E378F}">
      <dsp:nvSpPr>
        <dsp:cNvPr id="0" name=""/>
        <dsp:cNvSpPr/>
      </dsp:nvSpPr>
      <dsp:spPr>
        <a:xfrm>
          <a:off x="4771429" y="0"/>
          <a:ext cx="2649140" cy="400639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4971749" y="0"/>
        <a:ext cx="2248501" cy="400639"/>
      </dsp:txXfrm>
    </dsp:sp>
    <dsp:sp modelId="{5D8D7450-9CFD-4B6E-9A91-E61F72F32CAB}">
      <dsp:nvSpPr>
        <dsp:cNvPr id="0" name=""/>
        <dsp:cNvSpPr/>
      </dsp:nvSpPr>
      <dsp:spPr>
        <a:xfrm>
          <a:off x="715565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7355976" y="0"/>
        <a:ext cx="2248501" cy="400639"/>
      </dsp:txXfrm>
    </dsp:sp>
    <dsp:sp modelId="{E4080938-765D-49DF-989B-32657F6ABA46}">
      <dsp:nvSpPr>
        <dsp:cNvPr id="0" name=""/>
        <dsp:cNvSpPr/>
      </dsp:nvSpPr>
      <dsp:spPr>
        <a:xfrm>
          <a:off x="9539882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9740202" y="0"/>
        <a:ext cx="2248501" cy="4006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DDA92-B330-46D7-81E2-DDC606DE7E0F}">
      <dsp:nvSpPr>
        <dsp:cNvPr id="0" name=""/>
        <dsp:cNvSpPr/>
      </dsp:nvSpPr>
      <dsp:spPr>
        <a:xfrm>
          <a:off x="297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(1) Pretrain num</a:t>
          </a:r>
          <a:endParaRPr lang="zh-TW" altLang="en-US" sz="2000" kern="1200" dirty="0"/>
        </a:p>
      </dsp:txBody>
      <dsp:txXfrm>
        <a:off x="203296" y="0"/>
        <a:ext cx="2248501" cy="400639"/>
      </dsp:txXfrm>
    </dsp:sp>
    <dsp:sp modelId="{BD2BB1F5-A379-49D4-9DEE-93663236A9B1}">
      <dsp:nvSpPr>
        <dsp:cNvPr id="0" name=""/>
        <dsp:cNvSpPr/>
      </dsp:nvSpPr>
      <dsp:spPr>
        <a:xfrm>
          <a:off x="2387203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2587523" y="0"/>
        <a:ext cx="2248501" cy="400639"/>
      </dsp:txXfrm>
    </dsp:sp>
    <dsp:sp modelId="{CE41F5FC-FD89-4005-A0E7-2021704E378F}">
      <dsp:nvSpPr>
        <dsp:cNvPr id="0" name=""/>
        <dsp:cNvSpPr/>
      </dsp:nvSpPr>
      <dsp:spPr>
        <a:xfrm>
          <a:off x="4771429" y="0"/>
          <a:ext cx="2649140" cy="400639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4971749" y="0"/>
        <a:ext cx="2248501" cy="400639"/>
      </dsp:txXfrm>
    </dsp:sp>
    <dsp:sp modelId="{5D8D7450-9CFD-4B6E-9A91-E61F72F32CAB}">
      <dsp:nvSpPr>
        <dsp:cNvPr id="0" name=""/>
        <dsp:cNvSpPr/>
      </dsp:nvSpPr>
      <dsp:spPr>
        <a:xfrm>
          <a:off x="715565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7355976" y="0"/>
        <a:ext cx="2248501" cy="400639"/>
      </dsp:txXfrm>
    </dsp:sp>
    <dsp:sp modelId="{E4080938-765D-49DF-989B-32657F6ABA46}">
      <dsp:nvSpPr>
        <dsp:cNvPr id="0" name=""/>
        <dsp:cNvSpPr/>
      </dsp:nvSpPr>
      <dsp:spPr>
        <a:xfrm>
          <a:off x="9539882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9740202" y="0"/>
        <a:ext cx="2248501" cy="4006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DDA92-B330-46D7-81E2-DDC606DE7E0F}">
      <dsp:nvSpPr>
        <dsp:cNvPr id="0" name=""/>
        <dsp:cNvSpPr/>
      </dsp:nvSpPr>
      <dsp:spPr>
        <a:xfrm>
          <a:off x="297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(1) Pretrain num</a:t>
          </a:r>
          <a:endParaRPr lang="zh-TW" altLang="en-US" sz="2000" kern="1200" dirty="0"/>
        </a:p>
      </dsp:txBody>
      <dsp:txXfrm>
        <a:off x="203296" y="0"/>
        <a:ext cx="2248501" cy="400639"/>
      </dsp:txXfrm>
    </dsp:sp>
    <dsp:sp modelId="{BD2BB1F5-A379-49D4-9DEE-93663236A9B1}">
      <dsp:nvSpPr>
        <dsp:cNvPr id="0" name=""/>
        <dsp:cNvSpPr/>
      </dsp:nvSpPr>
      <dsp:spPr>
        <a:xfrm>
          <a:off x="2387203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2587523" y="0"/>
        <a:ext cx="2248501" cy="400639"/>
      </dsp:txXfrm>
    </dsp:sp>
    <dsp:sp modelId="{CE41F5FC-FD89-4005-A0E7-2021704E378F}">
      <dsp:nvSpPr>
        <dsp:cNvPr id="0" name=""/>
        <dsp:cNvSpPr/>
      </dsp:nvSpPr>
      <dsp:spPr>
        <a:xfrm>
          <a:off x="4771429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4971749" y="0"/>
        <a:ext cx="2248501" cy="400639"/>
      </dsp:txXfrm>
    </dsp:sp>
    <dsp:sp modelId="{5D8D7450-9CFD-4B6E-9A91-E61F72F32CAB}">
      <dsp:nvSpPr>
        <dsp:cNvPr id="0" name=""/>
        <dsp:cNvSpPr/>
      </dsp:nvSpPr>
      <dsp:spPr>
        <a:xfrm>
          <a:off x="7155656" y="0"/>
          <a:ext cx="2649140" cy="400639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7355976" y="0"/>
        <a:ext cx="2248501" cy="400639"/>
      </dsp:txXfrm>
    </dsp:sp>
    <dsp:sp modelId="{E4080938-765D-49DF-989B-32657F6ABA46}">
      <dsp:nvSpPr>
        <dsp:cNvPr id="0" name=""/>
        <dsp:cNvSpPr/>
      </dsp:nvSpPr>
      <dsp:spPr>
        <a:xfrm>
          <a:off x="9539882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9740202" y="0"/>
        <a:ext cx="2248501" cy="4006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DDA92-B330-46D7-81E2-DDC606DE7E0F}">
      <dsp:nvSpPr>
        <dsp:cNvPr id="0" name=""/>
        <dsp:cNvSpPr/>
      </dsp:nvSpPr>
      <dsp:spPr>
        <a:xfrm>
          <a:off x="297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(1) Pretrain num</a:t>
          </a:r>
          <a:endParaRPr lang="zh-TW" altLang="en-US" sz="2000" kern="1200" dirty="0"/>
        </a:p>
      </dsp:txBody>
      <dsp:txXfrm>
        <a:off x="203296" y="0"/>
        <a:ext cx="2248501" cy="400639"/>
      </dsp:txXfrm>
    </dsp:sp>
    <dsp:sp modelId="{BD2BB1F5-A379-49D4-9DEE-93663236A9B1}">
      <dsp:nvSpPr>
        <dsp:cNvPr id="0" name=""/>
        <dsp:cNvSpPr/>
      </dsp:nvSpPr>
      <dsp:spPr>
        <a:xfrm>
          <a:off x="2387203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2587523" y="0"/>
        <a:ext cx="2248501" cy="400639"/>
      </dsp:txXfrm>
    </dsp:sp>
    <dsp:sp modelId="{CE41F5FC-FD89-4005-A0E7-2021704E378F}">
      <dsp:nvSpPr>
        <dsp:cNvPr id="0" name=""/>
        <dsp:cNvSpPr/>
      </dsp:nvSpPr>
      <dsp:spPr>
        <a:xfrm>
          <a:off x="4771429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4971749" y="0"/>
        <a:ext cx="2248501" cy="400639"/>
      </dsp:txXfrm>
    </dsp:sp>
    <dsp:sp modelId="{5D8D7450-9CFD-4B6E-9A91-E61F72F32CAB}">
      <dsp:nvSpPr>
        <dsp:cNvPr id="0" name=""/>
        <dsp:cNvSpPr/>
      </dsp:nvSpPr>
      <dsp:spPr>
        <a:xfrm>
          <a:off x="7155656" y="0"/>
          <a:ext cx="2649140" cy="400639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7355976" y="0"/>
        <a:ext cx="2248501" cy="400639"/>
      </dsp:txXfrm>
    </dsp:sp>
    <dsp:sp modelId="{E4080938-765D-49DF-989B-32657F6ABA46}">
      <dsp:nvSpPr>
        <dsp:cNvPr id="0" name=""/>
        <dsp:cNvSpPr/>
      </dsp:nvSpPr>
      <dsp:spPr>
        <a:xfrm>
          <a:off x="9539882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9740202" y="0"/>
        <a:ext cx="2248501" cy="4006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DDA92-B330-46D7-81E2-DDC606DE7E0F}">
      <dsp:nvSpPr>
        <dsp:cNvPr id="0" name=""/>
        <dsp:cNvSpPr/>
      </dsp:nvSpPr>
      <dsp:spPr>
        <a:xfrm>
          <a:off x="297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(1) Pretrain num</a:t>
          </a:r>
          <a:endParaRPr lang="zh-TW" altLang="en-US" sz="2000" kern="1200" dirty="0"/>
        </a:p>
      </dsp:txBody>
      <dsp:txXfrm>
        <a:off x="203296" y="0"/>
        <a:ext cx="2248501" cy="400639"/>
      </dsp:txXfrm>
    </dsp:sp>
    <dsp:sp modelId="{BD2BB1F5-A379-49D4-9DEE-93663236A9B1}">
      <dsp:nvSpPr>
        <dsp:cNvPr id="0" name=""/>
        <dsp:cNvSpPr/>
      </dsp:nvSpPr>
      <dsp:spPr>
        <a:xfrm>
          <a:off x="2387203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(2) Pretrain 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2587523" y="0"/>
        <a:ext cx="2248501" cy="400639"/>
      </dsp:txXfrm>
    </dsp:sp>
    <dsp:sp modelId="{CE41F5FC-FD89-4005-A0E7-2021704E378F}">
      <dsp:nvSpPr>
        <dsp:cNvPr id="0" name=""/>
        <dsp:cNvSpPr/>
      </dsp:nvSpPr>
      <dsp:spPr>
        <a:xfrm>
          <a:off x="4771429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(3) Pretrain </a:t>
          </a:r>
          <a:r>
            <a:rPr lang="en-US" altLang="zh-TW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num+act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4971749" y="0"/>
        <a:ext cx="2248501" cy="400639"/>
      </dsp:txXfrm>
    </dsp:sp>
    <dsp:sp modelId="{5D8D7450-9CFD-4B6E-9A91-E61F72F32CAB}">
      <dsp:nvSpPr>
        <dsp:cNvPr id="0" name=""/>
        <dsp:cNvSpPr/>
      </dsp:nvSpPr>
      <dsp:spPr>
        <a:xfrm>
          <a:off x="7155656" y="0"/>
          <a:ext cx="2649140" cy="400639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(4) Pretrain index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7355976" y="0"/>
        <a:ext cx="2248501" cy="400639"/>
      </dsp:txXfrm>
    </dsp:sp>
    <dsp:sp modelId="{E4080938-765D-49DF-989B-32657F6ABA46}">
      <dsp:nvSpPr>
        <dsp:cNvPr id="0" name=""/>
        <dsp:cNvSpPr/>
      </dsp:nvSpPr>
      <dsp:spPr>
        <a:xfrm>
          <a:off x="9539882" y="0"/>
          <a:ext cx="2649140" cy="400639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rPr>
            <a:t>(5) Test</a:t>
          </a:r>
          <a:endParaRPr lang="zh-TW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微軟正黑體"/>
            <a:cs typeface="+mn-cs"/>
          </a:endParaRPr>
        </a:p>
      </dsp:txBody>
      <dsp:txXfrm>
        <a:off x="9740202" y="0"/>
        <a:ext cx="2248501" cy="400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445EC-9FF8-42DE-9F65-AF7DF23EF5FF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AA32-C3AA-4406-85D1-2DDDDA4A6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1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491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00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132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299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219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087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11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29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315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74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47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決策吃前一期的決策</a:t>
            </a:r>
            <a:endParaRPr lang="en-US" altLang="zh-TW" dirty="0"/>
          </a:p>
          <a:p>
            <a:r>
              <a:rPr lang="zh-TW" altLang="en-US" dirty="0"/>
              <a:t>前一期的決策又會吃到前前一期的決策</a:t>
            </a:r>
            <a:endParaRPr lang="en-US" altLang="zh-TW" dirty="0"/>
          </a:p>
          <a:p>
            <a:r>
              <a:rPr lang="zh-TW" altLang="en-US" dirty="0"/>
              <a:t>就好像看著</a:t>
            </a:r>
            <a:r>
              <a:rPr lang="en-US" altLang="zh-TW" dirty="0"/>
              <a:t>K</a:t>
            </a:r>
            <a:r>
              <a:rPr lang="zh-TW" altLang="en-US" dirty="0"/>
              <a:t>線圖再預測股價一樣</a:t>
            </a:r>
            <a:endParaRPr lang="en-US" altLang="zh-TW" dirty="0"/>
          </a:p>
          <a:p>
            <a:r>
              <a:rPr lang="en-US" altLang="zh-TW" dirty="0"/>
              <a:t>##&lt;</a:t>
            </a:r>
            <a:r>
              <a:rPr lang="zh-TW" altLang="en-US" dirty="0"/>
              <a:t>多少賣 </a:t>
            </a:r>
            <a:r>
              <a:rPr lang="en-US" altLang="zh-TW" dirty="0"/>
              <a:t>&gt;</a:t>
            </a:r>
            <a:r>
              <a:rPr lang="zh-TW" altLang="en-US" dirty="0"/>
              <a:t>多少買 設</a:t>
            </a:r>
            <a:r>
              <a:rPr lang="en-US" altLang="zh-TW" dirty="0"/>
              <a:t>variable?</a:t>
            </a:r>
          </a:p>
          <a:p>
            <a:r>
              <a:rPr lang="en-US" altLang="zh-TW" dirty="0"/>
              <a:t>C</a:t>
            </a:r>
            <a:r>
              <a:rPr lang="zh-TW" altLang="en-US" dirty="0"/>
              <a:t>遞減 兩個時間點兩個時間點慢慢降回去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78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02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84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決策吃前一期的決策</a:t>
            </a:r>
            <a:endParaRPr lang="en-US" altLang="zh-TW" dirty="0"/>
          </a:p>
          <a:p>
            <a:r>
              <a:rPr lang="zh-TW" altLang="en-US" dirty="0"/>
              <a:t>前一期的決策又會吃到前前一期的決策</a:t>
            </a:r>
            <a:endParaRPr lang="en-US" altLang="zh-TW" dirty="0"/>
          </a:p>
          <a:p>
            <a:r>
              <a:rPr lang="zh-TW" altLang="en-US" dirty="0"/>
              <a:t>就好像看著</a:t>
            </a:r>
            <a:r>
              <a:rPr lang="en-US" altLang="zh-TW" dirty="0"/>
              <a:t>K</a:t>
            </a:r>
            <a:r>
              <a:rPr lang="zh-TW" altLang="en-US" dirty="0"/>
              <a:t>線圖再預測股價一樣</a:t>
            </a:r>
            <a:endParaRPr lang="en-US" altLang="zh-TW" dirty="0"/>
          </a:p>
          <a:p>
            <a:r>
              <a:rPr lang="en-US" altLang="zh-TW" dirty="0"/>
              <a:t>##&lt;</a:t>
            </a:r>
            <a:r>
              <a:rPr lang="zh-TW" altLang="en-US" dirty="0"/>
              <a:t>多少賣 </a:t>
            </a:r>
            <a:r>
              <a:rPr lang="en-US" altLang="zh-TW" dirty="0"/>
              <a:t>&gt;</a:t>
            </a:r>
            <a:r>
              <a:rPr lang="zh-TW" altLang="en-US" dirty="0"/>
              <a:t>多少買 設</a:t>
            </a:r>
            <a:r>
              <a:rPr lang="en-US" altLang="zh-TW" dirty="0"/>
              <a:t>variable?</a:t>
            </a:r>
          </a:p>
          <a:p>
            <a:r>
              <a:rPr lang="en-US" altLang="zh-TW" dirty="0"/>
              <a:t>C</a:t>
            </a:r>
            <a:r>
              <a:rPr lang="zh-TW" altLang="en-US" dirty="0"/>
              <a:t>遞減 兩個時間點兩個時間點慢慢降回去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93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71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91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44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AA32-C3AA-4406-85D1-2DDDDA4A610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88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D41CF-A7EF-4E17-BDEC-540DF054D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5D55EB-21EC-451B-8A16-BA684ED0E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DFC7E0-5F07-4E24-A370-FC16B922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0ACC-3783-411B-B303-DA19B64E056E}" type="datetime1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2E3671-92F0-457F-A946-8FB1DCB5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D91724-1A0B-410D-808F-E1827165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B83-C840-4C68-8319-55AF42610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33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8BFE57-65BA-49F6-BFE1-615A8DA4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2E3ABA-FE56-4005-90DF-CBA3D107B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1E67E-7AD4-41F2-9383-CAB912C7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0536-A8C8-44EA-9DCB-03C07982B6FE}" type="datetime1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02AD7B-1132-420A-B6EB-E2125405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EFB98C-D88F-45D0-9850-AD65F0BF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B83-C840-4C68-8319-55AF42610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46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CB44E0-0371-4891-A0D1-1AB710A48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943DEB-314B-4FEC-A839-9B8BBF96E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81837-9DBE-4801-8043-E459C4C5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B901-B19F-4FE0-8558-C1DB07CE4777}" type="datetime1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6B85CC-3DBB-47C4-A685-EDF74964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CE8AF4-04F1-495E-9F18-6683DF11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B83-C840-4C68-8319-55AF42610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2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CA56C-A4F3-434A-BBA3-2BC43007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988384-0121-48C9-AFA2-6A6D86BD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2EEC83-E062-47A3-A012-99440DEE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C573-D2D5-4ABC-A1E1-2BBF0C512BAE}" type="datetime1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3D1EC5-2DF6-46A4-8325-1E774B8B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319A6E-4868-4800-8148-F74EF2D9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B83-C840-4C68-8319-55AF42610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23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18A3E-D536-423D-9C37-AEF03D8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A63FCB-44EE-4444-B914-DAEA08AA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4A2706-4D2B-403D-8F68-0AA2EC3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1991-FDDC-4ADD-B14F-567D87450C65}" type="datetime1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456DF0-468F-4EF6-A35E-DD10C59F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F90486-B1C6-47B6-9899-B0261B83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B83-C840-4C68-8319-55AF42610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7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D7B83-E1BB-40B7-9C08-0E5A3B03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4D2DF9-88C0-4970-A58B-4024FE433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6F73BB-BF2E-4FB0-913B-E56844367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B52AA0-FFF9-4A0B-B328-D935EFFB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13F-8647-4A62-A7CB-D32C792BDB22}" type="datetime1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A8004F-F800-48F1-9FB3-99E2F4F7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23A8ED-C22C-40A4-B1FA-6FF0A6F1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B83-C840-4C68-8319-55AF42610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36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DB016-C90D-4FD3-A4F6-3442754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8B0B82-B6DA-410E-91B8-70A6EE22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B084EF-5951-499F-BA99-2F945C95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20EE5F-7817-4B58-B5EF-0954651D7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A1FF16-E2E7-4C7D-AA30-2448F569B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81466E-28BA-44D2-9185-C174DBDF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0041-823A-48ED-9CF4-9ED779EBFBF6}" type="datetime1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EFA93E-AF8C-441F-AC62-FF8E8C19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A19297-4754-4174-8E29-CAC7F5FC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B83-C840-4C68-8319-55AF42610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53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ECB11-EC08-4A76-B708-F9932BFE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00EFC5-FC41-4392-8695-916032F6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68AF-B46A-4D6B-B1BB-6AE01A4643A2}" type="datetime1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BCBFFC-E2C3-4FD5-921E-9486CFE6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CE6562-60D7-4C36-BD64-36621069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B83-C840-4C68-8319-55AF42610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25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B74CC5-6AB5-4832-9885-8DDD224F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21EE-0437-472D-BAD0-CBDF83214F4D}" type="datetime1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0A9DEC-DB7E-4BB3-8D0A-FB24ECF1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56E708-4BEC-409D-8D36-3A5F11F6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B83-C840-4C68-8319-55AF42610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46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643FB-27A3-40C3-8AC5-9A60B5BD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470C6C-1BA5-41E2-97E7-9F9A1769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0A00E3-AFE4-479E-A7E2-EF684199D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48948D-549F-42DE-BA2F-5BDDACED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3905-DC91-42F6-AB74-D84F21988376}" type="datetime1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3692AB-BEA0-4E4B-AB98-C781F1B5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8FA1B9-7D2D-4763-B759-EF5A88B1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B83-C840-4C68-8319-55AF42610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48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DB550-9136-4389-B7F9-605F5FFF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A1F059-74F8-475E-A1C2-016D64BFE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C88087-898E-48C4-8F9E-49D405441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5CBDAE-CF48-4DDD-9771-57F34834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59FF-7AC2-4593-BF50-DEA7ADB023E2}" type="datetime1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F44C43-C079-4E60-9DA3-293D1410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95660D-8568-4E51-AA7C-D0E87EF6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B83-C840-4C68-8319-55AF42610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5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2364EA-5ADF-45D6-BC49-9754B6EC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F276C6-907D-4BC3-BD04-6E5AC5C9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A5243-CA1E-4BCC-BD02-AA5784434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5646-D2AA-4EA5-B7C4-6ED4AC1F48BB}" type="datetime1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03EBD-4D70-4B00-8D28-2088E92C6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5992AF-A562-4348-89C6-429BD8A01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7CB83-C840-4C68-8319-55AF42610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12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28.png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0.xml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0127FD-DF11-4250-88E1-0404CA4D4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dirty="0">
                <a:solidFill>
                  <a:schemeClr val="bg1"/>
                </a:solidFill>
              </a:rPr>
              <a:t>機器學習－第三次報告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F7601B-CDF8-411F-B545-460656B3E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r"/>
            <a:r>
              <a:rPr lang="en-US" altLang="zh-TW" sz="1900" dirty="0">
                <a:solidFill>
                  <a:schemeClr val="bg1"/>
                </a:solidFill>
              </a:rPr>
              <a:t>4_7108053117_</a:t>
            </a:r>
            <a:r>
              <a:rPr lang="zh-TW" altLang="en-US" sz="1900" dirty="0">
                <a:solidFill>
                  <a:schemeClr val="bg1"/>
                </a:solidFill>
              </a:rPr>
              <a:t>陳慧如</a:t>
            </a:r>
            <a:endParaRPr lang="en-US" altLang="zh-TW" sz="1900" dirty="0">
              <a:solidFill>
                <a:schemeClr val="bg1"/>
              </a:solidFill>
            </a:endParaRPr>
          </a:p>
          <a:p>
            <a:pPr algn="r"/>
            <a:r>
              <a:rPr lang="zh-TW" altLang="en-US" sz="1900" dirty="0">
                <a:solidFill>
                  <a:schemeClr val="bg1"/>
                </a:solidFill>
              </a:rPr>
              <a:t>指導教授：彭冠舉</a:t>
            </a:r>
            <a:endParaRPr lang="en-US" altLang="zh-TW" sz="1900" dirty="0">
              <a:solidFill>
                <a:schemeClr val="bg1"/>
              </a:solidFill>
            </a:endParaRPr>
          </a:p>
          <a:p>
            <a:pPr algn="r"/>
            <a:r>
              <a:rPr lang="zh-TW" altLang="en-US" sz="1900" dirty="0">
                <a:solidFill>
                  <a:schemeClr val="bg1"/>
                </a:solidFill>
              </a:rPr>
              <a:t>日期：</a:t>
            </a:r>
            <a:r>
              <a:rPr lang="en-US" altLang="zh-TW" sz="1900" dirty="0">
                <a:solidFill>
                  <a:schemeClr val="bg1"/>
                </a:solidFill>
              </a:rPr>
              <a:t>2020/01/08</a:t>
            </a:r>
            <a:endParaRPr lang="zh-TW" altLang="en-US" sz="19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29495A-0533-42B2-81D4-6F155E369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2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4" name="內容版面配置區 7">
            <a:extLst>
              <a:ext uri="{FF2B5EF4-FFF2-40B4-BE49-F238E27FC236}">
                <a16:creationId xmlns:a16="http://schemas.microsoft.com/office/drawing/2014/main" id="{E16B2B93-C5C3-4DE3-9E0C-69524CAB5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03978"/>
              </p:ext>
            </p:extLst>
          </p:nvPr>
        </p:nvGraphicFramePr>
        <p:xfrm>
          <a:off x="0" y="6145904"/>
          <a:ext cx="12192000" cy="40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5" name="群組 84">
            <a:extLst>
              <a:ext uri="{FF2B5EF4-FFF2-40B4-BE49-F238E27FC236}">
                <a16:creationId xmlns:a16="http://schemas.microsoft.com/office/drawing/2014/main" id="{F97B1E40-CD14-4A82-B945-015005022BBF}"/>
              </a:ext>
            </a:extLst>
          </p:cNvPr>
          <p:cNvGrpSpPr/>
          <p:nvPr/>
        </p:nvGrpSpPr>
        <p:grpSpPr>
          <a:xfrm>
            <a:off x="1" y="5758514"/>
            <a:ext cx="12192000" cy="392678"/>
            <a:chOff x="0" y="0"/>
            <a:chExt cx="2214562" cy="400639"/>
          </a:xfrm>
        </p:grpSpPr>
        <p:sp>
          <p:nvSpPr>
            <p:cNvPr id="86" name="箭號: ＞形 85">
              <a:extLst>
                <a:ext uri="{FF2B5EF4-FFF2-40B4-BE49-F238E27FC236}">
                  <a16:creationId xmlns:a16="http://schemas.microsoft.com/office/drawing/2014/main" id="{A4E59468-B16F-4393-B17D-F95468388802}"/>
                </a:ext>
              </a:extLst>
            </p:cNvPr>
            <p:cNvSpPr/>
            <p:nvPr/>
          </p:nvSpPr>
          <p:spPr>
            <a:xfrm>
              <a:off x="0" y="0"/>
              <a:ext cx="2214562" cy="400639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87" name="箭號: ＞形 4">
              <a:extLst>
                <a:ext uri="{FF2B5EF4-FFF2-40B4-BE49-F238E27FC236}">
                  <a16:creationId xmlns:a16="http://schemas.microsoft.com/office/drawing/2014/main" id="{9A21A090-248B-454E-9B2E-9CC60F272659}"/>
                </a:ext>
              </a:extLst>
            </p:cNvPr>
            <p:cNvSpPr txBox="1"/>
            <p:nvPr/>
          </p:nvSpPr>
          <p:spPr>
            <a:xfrm>
              <a:off x="200320" y="0"/>
              <a:ext cx="1813923" cy="4006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000" kern="1200" dirty="0">
                  <a:solidFill>
                    <a:schemeClr val="bg1"/>
                  </a:solidFill>
                </a:rPr>
                <a:t>實驗步驟</a:t>
              </a:r>
            </a:p>
          </p:txBody>
        </p:sp>
      </p:grpSp>
      <p:sp>
        <p:nvSpPr>
          <p:cNvPr id="155" name="矩形 154">
            <a:extLst>
              <a:ext uri="{FF2B5EF4-FFF2-40B4-BE49-F238E27FC236}">
                <a16:creationId xmlns:a16="http://schemas.microsoft.com/office/drawing/2014/main" id="{EAF67F27-950D-42BA-A07F-5BFE286264BE}"/>
              </a:ext>
            </a:extLst>
          </p:cNvPr>
          <p:cNvSpPr/>
          <p:nvPr/>
        </p:nvSpPr>
        <p:spPr>
          <a:xfrm>
            <a:off x="753318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ACF1882-03B1-4A72-90B5-40119BB26607}"/>
              </a:ext>
            </a:extLst>
          </p:cNvPr>
          <p:cNvSpPr/>
          <p:nvPr/>
        </p:nvSpPr>
        <p:spPr>
          <a:xfrm>
            <a:off x="322466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2346FC0-9871-42AA-A0E9-3ACC4DF4C9A2}"/>
              </a:ext>
            </a:extLst>
          </p:cNvPr>
          <p:cNvSpPr/>
          <p:nvPr/>
        </p:nvSpPr>
        <p:spPr>
          <a:xfrm>
            <a:off x="551830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94E7629-A666-443B-A063-AADC50E2D6EA}"/>
              </a:ext>
            </a:extLst>
          </p:cNvPr>
          <p:cNvSpPr/>
          <p:nvPr/>
        </p:nvSpPr>
        <p:spPr>
          <a:xfrm>
            <a:off x="781194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6052F43-AEF7-49CE-B8AC-6FFE7999AF33}"/>
              </a:ext>
            </a:extLst>
          </p:cNvPr>
          <p:cNvSpPr/>
          <p:nvPr/>
        </p:nvSpPr>
        <p:spPr>
          <a:xfrm>
            <a:off x="10325624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1</a:t>
            </a:r>
            <a:endParaRPr lang="zh-TW" altLang="en-US" dirty="0"/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A6D90C80-5488-46DD-8A04-5C3F457CDF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825" y="1605708"/>
            <a:ext cx="6373475" cy="876190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3FD7E7CF-7BEB-4A92-9387-9ED327EC6F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5924" y="1799293"/>
            <a:ext cx="5170253" cy="87619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19DE568D-71DF-4A5A-9D91-8D5FD94624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2322" y="1125733"/>
            <a:ext cx="6096000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0431ABF-08D0-433F-B999-316FA9E5387E}"/>
                  </a:ext>
                </a:extLst>
              </p:cNvPr>
              <p:cNvSpPr/>
              <p:nvPr/>
            </p:nvSpPr>
            <p:spPr>
              <a:xfrm>
                <a:off x="228968" y="176516"/>
                <a:ext cx="10809656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TW" dirty="0">
                    <a:solidFill>
                      <a:schemeClr val="bg1"/>
                    </a:solidFill>
                  </a:rPr>
                  <a:t>Rup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今天</a:t>
                </a:r>
                <a14:m>
                  <m:oMath xmlns:m="http://schemas.openxmlformats.org/officeDocument/2006/math">
                    <m:r>
                      <a:rPr lang="zh-TW" alt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以前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type m:val="skw"/>
                            <m:ctrlP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𝐟𝐜𝟏</m:t>
                        </m:r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trike="sngStrik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50 </m:t>
                        </m:r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strike="sngStrik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strike="sngStrik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trike="sngStrik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trike="sngStrik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b="0" i="1" strike="sngStrik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TW" b="1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1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TW" b="1" strike="sngStrike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𝐟𝐜𝟐</m:t>
                        </m:r>
                      </m:e>
                      <m:sub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𝟓𝟎</m:t>
                        </m:r>
                        <m:r>
                          <a:rPr lang="en-US" altLang="zh-TW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1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𝐟𝐜𝟑</m:t>
                        </m:r>
                      </m:e>
                      <m:sub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b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𝐩𝐫𝐞𝐝𝐢𝐜𝐭𝐢𝐨𝐧</m:t>
                            </m:r>
                          </m:e>
                          <m:sub>
                            <m:r>
                              <a:rPr lang="en-US" altLang="zh-TW" b="1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zh-TW" b="1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1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0431ABF-08D0-433F-B999-316FA9E53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8" y="176516"/>
                <a:ext cx="10809656" cy="831446"/>
              </a:xfrm>
              <a:prstGeom prst="rect">
                <a:avLst/>
              </a:prstGeom>
              <a:blipFill>
                <a:blip r:embed="rId10"/>
                <a:stretch>
                  <a:fillRect l="-508" t="-67647" b="-54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36C9DCB-E818-4340-9B54-7EB7204F65A2}"/>
              </a:ext>
            </a:extLst>
          </p:cNvPr>
          <p:cNvCxnSpPr>
            <a:cxnSpLocks/>
          </p:cNvCxnSpPr>
          <p:nvPr/>
        </p:nvCxnSpPr>
        <p:spPr>
          <a:xfrm>
            <a:off x="4852847" y="552438"/>
            <a:ext cx="168336" cy="145217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6EEDAA9-CDE3-4668-9D47-7B74B1F28539}"/>
              </a:ext>
            </a:extLst>
          </p:cNvPr>
          <p:cNvSpPr txBox="1"/>
          <p:nvPr/>
        </p:nvSpPr>
        <p:spPr>
          <a:xfrm>
            <a:off x="7682053" y="202199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trike="sngStrike" dirty="0"/>
              <a:t>a</a:t>
            </a:r>
            <a:r>
              <a:rPr lang="en-US" altLang="zh-TW" b="0" strike="sngStrike" dirty="0"/>
              <a:t>ct branch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20E24C5-C8EE-4FB5-AECC-B5269E299997}"/>
              </a:ext>
            </a:extLst>
          </p:cNvPr>
          <p:cNvSpPr txBox="1"/>
          <p:nvPr/>
        </p:nvSpPr>
        <p:spPr>
          <a:xfrm>
            <a:off x="8917008" y="597826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</a:t>
            </a:r>
            <a:r>
              <a:rPr lang="en-US" altLang="zh-TW" b="0" dirty="0"/>
              <a:t>um branch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F0AC8F1-88C5-4ECE-B377-3700B0246806}"/>
              </a:ext>
            </a:extLst>
          </p:cNvPr>
          <p:cNvGrpSpPr/>
          <p:nvPr/>
        </p:nvGrpSpPr>
        <p:grpSpPr>
          <a:xfrm>
            <a:off x="-258641" y="176516"/>
            <a:ext cx="2133647" cy="400639"/>
            <a:chOff x="8894266" y="0"/>
            <a:chExt cx="3292078" cy="400639"/>
          </a:xfrm>
        </p:grpSpPr>
        <p:sp>
          <p:nvSpPr>
            <p:cNvPr id="28" name="箭號: ＞形 27">
              <a:extLst>
                <a:ext uri="{FF2B5EF4-FFF2-40B4-BE49-F238E27FC236}">
                  <a16:creationId xmlns:a16="http://schemas.microsoft.com/office/drawing/2014/main" id="{8F8ED478-EBD2-4C2D-8266-D4898A2FB4B4}"/>
                </a:ext>
              </a:extLst>
            </p:cNvPr>
            <p:cNvSpPr/>
            <p:nvPr/>
          </p:nvSpPr>
          <p:spPr>
            <a:xfrm>
              <a:off x="8894266" y="0"/>
              <a:ext cx="3292078" cy="400639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箭號: ＞形 4">
              <a:extLst>
                <a:ext uri="{FF2B5EF4-FFF2-40B4-BE49-F238E27FC236}">
                  <a16:creationId xmlns:a16="http://schemas.microsoft.com/office/drawing/2014/main" id="{CFC935E5-B867-437C-8144-FE116EF6A820}"/>
                </a:ext>
              </a:extLst>
            </p:cNvPr>
            <p:cNvSpPr txBox="1"/>
            <p:nvPr/>
          </p:nvSpPr>
          <p:spPr>
            <a:xfrm>
              <a:off x="9094586" y="0"/>
              <a:ext cx="2891439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 Model_3    </a:t>
              </a:r>
              <a:endParaRPr lang="zh-TW" altLang="en-US" sz="2000" kern="1200" dirty="0">
                <a:solidFill>
                  <a:schemeClr val="bg1"/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6665499B-C8DD-4062-90FA-BB7D8E653756}"/>
              </a:ext>
            </a:extLst>
          </p:cNvPr>
          <p:cNvGrpSpPr/>
          <p:nvPr/>
        </p:nvGrpSpPr>
        <p:grpSpPr>
          <a:xfrm>
            <a:off x="-507434" y="751525"/>
            <a:ext cx="2649140" cy="400639"/>
            <a:chOff x="2387203" y="0"/>
            <a:chExt cx="2649140" cy="400639"/>
          </a:xfrm>
        </p:grpSpPr>
        <p:sp>
          <p:nvSpPr>
            <p:cNvPr id="34" name="箭號: ＞形 33">
              <a:extLst>
                <a:ext uri="{FF2B5EF4-FFF2-40B4-BE49-F238E27FC236}">
                  <a16:creationId xmlns:a16="http://schemas.microsoft.com/office/drawing/2014/main" id="{9C10E92D-3511-481D-AACE-D5178B389FE7}"/>
                </a:ext>
              </a:extLst>
            </p:cNvPr>
            <p:cNvSpPr/>
            <p:nvPr/>
          </p:nvSpPr>
          <p:spPr>
            <a:xfrm>
              <a:off x="2387203" y="0"/>
              <a:ext cx="2649140" cy="400639"/>
            </a:xfrm>
            <a:prstGeom prst="chevr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箭號: ＞形 4">
              <a:extLst>
                <a:ext uri="{FF2B5EF4-FFF2-40B4-BE49-F238E27FC236}">
                  <a16:creationId xmlns:a16="http://schemas.microsoft.com/office/drawing/2014/main" id="{EC26CAAD-B31A-4E0E-B8FB-33FB3AA1B72A}"/>
                </a:ext>
              </a:extLst>
            </p:cNvPr>
            <p:cNvSpPr txBox="1"/>
            <p:nvPr/>
          </p:nvSpPr>
          <p:spPr>
            <a:xfrm>
              <a:off x="2587523" y="0"/>
              <a:ext cx="2248501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  <a:cs typeface="+mn-cs"/>
                </a:rPr>
                <a:t>     </a:t>
              </a:r>
              <a:r>
                <a:rPr lang="en-US" altLang="zh-TW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</a:rPr>
                <a:t>pretrain num </a:t>
              </a:r>
              <a:r>
                <a:rPr lang="en-US" altLang="zh-TW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  <a:cs typeface="+mn-cs"/>
                </a:rPr>
                <a:t>loss</a:t>
              </a:r>
              <a:endParaRPr lang="zh-TW" altLang="en-US" sz="20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83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E637FA8F-8F10-40D3-9252-72E0E464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 fontScale="90000"/>
          </a:bodyPr>
          <a:lstStyle/>
          <a:p>
            <a:r>
              <a:rPr lang="en-US" altLang="zh-TW" sz="2400" dirty="0" err="1"/>
              <a:t>Jeong</a:t>
            </a:r>
            <a:r>
              <a:rPr lang="en-US" altLang="zh-TW" sz="2400" dirty="0"/>
              <a:t>, G., &amp; Kim, H. Y. (2019). </a:t>
            </a:r>
            <a:br>
              <a:rPr lang="en-US" altLang="zh-TW" sz="2400" dirty="0"/>
            </a:br>
            <a:r>
              <a:rPr lang="en-US" altLang="zh-TW" sz="2400" b="1" dirty="0"/>
              <a:t>Improving financial trading decisions using deep Q-learning: Predicting the number of shares, action strategies, and transfer learning. </a:t>
            </a:r>
            <a:br>
              <a:rPr lang="en-US" altLang="zh-TW" sz="2400" dirty="0"/>
            </a:br>
            <a:r>
              <a:rPr lang="en-US" altLang="zh-TW" sz="2400" i="1" dirty="0"/>
              <a:t>Expert Systems with Applications</a:t>
            </a:r>
            <a:endParaRPr lang="zh-TW" altLang="en-US" sz="2400" i="1" dirty="0"/>
          </a:p>
        </p:txBody>
      </p:sp>
      <p:graphicFrame>
        <p:nvGraphicFramePr>
          <p:cNvPr id="84" name="內容版面配置區 7">
            <a:extLst>
              <a:ext uri="{FF2B5EF4-FFF2-40B4-BE49-F238E27FC236}">
                <a16:creationId xmlns:a16="http://schemas.microsoft.com/office/drawing/2014/main" id="{E16B2B93-C5C3-4DE3-9E0C-69524CAB5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06641"/>
              </p:ext>
            </p:extLst>
          </p:nvPr>
        </p:nvGraphicFramePr>
        <p:xfrm>
          <a:off x="0" y="6145904"/>
          <a:ext cx="12192000" cy="40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5" name="群組 84">
            <a:extLst>
              <a:ext uri="{FF2B5EF4-FFF2-40B4-BE49-F238E27FC236}">
                <a16:creationId xmlns:a16="http://schemas.microsoft.com/office/drawing/2014/main" id="{F97B1E40-CD14-4A82-B945-015005022BBF}"/>
              </a:ext>
            </a:extLst>
          </p:cNvPr>
          <p:cNvGrpSpPr/>
          <p:nvPr/>
        </p:nvGrpSpPr>
        <p:grpSpPr>
          <a:xfrm>
            <a:off x="1" y="5758514"/>
            <a:ext cx="12192000" cy="392678"/>
            <a:chOff x="0" y="0"/>
            <a:chExt cx="2214562" cy="400639"/>
          </a:xfrm>
        </p:grpSpPr>
        <p:sp>
          <p:nvSpPr>
            <p:cNvPr id="86" name="箭號: ＞形 85">
              <a:extLst>
                <a:ext uri="{FF2B5EF4-FFF2-40B4-BE49-F238E27FC236}">
                  <a16:creationId xmlns:a16="http://schemas.microsoft.com/office/drawing/2014/main" id="{A4E59468-B16F-4393-B17D-F95468388802}"/>
                </a:ext>
              </a:extLst>
            </p:cNvPr>
            <p:cNvSpPr/>
            <p:nvPr/>
          </p:nvSpPr>
          <p:spPr>
            <a:xfrm>
              <a:off x="0" y="0"/>
              <a:ext cx="2214562" cy="400639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87" name="箭號: ＞形 4">
              <a:extLst>
                <a:ext uri="{FF2B5EF4-FFF2-40B4-BE49-F238E27FC236}">
                  <a16:creationId xmlns:a16="http://schemas.microsoft.com/office/drawing/2014/main" id="{9A21A090-248B-454E-9B2E-9CC60F272659}"/>
                </a:ext>
              </a:extLst>
            </p:cNvPr>
            <p:cNvSpPr txBox="1"/>
            <p:nvPr/>
          </p:nvSpPr>
          <p:spPr>
            <a:xfrm>
              <a:off x="200320" y="0"/>
              <a:ext cx="1813923" cy="4006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000" kern="1200" dirty="0">
                  <a:solidFill>
                    <a:schemeClr val="bg1"/>
                  </a:solidFill>
                </a:rPr>
                <a:t>實驗步驟</a:t>
              </a:r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2DE39963-4E01-435F-8D1C-7FED6A3E293B}"/>
              </a:ext>
            </a:extLst>
          </p:cNvPr>
          <p:cNvGrpSpPr/>
          <p:nvPr/>
        </p:nvGrpSpPr>
        <p:grpSpPr>
          <a:xfrm>
            <a:off x="2422569" y="3663204"/>
            <a:ext cx="5996380" cy="1642909"/>
            <a:chOff x="3473711" y="4241174"/>
            <a:chExt cx="5996380" cy="1642909"/>
          </a:xfrm>
        </p:grpSpPr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6E050DE0-B1F0-46F9-A0D7-9C1BB4FF74EB}"/>
                </a:ext>
              </a:extLst>
            </p:cNvPr>
            <p:cNvGrpSpPr/>
            <p:nvPr/>
          </p:nvGrpSpPr>
          <p:grpSpPr>
            <a:xfrm>
              <a:off x="5724996" y="4299311"/>
              <a:ext cx="3745095" cy="1082805"/>
              <a:chOff x="7446031" y="2593527"/>
              <a:chExt cx="3745095" cy="1082805"/>
            </a:xfrm>
          </p:grpSpPr>
          <p:pic>
            <p:nvPicPr>
              <p:cNvPr id="101" name="圖片 100">
                <a:extLst>
                  <a:ext uri="{FF2B5EF4-FFF2-40B4-BE49-F238E27FC236}">
                    <a16:creationId xmlns:a16="http://schemas.microsoft.com/office/drawing/2014/main" id="{92B0EC25-BF4F-4F20-A303-C54C9E947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2593527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02" name="圖片 101">
                <a:extLst>
                  <a:ext uri="{FF2B5EF4-FFF2-40B4-BE49-F238E27FC236}">
                    <a16:creationId xmlns:a16="http://schemas.microsoft.com/office/drawing/2014/main" id="{E4D52719-A14C-4801-BDA9-B65CBA3C1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271513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03" name="圖片 102">
                <a:extLst>
                  <a:ext uri="{FF2B5EF4-FFF2-40B4-BE49-F238E27FC236}">
                    <a16:creationId xmlns:a16="http://schemas.microsoft.com/office/drawing/2014/main" id="{7ADECFD1-C200-4C01-8BE1-E64490829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284304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04" name="圖片 103">
                <a:extLst>
                  <a:ext uri="{FF2B5EF4-FFF2-40B4-BE49-F238E27FC236}">
                    <a16:creationId xmlns:a16="http://schemas.microsoft.com/office/drawing/2014/main" id="{2F0306FB-EB89-4830-A40B-EA236C4BA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3" y="2962957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459B15EA-52A9-48F2-BE2E-69FAE6A631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086084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06" name="圖片 105">
                <a:extLst>
                  <a:ext uri="{FF2B5EF4-FFF2-40B4-BE49-F238E27FC236}">
                    <a16:creationId xmlns:a16="http://schemas.microsoft.com/office/drawing/2014/main" id="{54780B48-904A-4F46-A0F8-378466E81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20966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07" name="圖片 106">
                <a:extLst>
                  <a:ext uri="{FF2B5EF4-FFF2-40B4-BE49-F238E27FC236}">
                    <a16:creationId xmlns:a16="http://schemas.microsoft.com/office/drawing/2014/main" id="{309AFDFC-9C98-48A7-9F63-FF5072427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335504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09" name="圖片 108">
                <a:extLst>
                  <a:ext uri="{FF2B5EF4-FFF2-40B4-BE49-F238E27FC236}">
                    <a16:creationId xmlns:a16="http://schemas.microsoft.com/office/drawing/2014/main" id="{13FBCA30-ADC8-43B2-8BF6-76CCDB60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461940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F27189CD-A01C-415A-8316-A71CF3229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3587990"/>
                <a:ext cx="3745093" cy="88342"/>
              </a:xfrm>
              <a:prstGeom prst="rect">
                <a:avLst/>
              </a:prstGeom>
            </p:spPr>
          </p:pic>
        </p:grpSp>
        <p:pic>
          <p:nvPicPr>
            <p:cNvPr id="91" name="圖片 90">
              <a:extLst>
                <a:ext uri="{FF2B5EF4-FFF2-40B4-BE49-F238E27FC236}">
                  <a16:creationId xmlns:a16="http://schemas.microsoft.com/office/drawing/2014/main" id="{381EAD2F-7C36-4823-950B-5BC5C4653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24996" y="5663028"/>
              <a:ext cx="3745093" cy="88342"/>
            </a:xfrm>
            <a:prstGeom prst="rect">
              <a:avLst/>
            </a:prstGeom>
          </p:spPr>
        </p:pic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B489D576-A87F-47D2-9851-659213F73892}"/>
                </a:ext>
              </a:extLst>
            </p:cNvPr>
            <p:cNvSpPr txBox="1"/>
            <p:nvPr/>
          </p:nvSpPr>
          <p:spPr>
            <a:xfrm>
              <a:off x="3473711" y="4651373"/>
              <a:ext cx="195631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0" dirty="0"/>
                <a:t>Component stocks</a:t>
              </a: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DB18318B-9C95-4A45-A91F-B096D45FB929}"/>
                </a:ext>
              </a:extLst>
            </p:cNvPr>
            <p:cNvSpPr txBox="1"/>
            <p:nvPr/>
          </p:nvSpPr>
          <p:spPr>
            <a:xfrm>
              <a:off x="3486333" y="5514751"/>
              <a:ext cx="195631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0" dirty="0"/>
                <a:t>S&amp;P500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4037E63-1164-4251-9D1E-2C6AD96E6543}"/>
                </a:ext>
              </a:extLst>
            </p:cNvPr>
            <p:cNvSpPr/>
            <p:nvPr/>
          </p:nvSpPr>
          <p:spPr>
            <a:xfrm>
              <a:off x="5641848" y="4241174"/>
              <a:ext cx="2415784" cy="12037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20732B5-71AB-4E35-914D-C0857736F02F}"/>
              </a:ext>
            </a:extLst>
          </p:cNvPr>
          <p:cNvSpPr txBox="1"/>
          <p:nvPr/>
        </p:nvSpPr>
        <p:spPr>
          <a:xfrm>
            <a:off x="5509038" y="4101997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60%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C1DF207-26A8-44FD-B527-9200A1EACE14}"/>
              </a:ext>
            </a:extLst>
          </p:cNvPr>
          <p:cNvSpPr txBox="1"/>
          <p:nvPr/>
        </p:nvSpPr>
        <p:spPr>
          <a:xfrm>
            <a:off x="7430138" y="4092391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40%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325A924-E597-42E5-808D-37A0E1DE84B8}"/>
              </a:ext>
            </a:extLst>
          </p:cNvPr>
          <p:cNvSpPr txBox="1"/>
          <p:nvPr/>
        </p:nvSpPr>
        <p:spPr>
          <a:xfrm>
            <a:off x="5506874" y="4950233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60%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D6C220C-36C4-4996-9EDC-EB8F09B03291}"/>
              </a:ext>
            </a:extLst>
          </p:cNvPr>
          <p:cNvSpPr txBox="1"/>
          <p:nvPr/>
        </p:nvSpPr>
        <p:spPr>
          <a:xfrm>
            <a:off x="7430138" y="4950233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40%</a:t>
            </a:r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00FA286-66E3-45BA-B1AE-F37F2130A567}"/>
              </a:ext>
            </a:extLst>
          </p:cNvPr>
          <p:cNvSpPr/>
          <p:nvPr/>
        </p:nvSpPr>
        <p:spPr>
          <a:xfrm>
            <a:off x="753318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BC044FB-A26C-4C42-838C-40928BCEDBF5}"/>
              </a:ext>
            </a:extLst>
          </p:cNvPr>
          <p:cNvSpPr/>
          <p:nvPr/>
        </p:nvSpPr>
        <p:spPr>
          <a:xfrm>
            <a:off x="322466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8397E47-F266-4BB6-AD48-CA10957E286D}"/>
              </a:ext>
            </a:extLst>
          </p:cNvPr>
          <p:cNvSpPr/>
          <p:nvPr/>
        </p:nvSpPr>
        <p:spPr>
          <a:xfrm>
            <a:off x="551830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ECAA6F-9590-464E-A2FA-08EA1CBBE7E7}"/>
              </a:ext>
            </a:extLst>
          </p:cNvPr>
          <p:cNvSpPr/>
          <p:nvPr/>
        </p:nvSpPr>
        <p:spPr>
          <a:xfrm>
            <a:off x="781194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6A8B019-DB2A-4186-826D-D04C45DDA154}"/>
              </a:ext>
            </a:extLst>
          </p:cNvPr>
          <p:cNvSpPr/>
          <p:nvPr/>
        </p:nvSpPr>
        <p:spPr>
          <a:xfrm>
            <a:off x="10325624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1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FDB78CC-4A82-4FDF-98BC-86D98AD5DE07}"/>
              </a:ext>
            </a:extLst>
          </p:cNvPr>
          <p:cNvSpPr txBox="1"/>
          <p:nvPr/>
        </p:nvSpPr>
        <p:spPr>
          <a:xfrm>
            <a:off x="4569920" y="3370890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2012-05-18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0E563C6-814A-46A3-A62B-91D1011BA60E}"/>
              </a:ext>
            </a:extLst>
          </p:cNvPr>
          <p:cNvSpPr txBox="1"/>
          <p:nvPr/>
        </p:nvSpPr>
        <p:spPr>
          <a:xfrm>
            <a:off x="7809649" y="3370086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today</a:t>
            </a:r>
            <a:endParaRPr lang="zh-TW" altLang="en-US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8FE5B0D-0EF3-43C7-8C9B-2695042B34AF}"/>
              </a:ext>
            </a:extLst>
          </p:cNvPr>
          <p:cNvCxnSpPr/>
          <p:nvPr/>
        </p:nvCxnSpPr>
        <p:spPr>
          <a:xfrm flipV="1">
            <a:off x="5824728" y="3554752"/>
            <a:ext cx="1984921" cy="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47FCAB2-1209-4EFC-BC27-CEF19CFA50CF}"/>
                  </a:ext>
                </a:extLst>
              </p:cNvPr>
              <p:cNvSpPr/>
              <p:nvPr/>
            </p:nvSpPr>
            <p:spPr>
              <a:xfrm>
                <a:off x="228968" y="2208516"/>
                <a:ext cx="10809656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TW" dirty="0">
                    <a:solidFill>
                      <a:schemeClr val="bg1"/>
                    </a:solidFill>
                  </a:rPr>
                  <a:t>Rup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今天</a:t>
                </a:r>
                <a14:m>
                  <m:oMath xmlns:m="http://schemas.openxmlformats.org/officeDocument/2006/math">
                    <m:r>
                      <a:rPr lang="zh-TW" alt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以前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type m:val="skw"/>
                            <m:ctrlP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𝐟𝐜𝟏</m:t>
                        </m:r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𝐟𝐜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𝟓𝟎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sub>
                    </m:sSub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𝐟𝐜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TW" b="1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strike="sngStrik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strike="sngStrike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trike="sngStrik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trike="sngStrik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trike="sngStrik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</m:e>
                          <m:sub>
                            <m:r>
                              <a:rPr lang="en-US" altLang="zh-TW" b="0" i="1" strike="sngStrik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trike="sngStrik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b>
                        <m:r>
                          <a:rPr lang="en-US" altLang="zh-TW" b="0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strike="sngStrike" dirty="0">
                    <a:solidFill>
                      <a:schemeClr val="tx1"/>
                    </a:solidFill>
                  </a:rPr>
                  <a:t> </a:t>
                </a:r>
                <a:endParaRPr lang="en-US" altLang="zh-TW" strike="sngStrike" dirty="0"/>
              </a:p>
            </p:txBody>
          </p:sp>
        </mc:Choice>
        <mc:Fallback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47FCAB2-1209-4EFC-BC27-CEF19CFA5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8" y="2208516"/>
                <a:ext cx="10809656" cy="831446"/>
              </a:xfrm>
              <a:prstGeom prst="rect">
                <a:avLst/>
              </a:prstGeom>
              <a:blipFill>
                <a:blip r:embed="rId9"/>
                <a:stretch>
                  <a:fillRect l="-508" t="-67153" b="-532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4F92995-4D47-4B54-99D6-428C8DE25D6F}"/>
              </a:ext>
            </a:extLst>
          </p:cNvPr>
          <p:cNvCxnSpPr>
            <a:cxnSpLocks/>
          </p:cNvCxnSpPr>
          <p:nvPr/>
        </p:nvCxnSpPr>
        <p:spPr>
          <a:xfrm>
            <a:off x="4852847" y="2584438"/>
            <a:ext cx="168336" cy="1452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58A4832-E997-47B0-9016-66DFFA3188FB}"/>
              </a:ext>
            </a:extLst>
          </p:cNvPr>
          <p:cNvSpPr txBox="1"/>
          <p:nvPr/>
        </p:nvSpPr>
        <p:spPr>
          <a:xfrm>
            <a:off x="7682053" y="2234199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</a:t>
            </a:r>
            <a:r>
              <a:rPr lang="en-US" altLang="zh-TW" b="0" dirty="0"/>
              <a:t>ct branch</a:t>
            </a: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00292129-AA46-42B7-9C8E-947A8FC838EA}"/>
              </a:ext>
            </a:extLst>
          </p:cNvPr>
          <p:cNvGrpSpPr/>
          <p:nvPr/>
        </p:nvGrpSpPr>
        <p:grpSpPr>
          <a:xfrm>
            <a:off x="-258641" y="2208516"/>
            <a:ext cx="2133647" cy="400639"/>
            <a:chOff x="8894266" y="0"/>
            <a:chExt cx="3292078" cy="400639"/>
          </a:xfrm>
        </p:grpSpPr>
        <p:sp>
          <p:nvSpPr>
            <p:cNvPr id="68" name="箭號: ＞形 67">
              <a:extLst>
                <a:ext uri="{FF2B5EF4-FFF2-40B4-BE49-F238E27FC236}">
                  <a16:creationId xmlns:a16="http://schemas.microsoft.com/office/drawing/2014/main" id="{15D4BBD3-BB33-4C66-8262-583E9D2FA157}"/>
                </a:ext>
              </a:extLst>
            </p:cNvPr>
            <p:cNvSpPr/>
            <p:nvPr/>
          </p:nvSpPr>
          <p:spPr>
            <a:xfrm>
              <a:off x="8894266" y="0"/>
              <a:ext cx="3292078" cy="400639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箭號: ＞形 4">
              <a:extLst>
                <a:ext uri="{FF2B5EF4-FFF2-40B4-BE49-F238E27FC236}">
                  <a16:creationId xmlns:a16="http://schemas.microsoft.com/office/drawing/2014/main" id="{713BD989-A8C7-4A69-B781-F7CEDA3B9C8C}"/>
                </a:ext>
              </a:extLst>
            </p:cNvPr>
            <p:cNvSpPr txBox="1"/>
            <p:nvPr/>
          </p:nvSpPr>
          <p:spPr>
            <a:xfrm>
              <a:off x="9094586" y="0"/>
              <a:ext cx="2891439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 Model_3    </a:t>
              </a:r>
              <a:endParaRPr lang="zh-TW" altLang="en-US" sz="2000" kern="1200" dirty="0">
                <a:solidFill>
                  <a:schemeClr val="bg1"/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8612B7A-91CE-4773-B19E-A887CE2B13E5}"/>
              </a:ext>
            </a:extLst>
          </p:cNvPr>
          <p:cNvSpPr txBox="1"/>
          <p:nvPr/>
        </p:nvSpPr>
        <p:spPr>
          <a:xfrm>
            <a:off x="8917008" y="2629826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</a:t>
            </a:r>
            <a:r>
              <a:rPr lang="en-US" altLang="zh-TW" b="0" dirty="0"/>
              <a:t>um branch</a:t>
            </a:r>
          </a:p>
        </p:txBody>
      </p:sp>
    </p:spTree>
    <p:extLst>
      <p:ext uri="{BB962C8B-B14F-4D97-AF65-F5344CB8AC3E}">
        <p14:creationId xmlns:p14="http://schemas.microsoft.com/office/powerpoint/2010/main" val="344280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4" name="內容版面配置區 7">
            <a:extLst>
              <a:ext uri="{FF2B5EF4-FFF2-40B4-BE49-F238E27FC236}">
                <a16:creationId xmlns:a16="http://schemas.microsoft.com/office/drawing/2014/main" id="{E16B2B93-C5C3-4DE3-9E0C-69524CAB5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778928"/>
              </p:ext>
            </p:extLst>
          </p:nvPr>
        </p:nvGraphicFramePr>
        <p:xfrm>
          <a:off x="0" y="6145904"/>
          <a:ext cx="12192000" cy="40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5" name="群組 84">
            <a:extLst>
              <a:ext uri="{FF2B5EF4-FFF2-40B4-BE49-F238E27FC236}">
                <a16:creationId xmlns:a16="http://schemas.microsoft.com/office/drawing/2014/main" id="{F97B1E40-CD14-4A82-B945-015005022BBF}"/>
              </a:ext>
            </a:extLst>
          </p:cNvPr>
          <p:cNvGrpSpPr/>
          <p:nvPr/>
        </p:nvGrpSpPr>
        <p:grpSpPr>
          <a:xfrm>
            <a:off x="1" y="5758514"/>
            <a:ext cx="12192000" cy="392678"/>
            <a:chOff x="0" y="0"/>
            <a:chExt cx="2214562" cy="400639"/>
          </a:xfrm>
        </p:grpSpPr>
        <p:sp>
          <p:nvSpPr>
            <p:cNvPr id="86" name="箭號: ＞形 85">
              <a:extLst>
                <a:ext uri="{FF2B5EF4-FFF2-40B4-BE49-F238E27FC236}">
                  <a16:creationId xmlns:a16="http://schemas.microsoft.com/office/drawing/2014/main" id="{A4E59468-B16F-4393-B17D-F95468388802}"/>
                </a:ext>
              </a:extLst>
            </p:cNvPr>
            <p:cNvSpPr/>
            <p:nvPr/>
          </p:nvSpPr>
          <p:spPr>
            <a:xfrm>
              <a:off x="0" y="0"/>
              <a:ext cx="2214562" cy="400639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87" name="箭號: ＞形 4">
              <a:extLst>
                <a:ext uri="{FF2B5EF4-FFF2-40B4-BE49-F238E27FC236}">
                  <a16:creationId xmlns:a16="http://schemas.microsoft.com/office/drawing/2014/main" id="{9A21A090-248B-454E-9B2E-9CC60F272659}"/>
                </a:ext>
              </a:extLst>
            </p:cNvPr>
            <p:cNvSpPr txBox="1"/>
            <p:nvPr/>
          </p:nvSpPr>
          <p:spPr>
            <a:xfrm>
              <a:off x="200320" y="0"/>
              <a:ext cx="1813923" cy="4006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000" kern="1200" dirty="0">
                  <a:solidFill>
                    <a:schemeClr val="bg1"/>
                  </a:solidFill>
                </a:rPr>
                <a:t>實驗步驟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00FA286-66E3-45BA-B1AE-F37F2130A567}"/>
              </a:ext>
            </a:extLst>
          </p:cNvPr>
          <p:cNvSpPr/>
          <p:nvPr/>
        </p:nvSpPr>
        <p:spPr>
          <a:xfrm>
            <a:off x="753318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BC044FB-A26C-4C42-838C-40928BCEDBF5}"/>
              </a:ext>
            </a:extLst>
          </p:cNvPr>
          <p:cNvSpPr/>
          <p:nvPr/>
        </p:nvSpPr>
        <p:spPr>
          <a:xfrm>
            <a:off x="322466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8397E47-F266-4BB6-AD48-CA10957E286D}"/>
              </a:ext>
            </a:extLst>
          </p:cNvPr>
          <p:cNvSpPr/>
          <p:nvPr/>
        </p:nvSpPr>
        <p:spPr>
          <a:xfrm>
            <a:off x="551830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ECAA6F-9590-464E-A2FA-08EA1CBBE7E7}"/>
              </a:ext>
            </a:extLst>
          </p:cNvPr>
          <p:cNvSpPr/>
          <p:nvPr/>
        </p:nvSpPr>
        <p:spPr>
          <a:xfrm>
            <a:off x="781194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6A8B019-DB2A-4186-826D-D04C45DDA154}"/>
              </a:ext>
            </a:extLst>
          </p:cNvPr>
          <p:cNvSpPr/>
          <p:nvPr/>
        </p:nvSpPr>
        <p:spPr>
          <a:xfrm>
            <a:off x="10325624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1</a:t>
            </a:r>
            <a:endParaRPr lang="zh-TW" altLang="en-US" dirty="0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C8F492B0-4710-45C0-88DD-8FCA1C2ABD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825" y="1605708"/>
            <a:ext cx="6373475" cy="87619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801352E3-B236-4EE3-B4F3-3BFA54F26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0087" y="1786596"/>
            <a:ext cx="5170253" cy="876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708F9A5-0896-489A-9073-4222F5BC6395}"/>
                  </a:ext>
                </a:extLst>
              </p:cNvPr>
              <p:cNvSpPr/>
              <p:nvPr/>
            </p:nvSpPr>
            <p:spPr>
              <a:xfrm>
                <a:off x="228968" y="201916"/>
                <a:ext cx="10809656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TW" dirty="0">
                    <a:solidFill>
                      <a:schemeClr val="bg1"/>
                    </a:solidFill>
                  </a:rPr>
                  <a:t>Rup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今天</a:t>
                </a:r>
                <a14:m>
                  <m:oMath xmlns:m="http://schemas.openxmlformats.org/officeDocument/2006/math">
                    <m:r>
                      <a:rPr lang="zh-TW" alt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以前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type m:val="skw"/>
                            <m:ctrlP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𝐟𝐜𝟏</m:t>
                        </m:r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𝐟𝐜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𝟓𝟎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sub>
                    </m:sSub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𝐟𝐜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TW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TW" b="1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strike="sngStrik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strike="sngStrike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trike="sngStrik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trike="sngStrik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trike="sngStrik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</m:e>
                          <m:sub>
                            <m:r>
                              <a:rPr lang="en-US" altLang="zh-TW" b="0" i="1" strike="sngStrik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trike="sngStrik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b>
                        <m:r>
                          <a:rPr lang="en-US" altLang="zh-TW" b="0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strike="sngStrike" dirty="0">
                    <a:solidFill>
                      <a:schemeClr val="tx1"/>
                    </a:solidFill>
                  </a:rPr>
                  <a:t> </a:t>
                </a:r>
                <a:endParaRPr lang="en-US" altLang="zh-TW" strike="sngStrike" dirty="0"/>
              </a:p>
            </p:txBody>
          </p:sp>
        </mc:Choice>
        <mc:Fallback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708F9A5-0896-489A-9073-4222F5BC6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8" y="201916"/>
                <a:ext cx="10809656" cy="831446"/>
              </a:xfrm>
              <a:prstGeom prst="rect">
                <a:avLst/>
              </a:prstGeom>
              <a:blipFill>
                <a:blip r:embed="rId9"/>
                <a:stretch>
                  <a:fillRect l="-508" t="-67153" b="-532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B7843EF1-2B26-4717-B100-C66437B657A5}"/>
              </a:ext>
            </a:extLst>
          </p:cNvPr>
          <p:cNvCxnSpPr>
            <a:cxnSpLocks/>
          </p:cNvCxnSpPr>
          <p:nvPr/>
        </p:nvCxnSpPr>
        <p:spPr>
          <a:xfrm>
            <a:off x="4852847" y="577838"/>
            <a:ext cx="168336" cy="1452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1062ED5-31F2-4380-982B-7482D5EBA799}"/>
              </a:ext>
            </a:extLst>
          </p:cNvPr>
          <p:cNvSpPr txBox="1"/>
          <p:nvPr/>
        </p:nvSpPr>
        <p:spPr>
          <a:xfrm>
            <a:off x="7682053" y="227599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</a:t>
            </a:r>
            <a:r>
              <a:rPr lang="en-US" altLang="zh-TW" b="0" dirty="0"/>
              <a:t>ct branch</a:t>
            </a: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9E458F5F-8600-4300-83DC-3A055C5106A3}"/>
              </a:ext>
            </a:extLst>
          </p:cNvPr>
          <p:cNvGrpSpPr/>
          <p:nvPr/>
        </p:nvGrpSpPr>
        <p:grpSpPr>
          <a:xfrm>
            <a:off x="-258641" y="201916"/>
            <a:ext cx="2133647" cy="400639"/>
            <a:chOff x="8894266" y="0"/>
            <a:chExt cx="3292078" cy="400639"/>
          </a:xfrm>
        </p:grpSpPr>
        <p:sp>
          <p:nvSpPr>
            <p:cNvPr id="77" name="箭號: ＞形 76">
              <a:extLst>
                <a:ext uri="{FF2B5EF4-FFF2-40B4-BE49-F238E27FC236}">
                  <a16:creationId xmlns:a16="http://schemas.microsoft.com/office/drawing/2014/main" id="{B34A8CF7-5366-44BB-AC36-52982165FF8B}"/>
                </a:ext>
              </a:extLst>
            </p:cNvPr>
            <p:cNvSpPr/>
            <p:nvPr/>
          </p:nvSpPr>
          <p:spPr>
            <a:xfrm>
              <a:off x="8894266" y="0"/>
              <a:ext cx="3292078" cy="400639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箭號: ＞形 4">
              <a:extLst>
                <a:ext uri="{FF2B5EF4-FFF2-40B4-BE49-F238E27FC236}">
                  <a16:creationId xmlns:a16="http://schemas.microsoft.com/office/drawing/2014/main" id="{C053F30D-54D5-4257-9961-D99EF51B3F25}"/>
                </a:ext>
              </a:extLst>
            </p:cNvPr>
            <p:cNvSpPr txBox="1"/>
            <p:nvPr/>
          </p:nvSpPr>
          <p:spPr>
            <a:xfrm>
              <a:off x="9094586" y="0"/>
              <a:ext cx="2891439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 Model_3    </a:t>
              </a:r>
              <a:endParaRPr lang="zh-TW" altLang="en-US" sz="2000" kern="1200" dirty="0">
                <a:solidFill>
                  <a:schemeClr val="bg1"/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E85F5E40-DCF0-418A-B11C-EFAFA4EADB24}"/>
              </a:ext>
            </a:extLst>
          </p:cNvPr>
          <p:cNvSpPr txBox="1"/>
          <p:nvPr/>
        </p:nvSpPr>
        <p:spPr>
          <a:xfrm>
            <a:off x="8917008" y="623226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trike="sngStrike" dirty="0"/>
              <a:t>n</a:t>
            </a:r>
            <a:r>
              <a:rPr lang="en-US" altLang="zh-TW" b="0" strike="sngStrike" dirty="0"/>
              <a:t>um branch</a:t>
            </a:r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F4D52A5A-43C6-41A3-83A8-54B05510F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82" name="箭號: ＞形 4">
            <a:extLst>
              <a:ext uri="{FF2B5EF4-FFF2-40B4-BE49-F238E27FC236}">
                <a16:creationId xmlns:a16="http://schemas.microsoft.com/office/drawing/2014/main" id="{1B4C23DC-249B-4369-A428-C86D10AB6055}"/>
              </a:ext>
            </a:extLst>
          </p:cNvPr>
          <p:cNvSpPr txBox="1"/>
          <p:nvPr/>
        </p:nvSpPr>
        <p:spPr>
          <a:xfrm>
            <a:off x="-307114" y="751525"/>
            <a:ext cx="2248501" cy="4006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26670" rIns="26670" bIns="2667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20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微軟正黑體"/>
                <a:cs typeface="+mn-cs"/>
              </a:rPr>
              <a:t>       </a:t>
            </a:r>
            <a:r>
              <a:rPr lang="en-US" altLang="zh-TW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微軟正黑體"/>
              </a:rPr>
              <a:t>pretrain act </a:t>
            </a:r>
            <a:r>
              <a:rPr lang="en-US" altLang="zh-TW" sz="20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微軟正黑體"/>
                <a:cs typeface="+mn-cs"/>
              </a:rPr>
              <a:t>loss</a:t>
            </a:r>
            <a:endParaRPr lang="zh-TW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1ED06554-13D8-46D9-9735-373015CC3223}"/>
              </a:ext>
            </a:extLst>
          </p:cNvPr>
          <p:cNvGrpSpPr/>
          <p:nvPr/>
        </p:nvGrpSpPr>
        <p:grpSpPr>
          <a:xfrm>
            <a:off x="-507434" y="751525"/>
            <a:ext cx="2649140" cy="400639"/>
            <a:chOff x="2387203" y="0"/>
            <a:chExt cx="2649140" cy="400639"/>
          </a:xfrm>
        </p:grpSpPr>
        <p:sp>
          <p:nvSpPr>
            <p:cNvPr id="88" name="箭號: ＞形 87">
              <a:extLst>
                <a:ext uri="{FF2B5EF4-FFF2-40B4-BE49-F238E27FC236}">
                  <a16:creationId xmlns:a16="http://schemas.microsoft.com/office/drawing/2014/main" id="{CF92589C-0210-44D4-986B-C6C627D0537F}"/>
                </a:ext>
              </a:extLst>
            </p:cNvPr>
            <p:cNvSpPr/>
            <p:nvPr/>
          </p:nvSpPr>
          <p:spPr>
            <a:xfrm>
              <a:off x="2387203" y="0"/>
              <a:ext cx="2649140" cy="400639"/>
            </a:xfrm>
            <a:prstGeom prst="chevr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5" name="箭號: ＞形 4">
              <a:extLst>
                <a:ext uri="{FF2B5EF4-FFF2-40B4-BE49-F238E27FC236}">
                  <a16:creationId xmlns:a16="http://schemas.microsoft.com/office/drawing/2014/main" id="{7A959CDA-92C8-40F8-90FA-13A8DBC4C2AC}"/>
                </a:ext>
              </a:extLst>
            </p:cNvPr>
            <p:cNvSpPr txBox="1"/>
            <p:nvPr/>
          </p:nvSpPr>
          <p:spPr>
            <a:xfrm>
              <a:off x="2587523" y="0"/>
              <a:ext cx="2248501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  <a:cs typeface="+mn-cs"/>
                </a:rPr>
                <a:t>     </a:t>
              </a:r>
              <a:r>
                <a:rPr lang="en-US" altLang="zh-TW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</a:rPr>
                <a:t>pretrain act </a:t>
              </a:r>
              <a:r>
                <a:rPr lang="en-US" altLang="zh-TW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  <a:cs typeface="+mn-cs"/>
                </a:rPr>
                <a:t>loss</a:t>
              </a:r>
              <a:endParaRPr lang="zh-TW" altLang="en-US" sz="20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41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E637FA8F-8F10-40D3-9252-72E0E464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 fontScale="90000"/>
          </a:bodyPr>
          <a:lstStyle/>
          <a:p>
            <a:r>
              <a:rPr lang="en-US" altLang="zh-TW" sz="2400" dirty="0" err="1"/>
              <a:t>Jeong</a:t>
            </a:r>
            <a:r>
              <a:rPr lang="en-US" altLang="zh-TW" sz="2400" dirty="0"/>
              <a:t>, G., &amp; Kim, H. Y. (2019). </a:t>
            </a:r>
            <a:br>
              <a:rPr lang="en-US" altLang="zh-TW" sz="2400" dirty="0"/>
            </a:br>
            <a:r>
              <a:rPr lang="en-US" altLang="zh-TW" sz="2400" b="1" dirty="0"/>
              <a:t>Improving financial trading decisions using deep Q-learning: Predicting the number of shares, action strategies, and transfer learning. </a:t>
            </a:r>
            <a:br>
              <a:rPr lang="en-US" altLang="zh-TW" sz="2400" dirty="0"/>
            </a:br>
            <a:r>
              <a:rPr lang="en-US" altLang="zh-TW" sz="2400" i="1" dirty="0"/>
              <a:t>Expert Systems with Applications</a:t>
            </a:r>
            <a:endParaRPr lang="zh-TW" altLang="en-US" sz="2400" i="1" dirty="0"/>
          </a:p>
        </p:txBody>
      </p:sp>
      <p:graphicFrame>
        <p:nvGraphicFramePr>
          <p:cNvPr id="84" name="內容版面配置區 7">
            <a:extLst>
              <a:ext uri="{FF2B5EF4-FFF2-40B4-BE49-F238E27FC236}">
                <a16:creationId xmlns:a16="http://schemas.microsoft.com/office/drawing/2014/main" id="{E16B2B93-C5C3-4DE3-9E0C-69524CAB5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974473"/>
              </p:ext>
            </p:extLst>
          </p:nvPr>
        </p:nvGraphicFramePr>
        <p:xfrm>
          <a:off x="0" y="6145904"/>
          <a:ext cx="12192000" cy="40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5" name="群組 84">
            <a:extLst>
              <a:ext uri="{FF2B5EF4-FFF2-40B4-BE49-F238E27FC236}">
                <a16:creationId xmlns:a16="http://schemas.microsoft.com/office/drawing/2014/main" id="{F97B1E40-CD14-4A82-B945-015005022BBF}"/>
              </a:ext>
            </a:extLst>
          </p:cNvPr>
          <p:cNvGrpSpPr/>
          <p:nvPr/>
        </p:nvGrpSpPr>
        <p:grpSpPr>
          <a:xfrm>
            <a:off x="1" y="5758514"/>
            <a:ext cx="12192000" cy="392678"/>
            <a:chOff x="0" y="0"/>
            <a:chExt cx="2214562" cy="400639"/>
          </a:xfrm>
        </p:grpSpPr>
        <p:sp>
          <p:nvSpPr>
            <p:cNvPr id="86" name="箭號: ＞形 85">
              <a:extLst>
                <a:ext uri="{FF2B5EF4-FFF2-40B4-BE49-F238E27FC236}">
                  <a16:creationId xmlns:a16="http://schemas.microsoft.com/office/drawing/2014/main" id="{A4E59468-B16F-4393-B17D-F95468388802}"/>
                </a:ext>
              </a:extLst>
            </p:cNvPr>
            <p:cNvSpPr/>
            <p:nvPr/>
          </p:nvSpPr>
          <p:spPr>
            <a:xfrm>
              <a:off x="0" y="0"/>
              <a:ext cx="2214562" cy="400639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87" name="箭號: ＞形 4">
              <a:extLst>
                <a:ext uri="{FF2B5EF4-FFF2-40B4-BE49-F238E27FC236}">
                  <a16:creationId xmlns:a16="http://schemas.microsoft.com/office/drawing/2014/main" id="{9A21A090-248B-454E-9B2E-9CC60F272659}"/>
                </a:ext>
              </a:extLst>
            </p:cNvPr>
            <p:cNvSpPr txBox="1"/>
            <p:nvPr/>
          </p:nvSpPr>
          <p:spPr>
            <a:xfrm>
              <a:off x="200320" y="0"/>
              <a:ext cx="1813923" cy="4006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000" kern="1200" dirty="0">
                  <a:solidFill>
                    <a:schemeClr val="bg1"/>
                  </a:solidFill>
                </a:rPr>
                <a:t>實驗步驟</a:t>
              </a:r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472F4904-CE29-4145-BE25-D44F8756DA45}"/>
              </a:ext>
            </a:extLst>
          </p:cNvPr>
          <p:cNvGrpSpPr/>
          <p:nvPr/>
        </p:nvGrpSpPr>
        <p:grpSpPr>
          <a:xfrm>
            <a:off x="2422569" y="3663204"/>
            <a:ext cx="5996380" cy="1642909"/>
            <a:chOff x="3473711" y="4241174"/>
            <a:chExt cx="5996380" cy="1642909"/>
          </a:xfrm>
        </p:grpSpPr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A8FB3B93-10D7-4417-ABF0-2FFA2FDADE70}"/>
                </a:ext>
              </a:extLst>
            </p:cNvPr>
            <p:cNvGrpSpPr/>
            <p:nvPr/>
          </p:nvGrpSpPr>
          <p:grpSpPr>
            <a:xfrm>
              <a:off x="5724996" y="4299311"/>
              <a:ext cx="3745095" cy="1082805"/>
              <a:chOff x="7446031" y="2593527"/>
              <a:chExt cx="3745095" cy="1082805"/>
            </a:xfrm>
          </p:grpSpPr>
          <p:pic>
            <p:nvPicPr>
              <p:cNvPr id="138" name="圖片 137">
                <a:extLst>
                  <a:ext uri="{FF2B5EF4-FFF2-40B4-BE49-F238E27FC236}">
                    <a16:creationId xmlns:a16="http://schemas.microsoft.com/office/drawing/2014/main" id="{5A0588CC-990A-49C0-AD69-B98873C17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2593527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39" name="圖片 138">
                <a:extLst>
                  <a:ext uri="{FF2B5EF4-FFF2-40B4-BE49-F238E27FC236}">
                    <a16:creationId xmlns:a16="http://schemas.microsoft.com/office/drawing/2014/main" id="{07A0AD06-9CA4-4DCB-A371-E2DDF5899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271513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40" name="圖片 139">
                <a:extLst>
                  <a:ext uri="{FF2B5EF4-FFF2-40B4-BE49-F238E27FC236}">
                    <a16:creationId xmlns:a16="http://schemas.microsoft.com/office/drawing/2014/main" id="{45F2842D-75B2-4EEE-9CCF-2BCF18B23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284304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41" name="圖片 140">
                <a:extLst>
                  <a:ext uri="{FF2B5EF4-FFF2-40B4-BE49-F238E27FC236}">
                    <a16:creationId xmlns:a16="http://schemas.microsoft.com/office/drawing/2014/main" id="{7F6B7858-6B45-457F-A139-140F388A5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3" y="2962957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42" name="圖片 141">
                <a:extLst>
                  <a:ext uri="{FF2B5EF4-FFF2-40B4-BE49-F238E27FC236}">
                    <a16:creationId xmlns:a16="http://schemas.microsoft.com/office/drawing/2014/main" id="{3D70D0C7-E616-4E16-B13D-8CD0031DC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086084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43" name="圖片 142">
                <a:extLst>
                  <a:ext uri="{FF2B5EF4-FFF2-40B4-BE49-F238E27FC236}">
                    <a16:creationId xmlns:a16="http://schemas.microsoft.com/office/drawing/2014/main" id="{79FDC91D-1AE0-4E59-9663-A3B6B9427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20966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44" name="圖片 143">
                <a:extLst>
                  <a:ext uri="{FF2B5EF4-FFF2-40B4-BE49-F238E27FC236}">
                    <a16:creationId xmlns:a16="http://schemas.microsoft.com/office/drawing/2014/main" id="{055E520F-E20D-497A-9EB6-35DA4E4EC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335504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45" name="圖片 144">
                <a:extLst>
                  <a:ext uri="{FF2B5EF4-FFF2-40B4-BE49-F238E27FC236}">
                    <a16:creationId xmlns:a16="http://schemas.microsoft.com/office/drawing/2014/main" id="{10DAE608-95D6-4CAC-A5A4-F40CA3605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461940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46" name="圖片 145">
                <a:extLst>
                  <a:ext uri="{FF2B5EF4-FFF2-40B4-BE49-F238E27FC236}">
                    <a16:creationId xmlns:a16="http://schemas.microsoft.com/office/drawing/2014/main" id="{2F318D10-57C2-4A61-BD1C-10D0E1E40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3587990"/>
                <a:ext cx="3745093" cy="88342"/>
              </a:xfrm>
              <a:prstGeom prst="rect">
                <a:avLst/>
              </a:prstGeom>
            </p:spPr>
          </p:pic>
        </p:grpSp>
        <p:pic>
          <p:nvPicPr>
            <p:cNvPr id="127" name="圖片 126">
              <a:extLst>
                <a:ext uri="{FF2B5EF4-FFF2-40B4-BE49-F238E27FC236}">
                  <a16:creationId xmlns:a16="http://schemas.microsoft.com/office/drawing/2014/main" id="{85CA9F51-740C-4B00-87EC-862737135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24996" y="5663028"/>
              <a:ext cx="3745093" cy="88342"/>
            </a:xfrm>
            <a:prstGeom prst="rect">
              <a:avLst/>
            </a:prstGeom>
          </p:spPr>
        </p:pic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5C829BF0-0A6F-4347-9C71-7D7655AA3345}"/>
                </a:ext>
              </a:extLst>
            </p:cNvPr>
            <p:cNvSpPr txBox="1"/>
            <p:nvPr/>
          </p:nvSpPr>
          <p:spPr>
            <a:xfrm>
              <a:off x="3473711" y="4651373"/>
              <a:ext cx="195631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0" dirty="0"/>
                <a:t>Component stocks</a:t>
              </a: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EDBCDC87-6251-4ADB-AA72-3F7EF173A56A}"/>
                </a:ext>
              </a:extLst>
            </p:cNvPr>
            <p:cNvSpPr txBox="1"/>
            <p:nvPr/>
          </p:nvSpPr>
          <p:spPr>
            <a:xfrm>
              <a:off x="3486333" y="5514751"/>
              <a:ext cx="195631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0" dirty="0"/>
                <a:t>S&amp;P500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6BC6F261-3556-4DF4-B19D-A50DF89F483B}"/>
                </a:ext>
              </a:extLst>
            </p:cNvPr>
            <p:cNvSpPr/>
            <p:nvPr/>
          </p:nvSpPr>
          <p:spPr>
            <a:xfrm>
              <a:off x="5641848" y="4241174"/>
              <a:ext cx="2415784" cy="12037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B53BD2C-5611-4C6A-A1E0-FDD1EFF92A39}"/>
              </a:ext>
            </a:extLst>
          </p:cNvPr>
          <p:cNvSpPr txBox="1"/>
          <p:nvPr/>
        </p:nvSpPr>
        <p:spPr>
          <a:xfrm>
            <a:off x="5509038" y="4101997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60%</a:t>
            </a:r>
            <a:endParaRPr lang="zh-TW" altLang="en-US" dirty="0"/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D2C2FB48-7360-4B1F-A613-8B4F58B12BB9}"/>
              </a:ext>
            </a:extLst>
          </p:cNvPr>
          <p:cNvSpPr txBox="1"/>
          <p:nvPr/>
        </p:nvSpPr>
        <p:spPr>
          <a:xfrm>
            <a:off x="7430138" y="4092391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40%</a:t>
            </a:r>
            <a:endParaRPr lang="zh-TW" altLang="en-US" dirty="0"/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802C0C0E-376B-42D3-918E-132F103389B2}"/>
              </a:ext>
            </a:extLst>
          </p:cNvPr>
          <p:cNvSpPr txBox="1"/>
          <p:nvPr/>
        </p:nvSpPr>
        <p:spPr>
          <a:xfrm>
            <a:off x="5506874" y="4950233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60%</a:t>
            </a:r>
            <a:endParaRPr lang="zh-TW" altLang="en-US" dirty="0"/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A8003009-DAEF-4C96-84F2-6DB6E2F67F24}"/>
              </a:ext>
            </a:extLst>
          </p:cNvPr>
          <p:cNvSpPr txBox="1"/>
          <p:nvPr/>
        </p:nvSpPr>
        <p:spPr>
          <a:xfrm>
            <a:off x="7430138" y="4950233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40%</a:t>
            </a:r>
            <a:endParaRPr lang="zh-TW" altLang="en-US" dirty="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594A5A64-902D-4491-AC39-85DF26631F35}"/>
              </a:ext>
            </a:extLst>
          </p:cNvPr>
          <p:cNvSpPr txBox="1"/>
          <p:nvPr/>
        </p:nvSpPr>
        <p:spPr>
          <a:xfrm>
            <a:off x="4569920" y="3370890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2012-05-18</a:t>
            </a:r>
            <a:endParaRPr lang="zh-TW" altLang="en-US" dirty="0"/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039C7617-8A6B-4954-A79E-53BBC8AF9435}"/>
              </a:ext>
            </a:extLst>
          </p:cNvPr>
          <p:cNvSpPr txBox="1"/>
          <p:nvPr/>
        </p:nvSpPr>
        <p:spPr>
          <a:xfrm>
            <a:off x="7809649" y="3370086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today</a:t>
            </a:r>
            <a:endParaRPr lang="zh-TW" altLang="en-US" dirty="0"/>
          </a:p>
        </p:txBody>
      </p: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F2A97CBB-C4AB-4A73-ACBC-7DB8C8905249}"/>
              </a:ext>
            </a:extLst>
          </p:cNvPr>
          <p:cNvCxnSpPr/>
          <p:nvPr/>
        </p:nvCxnSpPr>
        <p:spPr>
          <a:xfrm flipV="1">
            <a:off x="5824728" y="3554752"/>
            <a:ext cx="1984921" cy="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21FFCC02-B2B9-4451-88C6-DFE6B7455562}"/>
                  </a:ext>
                </a:extLst>
              </p:cNvPr>
              <p:cNvSpPr/>
              <p:nvPr/>
            </p:nvSpPr>
            <p:spPr>
              <a:xfrm>
                <a:off x="228968" y="2208516"/>
                <a:ext cx="10809656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TW" dirty="0">
                    <a:solidFill>
                      <a:schemeClr val="bg1"/>
                    </a:solidFill>
                  </a:rPr>
                  <a:t>Rup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今天</a:t>
                </a:r>
                <a14:m>
                  <m:oMath xmlns:m="http://schemas.openxmlformats.org/officeDocument/2006/math">
                    <m:r>
                      <a:rPr lang="zh-TW" alt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以前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type m:val="skw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50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TW" b="1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b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21FFCC02-B2B9-4451-88C6-DFE6B7455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8" y="2208516"/>
                <a:ext cx="10809656" cy="831446"/>
              </a:xfrm>
              <a:prstGeom prst="rect">
                <a:avLst/>
              </a:prstGeom>
              <a:blipFill>
                <a:blip r:embed="rId9"/>
                <a:stretch>
                  <a:fillRect l="-508" t="-66423" b="-540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CA571261-2DFB-4C7D-AECB-9FD6235F0F6E}"/>
              </a:ext>
            </a:extLst>
          </p:cNvPr>
          <p:cNvCxnSpPr>
            <a:cxnSpLocks/>
          </p:cNvCxnSpPr>
          <p:nvPr/>
        </p:nvCxnSpPr>
        <p:spPr>
          <a:xfrm>
            <a:off x="4797983" y="2584438"/>
            <a:ext cx="168336" cy="1452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6F4E5886-02D7-44CC-83BB-574F2449E973}"/>
              </a:ext>
            </a:extLst>
          </p:cNvPr>
          <p:cNvSpPr txBox="1"/>
          <p:nvPr/>
        </p:nvSpPr>
        <p:spPr>
          <a:xfrm>
            <a:off x="7682053" y="2234199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</a:t>
            </a:r>
            <a:r>
              <a:rPr lang="en-US" altLang="zh-TW" b="0" dirty="0"/>
              <a:t>ct branch</a:t>
            </a:r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49A45632-F642-4725-A4D4-A3B15AAAE147}"/>
              </a:ext>
            </a:extLst>
          </p:cNvPr>
          <p:cNvGrpSpPr/>
          <p:nvPr/>
        </p:nvGrpSpPr>
        <p:grpSpPr>
          <a:xfrm>
            <a:off x="-258641" y="2208516"/>
            <a:ext cx="2133647" cy="400639"/>
            <a:chOff x="8894266" y="0"/>
            <a:chExt cx="3292078" cy="400639"/>
          </a:xfrm>
        </p:grpSpPr>
        <p:sp>
          <p:nvSpPr>
            <p:cNvPr id="165" name="箭號: ＞形 164">
              <a:extLst>
                <a:ext uri="{FF2B5EF4-FFF2-40B4-BE49-F238E27FC236}">
                  <a16:creationId xmlns:a16="http://schemas.microsoft.com/office/drawing/2014/main" id="{A1D58C3B-E7E0-424D-8019-496D735458ED}"/>
                </a:ext>
              </a:extLst>
            </p:cNvPr>
            <p:cNvSpPr/>
            <p:nvPr/>
          </p:nvSpPr>
          <p:spPr>
            <a:xfrm>
              <a:off x="8894266" y="0"/>
              <a:ext cx="3292078" cy="400639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6" name="箭號: ＞形 4">
              <a:extLst>
                <a:ext uri="{FF2B5EF4-FFF2-40B4-BE49-F238E27FC236}">
                  <a16:creationId xmlns:a16="http://schemas.microsoft.com/office/drawing/2014/main" id="{643C59FB-AE4E-46F3-815B-49928A08AFAF}"/>
                </a:ext>
              </a:extLst>
            </p:cNvPr>
            <p:cNvSpPr txBox="1"/>
            <p:nvPr/>
          </p:nvSpPr>
          <p:spPr>
            <a:xfrm>
              <a:off x="9094586" y="0"/>
              <a:ext cx="2891439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 Model_3    </a:t>
              </a:r>
              <a:endParaRPr lang="zh-TW" altLang="en-US" sz="2000" kern="1200" dirty="0">
                <a:solidFill>
                  <a:schemeClr val="bg1"/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50521338-2175-4735-9FE8-C1B41DBA4E5A}"/>
              </a:ext>
            </a:extLst>
          </p:cNvPr>
          <p:cNvSpPr txBox="1"/>
          <p:nvPr/>
        </p:nvSpPr>
        <p:spPr>
          <a:xfrm>
            <a:off x="8917008" y="2629826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</a:t>
            </a:r>
            <a:r>
              <a:rPr lang="en-US" altLang="zh-TW" b="0" dirty="0"/>
              <a:t>um branch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4B57FD5-71F0-444E-9F4A-D2DE5D928E3F}"/>
              </a:ext>
            </a:extLst>
          </p:cNvPr>
          <p:cNvSpPr/>
          <p:nvPr/>
        </p:nvSpPr>
        <p:spPr>
          <a:xfrm>
            <a:off x="753318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2DE96469-B05A-4065-90F9-7107847032E7}"/>
              </a:ext>
            </a:extLst>
          </p:cNvPr>
          <p:cNvSpPr/>
          <p:nvPr/>
        </p:nvSpPr>
        <p:spPr>
          <a:xfrm>
            <a:off x="322466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C6C18D3-E305-4CFB-B11F-912552C37040}"/>
              </a:ext>
            </a:extLst>
          </p:cNvPr>
          <p:cNvSpPr/>
          <p:nvPr/>
        </p:nvSpPr>
        <p:spPr>
          <a:xfrm>
            <a:off x="551830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0852FFB-F716-4762-80B7-4D75C592FD4E}"/>
              </a:ext>
            </a:extLst>
          </p:cNvPr>
          <p:cNvSpPr/>
          <p:nvPr/>
        </p:nvSpPr>
        <p:spPr>
          <a:xfrm>
            <a:off x="781194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19B3CF5-2247-435C-AE51-C72535A20CDD}"/>
              </a:ext>
            </a:extLst>
          </p:cNvPr>
          <p:cNvSpPr/>
          <p:nvPr/>
        </p:nvSpPr>
        <p:spPr>
          <a:xfrm>
            <a:off x="10325624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51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4" name="內容版面配置區 7">
            <a:extLst>
              <a:ext uri="{FF2B5EF4-FFF2-40B4-BE49-F238E27FC236}">
                <a16:creationId xmlns:a16="http://schemas.microsoft.com/office/drawing/2014/main" id="{E16B2B93-C5C3-4DE3-9E0C-69524CAB5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750591"/>
              </p:ext>
            </p:extLst>
          </p:nvPr>
        </p:nvGraphicFramePr>
        <p:xfrm>
          <a:off x="0" y="6145904"/>
          <a:ext cx="12192000" cy="40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5" name="群組 84">
            <a:extLst>
              <a:ext uri="{FF2B5EF4-FFF2-40B4-BE49-F238E27FC236}">
                <a16:creationId xmlns:a16="http://schemas.microsoft.com/office/drawing/2014/main" id="{F97B1E40-CD14-4A82-B945-015005022BBF}"/>
              </a:ext>
            </a:extLst>
          </p:cNvPr>
          <p:cNvGrpSpPr/>
          <p:nvPr/>
        </p:nvGrpSpPr>
        <p:grpSpPr>
          <a:xfrm>
            <a:off x="1" y="5758514"/>
            <a:ext cx="12192000" cy="392678"/>
            <a:chOff x="0" y="0"/>
            <a:chExt cx="2214562" cy="400639"/>
          </a:xfrm>
        </p:grpSpPr>
        <p:sp>
          <p:nvSpPr>
            <p:cNvPr id="86" name="箭號: ＞形 85">
              <a:extLst>
                <a:ext uri="{FF2B5EF4-FFF2-40B4-BE49-F238E27FC236}">
                  <a16:creationId xmlns:a16="http://schemas.microsoft.com/office/drawing/2014/main" id="{A4E59468-B16F-4393-B17D-F95468388802}"/>
                </a:ext>
              </a:extLst>
            </p:cNvPr>
            <p:cNvSpPr/>
            <p:nvPr/>
          </p:nvSpPr>
          <p:spPr>
            <a:xfrm>
              <a:off x="0" y="0"/>
              <a:ext cx="2214562" cy="400639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87" name="箭號: ＞形 4">
              <a:extLst>
                <a:ext uri="{FF2B5EF4-FFF2-40B4-BE49-F238E27FC236}">
                  <a16:creationId xmlns:a16="http://schemas.microsoft.com/office/drawing/2014/main" id="{9A21A090-248B-454E-9B2E-9CC60F272659}"/>
                </a:ext>
              </a:extLst>
            </p:cNvPr>
            <p:cNvSpPr txBox="1"/>
            <p:nvPr/>
          </p:nvSpPr>
          <p:spPr>
            <a:xfrm>
              <a:off x="200320" y="0"/>
              <a:ext cx="1813923" cy="4006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000" kern="1200" dirty="0">
                  <a:solidFill>
                    <a:schemeClr val="bg1"/>
                  </a:solidFill>
                </a:rPr>
                <a:t>實驗步驟</a:t>
              </a:r>
            </a:p>
          </p:txBody>
        </p:sp>
      </p:grpSp>
      <p:sp>
        <p:nvSpPr>
          <p:cNvPr id="168" name="矩形 167">
            <a:extLst>
              <a:ext uri="{FF2B5EF4-FFF2-40B4-BE49-F238E27FC236}">
                <a16:creationId xmlns:a16="http://schemas.microsoft.com/office/drawing/2014/main" id="{A4B57FD5-71F0-444E-9F4A-D2DE5D928E3F}"/>
              </a:ext>
            </a:extLst>
          </p:cNvPr>
          <p:cNvSpPr/>
          <p:nvPr/>
        </p:nvSpPr>
        <p:spPr>
          <a:xfrm>
            <a:off x="753318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2DE96469-B05A-4065-90F9-7107847032E7}"/>
              </a:ext>
            </a:extLst>
          </p:cNvPr>
          <p:cNvSpPr/>
          <p:nvPr/>
        </p:nvSpPr>
        <p:spPr>
          <a:xfrm>
            <a:off x="322466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C6C18D3-E305-4CFB-B11F-912552C37040}"/>
              </a:ext>
            </a:extLst>
          </p:cNvPr>
          <p:cNvSpPr/>
          <p:nvPr/>
        </p:nvSpPr>
        <p:spPr>
          <a:xfrm>
            <a:off x="551830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0852FFB-F716-4762-80B7-4D75C592FD4E}"/>
              </a:ext>
            </a:extLst>
          </p:cNvPr>
          <p:cNvSpPr/>
          <p:nvPr/>
        </p:nvSpPr>
        <p:spPr>
          <a:xfrm>
            <a:off x="781194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19B3CF5-2247-435C-AE51-C72535A20CDD}"/>
              </a:ext>
            </a:extLst>
          </p:cNvPr>
          <p:cNvSpPr/>
          <p:nvPr/>
        </p:nvSpPr>
        <p:spPr>
          <a:xfrm>
            <a:off x="10325624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1</a:t>
            </a:r>
            <a:endParaRPr lang="zh-TW" altLang="en-US" dirty="0"/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B1553C40-BDCE-41F6-872E-0283BD52E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825" y="1605708"/>
            <a:ext cx="6373475" cy="87619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AF4B6316-2EAD-4313-A44A-8C99EF5AF8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5924" y="1799293"/>
            <a:ext cx="5170253" cy="876190"/>
          </a:xfrm>
          <a:prstGeom prst="rect">
            <a:avLst/>
          </a:prstGeom>
        </p:spPr>
      </p:pic>
      <p:pic>
        <p:nvPicPr>
          <p:cNvPr id="7" name="圖片 6" descr="一張含有 地圖 的圖片&#10;&#10;自動產生的描述">
            <a:extLst>
              <a:ext uri="{FF2B5EF4-FFF2-40B4-BE49-F238E27FC236}">
                <a16:creationId xmlns:a16="http://schemas.microsoft.com/office/drawing/2014/main" id="{EB2C447F-05DF-4DE1-857B-BA40D3E27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EAF2F5E-9EEF-42A6-89B4-026044A62A76}"/>
                  </a:ext>
                </a:extLst>
              </p:cNvPr>
              <p:cNvSpPr/>
              <p:nvPr/>
            </p:nvSpPr>
            <p:spPr>
              <a:xfrm>
                <a:off x="228968" y="214616"/>
                <a:ext cx="10809656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TW" dirty="0">
                    <a:solidFill>
                      <a:schemeClr val="bg1"/>
                    </a:solidFill>
                  </a:rPr>
                  <a:t>Rup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今天</a:t>
                </a:r>
                <a14:m>
                  <m:oMath xmlns:m="http://schemas.openxmlformats.org/officeDocument/2006/math">
                    <m:r>
                      <a:rPr lang="zh-TW" alt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以前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type m:val="skw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50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TW" b="1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b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EAF2F5E-9EEF-42A6-89B4-026044A62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8" y="214616"/>
                <a:ext cx="10809656" cy="831446"/>
              </a:xfrm>
              <a:prstGeom prst="rect">
                <a:avLst/>
              </a:prstGeom>
              <a:blipFill>
                <a:blip r:embed="rId10"/>
                <a:stretch>
                  <a:fillRect l="-508" t="-66423" b="-540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AF01EDA-CC09-49F1-A6AC-178587EB7E4D}"/>
              </a:ext>
            </a:extLst>
          </p:cNvPr>
          <p:cNvCxnSpPr>
            <a:cxnSpLocks/>
          </p:cNvCxnSpPr>
          <p:nvPr/>
        </p:nvCxnSpPr>
        <p:spPr>
          <a:xfrm>
            <a:off x="4797983" y="590538"/>
            <a:ext cx="168336" cy="1452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366F25F-1B08-4BBF-B1F5-CC4BE8EF84ED}"/>
              </a:ext>
            </a:extLst>
          </p:cNvPr>
          <p:cNvSpPr txBox="1"/>
          <p:nvPr/>
        </p:nvSpPr>
        <p:spPr>
          <a:xfrm>
            <a:off x="7682053" y="240299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</a:t>
            </a:r>
            <a:r>
              <a:rPr lang="en-US" altLang="zh-TW" b="0" dirty="0"/>
              <a:t>ct branch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6788EA15-69F7-4EAE-945D-730CD40D7AE8}"/>
              </a:ext>
            </a:extLst>
          </p:cNvPr>
          <p:cNvGrpSpPr/>
          <p:nvPr/>
        </p:nvGrpSpPr>
        <p:grpSpPr>
          <a:xfrm>
            <a:off x="-258641" y="214616"/>
            <a:ext cx="2133647" cy="400639"/>
            <a:chOff x="8894266" y="0"/>
            <a:chExt cx="3292078" cy="400639"/>
          </a:xfrm>
        </p:grpSpPr>
        <p:sp>
          <p:nvSpPr>
            <p:cNvPr id="55" name="箭號: ＞形 54">
              <a:extLst>
                <a:ext uri="{FF2B5EF4-FFF2-40B4-BE49-F238E27FC236}">
                  <a16:creationId xmlns:a16="http://schemas.microsoft.com/office/drawing/2014/main" id="{79B8AD7E-1D23-4467-AE8B-1035DC9ABD16}"/>
                </a:ext>
              </a:extLst>
            </p:cNvPr>
            <p:cNvSpPr/>
            <p:nvPr/>
          </p:nvSpPr>
          <p:spPr>
            <a:xfrm>
              <a:off x="8894266" y="0"/>
              <a:ext cx="3292078" cy="400639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箭號: ＞形 4">
              <a:extLst>
                <a:ext uri="{FF2B5EF4-FFF2-40B4-BE49-F238E27FC236}">
                  <a16:creationId xmlns:a16="http://schemas.microsoft.com/office/drawing/2014/main" id="{BB768A87-06FB-4B44-B7B3-92A9808D4A3C}"/>
                </a:ext>
              </a:extLst>
            </p:cNvPr>
            <p:cNvSpPr txBox="1"/>
            <p:nvPr/>
          </p:nvSpPr>
          <p:spPr>
            <a:xfrm>
              <a:off x="9094586" y="0"/>
              <a:ext cx="2891439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 Model_3    </a:t>
              </a:r>
              <a:endParaRPr lang="zh-TW" altLang="en-US" sz="2000" kern="1200" dirty="0">
                <a:solidFill>
                  <a:schemeClr val="bg1"/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D9B3F92-B03B-425F-8857-06152B9BDA9C}"/>
              </a:ext>
            </a:extLst>
          </p:cNvPr>
          <p:cNvSpPr txBox="1"/>
          <p:nvPr/>
        </p:nvSpPr>
        <p:spPr>
          <a:xfrm>
            <a:off x="8917008" y="635926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</a:t>
            </a:r>
            <a:r>
              <a:rPr lang="en-US" altLang="zh-TW" b="0" dirty="0"/>
              <a:t>um branch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65E9D0E-C631-4A09-85FF-C7F230A5F262}"/>
              </a:ext>
            </a:extLst>
          </p:cNvPr>
          <p:cNvSpPr txBox="1"/>
          <p:nvPr/>
        </p:nvSpPr>
        <p:spPr>
          <a:xfrm>
            <a:off x="1213601" y="4454838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</a:t>
            </a:r>
            <a:r>
              <a:rPr lang="en-US" altLang="zh-TW" b="0" dirty="0"/>
              <a:t>um branch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581E83F-4DDC-40AC-A83D-969E8F3A802A}"/>
              </a:ext>
            </a:extLst>
          </p:cNvPr>
          <p:cNvSpPr txBox="1"/>
          <p:nvPr/>
        </p:nvSpPr>
        <p:spPr>
          <a:xfrm>
            <a:off x="1213601" y="2236543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</a:t>
            </a:r>
            <a:r>
              <a:rPr lang="en-US" altLang="zh-TW" b="0" dirty="0"/>
              <a:t>ct branch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92B2309-3A16-4DD1-959F-4EA78AA749F9}"/>
              </a:ext>
            </a:extLst>
          </p:cNvPr>
          <p:cNvGrpSpPr/>
          <p:nvPr/>
        </p:nvGrpSpPr>
        <p:grpSpPr>
          <a:xfrm>
            <a:off x="-507434" y="751525"/>
            <a:ext cx="3364934" cy="400639"/>
            <a:chOff x="2387203" y="0"/>
            <a:chExt cx="2649140" cy="400639"/>
          </a:xfrm>
        </p:grpSpPr>
        <p:sp>
          <p:nvSpPr>
            <p:cNvPr id="61" name="箭號: ＞形 60">
              <a:extLst>
                <a:ext uri="{FF2B5EF4-FFF2-40B4-BE49-F238E27FC236}">
                  <a16:creationId xmlns:a16="http://schemas.microsoft.com/office/drawing/2014/main" id="{326FDA5E-EE9E-42C0-AF94-04C75C1E2AE3}"/>
                </a:ext>
              </a:extLst>
            </p:cNvPr>
            <p:cNvSpPr/>
            <p:nvPr/>
          </p:nvSpPr>
          <p:spPr>
            <a:xfrm>
              <a:off x="2387203" y="0"/>
              <a:ext cx="2649140" cy="400639"/>
            </a:xfrm>
            <a:prstGeom prst="chevr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箭號: ＞形 4">
              <a:extLst>
                <a:ext uri="{FF2B5EF4-FFF2-40B4-BE49-F238E27FC236}">
                  <a16:creationId xmlns:a16="http://schemas.microsoft.com/office/drawing/2014/main" id="{3BBAFC13-181C-45D0-86D1-E99D4A27A1F7}"/>
                </a:ext>
              </a:extLst>
            </p:cNvPr>
            <p:cNvSpPr txBox="1"/>
            <p:nvPr/>
          </p:nvSpPr>
          <p:spPr>
            <a:xfrm>
              <a:off x="2587523" y="0"/>
              <a:ext cx="2248501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  <a:cs typeface="+mn-cs"/>
                </a:rPr>
                <a:t>     </a:t>
              </a:r>
              <a:r>
                <a:rPr lang="en-US" altLang="zh-TW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</a:rPr>
                <a:t>pretrain </a:t>
              </a:r>
              <a:r>
                <a:rPr lang="en-US" altLang="zh-TW" sz="2000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</a:rPr>
                <a:t>act+num</a:t>
              </a:r>
              <a:r>
                <a:rPr lang="en-US" altLang="zh-TW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</a:rPr>
                <a:t> </a:t>
              </a:r>
              <a:r>
                <a:rPr lang="en-US" altLang="zh-TW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  <a:cs typeface="+mn-cs"/>
                </a:rPr>
                <a:t>loss</a:t>
              </a:r>
              <a:endParaRPr lang="zh-TW" altLang="en-US" sz="20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16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E637FA8F-8F10-40D3-9252-72E0E464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 fontScale="90000"/>
          </a:bodyPr>
          <a:lstStyle/>
          <a:p>
            <a:r>
              <a:rPr lang="en-US" altLang="zh-TW" sz="2400" dirty="0" err="1"/>
              <a:t>Jeong</a:t>
            </a:r>
            <a:r>
              <a:rPr lang="en-US" altLang="zh-TW" sz="2400" dirty="0"/>
              <a:t>, G., &amp; Kim, H. Y. (2019). </a:t>
            </a:r>
            <a:br>
              <a:rPr lang="en-US" altLang="zh-TW" sz="2400" dirty="0"/>
            </a:br>
            <a:r>
              <a:rPr lang="en-US" altLang="zh-TW" sz="2400" b="1" dirty="0"/>
              <a:t>Improving financial trading decisions using deep Q-learning: Predicting the number of shares, action strategies, and transfer learning. </a:t>
            </a:r>
            <a:br>
              <a:rPr lang="en-US" altLang="zh-TW" sz="2400" dirty="0"/>
            </a:br>
            <a:r>
              <a:rPr lang="en-US" altLang="zh-TW" sz="2400" i="1" dirty="0"/>
              <a:t>Expert Systems with Applications</a:t>
            </a:r>
            <a:endParaRPr lang="zh-TW" altLang="en-US" sz="2400" i="1" dirty="0"/>
          </a:p>
        </p:txBody>
      </p:sp>
      <p:graphicFrame>
        <p:nvGraphicFramePr>
          <p:cNvPr id="84" name="內容版面配置區 7">
            <a:extLst>
              <a:ext uri="{FF2B5EF4-FFF2-40B4-BE49-F238E27FC236}">
                <a16:creationId xmlns:a16="http://schemas.microsoft.com/office/drawing/2014/main" id="{E16B2B93-C5C3-4DE3-9E0C-69524CAB5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166790"/>
              </p:ext>
            </p:extLst>
          </p:nvPr>
        </p:nvGraphicFramePr>
        <p:xfrm>
          <a:off x="0" y="6145904"/>
          <a:ext cx="12192000" cy="40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5" name="群組 84">
            <a:extLst>
              <a:ext uri="{FF2B5EF4-FFF2-40B4-BE49-F238E27FC236}">
                <a16:creationId xmlns:a16="http://schemas.microsoft.com/office/drawing/2014/main" id="{F97B1E40-CD14-4A82-B945-015005022BBF}"/>
              </a:ext>
            </a:extLst>
          </p:cNvPr>
          <p:cNvGrpSpPr/>
          <p:nvPr/>
        </p:nvGrpSpPr>
        <p:grpSpPr>
          <a:xfrm>
            <a:off x="1" y="5758514"/>
            <a:ext cx="12192000" cy="392678"/>
            <a:chOff x="0" y="0"/>
            <a:chExt cx="2214562" cy="400639"/>
          </a:xfrm>
        </p:grpSpPr>
        <p:sp>
          <p:nvSpPr>
            <p:cNvPr id="86" name="箭號: ＞形 85">
              <a:extLst>
                <a:ext uri="{FF2B5EF4-FFF2-40B4-BE49-F238E27FC236}">
                  <a16:creationId xmlns:a16="http://schemas.microsoft.com/office/drawing/2014/main" id="{A4E59468-B16F-4393-B17D-F95468388802}"/>
                </a:ext>
              </a:extLst>
            </p:cNvPr>
            <p:cNvSpPr/>
            <p:nvPr/>
          </p:nvSpPr>
          <p:spPr>
            <a:xfrm>
              <a:off x="0" y="0"/>
              <a:ext cx="2214562" cy="400639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87" name="箭號: ＞形 4">
              <a:extLst>
                <a:ext uri="{FF2B5EF4-FFF2-40B4-BE49-F238E27FC236}">
                  <a16:creationId xmlns:a16="http://schemas.microsoft.com/office/drawing/2014/main" id="{9A21A090-248B-454E-9B2E-9CC60F272659}"/>
                </a:ext>
              </a:extLst>
            </p:cNvPr>
            <p:cNvSpPr txBox="1"/>
            <p:nvPr/>
          </p:nvSpPr>
          <p:spPr>
            <a:xfrm>
              <a:off x="200320" y="0"/>
              <a:ext cx="1813923" cy="4006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000" kern="1200" dirty="0">
                  <a:solidFill>
                    <a:schemeClr val="bg1"/>
                  </a:solidFill>
                </a:rPr>
                <a:t>實驗步驟</a:t>
              </a: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598513BA-A7AD-43AE-98E3-6EFCA76EF47B}"/>
              </a:ext>
            </a:extLst>
          </p:cNvPr>
          <p:cNvGrpSpPr/>
          <p:nvPr/>
        </p:nvGrpSpPr>
        <p:grpSpPr>
          <a:xfrm>
            <a:off x="2422569" y="3370086"/>
            <a:ext cx="6813544" cy="1999804"/>
            <a:chOff x="3473711" y="3948056"/>
            <a:chExt cx="6813544" cy="1999804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52571201-FC79-4CEF-8DCD-4D1CFBA91922}"/>
                </a:ext>
              </a:extLst>
            </p:cNvPr>
            <p:cNvGrpSpPr/>
            <p:nvPr/>
          </p:nvGrpSpPr>
          <p:grpSpPr>
            <a:xfrm>
              <a:off x="5724996" y="4299311"/>
              <a:ext cx="3745095" cy="1082805"/>
              <a:chOff x="7446031" y="2593527"/>
              <a:chExt cx="3745095" cy="1082805"/>
            </a:xfrm>
          </p:grpSpPr>
          <p:pic>
            <p:nvPicPr>
              <p:cNvPr id="63" name="圖片 62">
                <a:extLst>
                  <a:ext uri="{FF2B5EF4-FFF2-40B4-BE49-F238E27FC236}">
                    <a16:creationId xmlns:a16="http://schemas.microsoft.com/office/drawing/2014/main" id="{AC09DA56-54EF-4F73-B712-3DD515FE2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2593527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64" name="圖片 63">
                <a:extLst>
                  <a:ext uri="{FF2B5EF4-FFF2-40B4-BE49-F238E27FC236}">
                    <a16:creationId xmlns:a16="http://schemas.microsoft.com/office/drawing/2014/main" id="{FB80172D-80B8-4FBC-989D-F0C62A8F3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271513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65" name="圖片 64">
                <a:extLst>
                  <a:ext uri="{FF2B5EF4-FFF2-40B4-BE49-F238E27FC236}">
                    <a16:creationId xmlns:a16="http://schemas.microsoft.com/office/drawing/2014/main" id="{C0E3D004-B859-40CF-87D8-10B58F7B4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284304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66" name="圖片 65">
                <a:extLst>
                  <a:ext uri="{FF2B5EF4-FFF2-40B4-BE49-F238E27FC236}">
                    <a16:creationId xmlns:a16="http://schemas.microsoft.com/office/drawing/2014/main" id="{03863E83-DF8E-4991-AD47-85FB5AECA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3" y="2962957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67" name="圖片 66">
                <a:extLst>
                  <a:ext uri="{FF2B5EF4-FFF2-40B4-BE49-F238E27FC236}">
                    <a16:creationId xmlns:a16="http://schemas.microsoft.com/office/drawing/2014/main" id="{A6C02A87-0BBB-4EAC-BD76-2518D697D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086084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36FEC76F-1511-4A6A-8CBC-20C349A78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20966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69" name="圖片 68">
                <a:extLst>
                  <a:ext uri="{FF2B5EF4-FFF2-40B4-BE49-F238E27FC236}">
                    <a16:creationId xmlns:a16="http://schemas.microsoft.com/office/drawing/2014/main" id="{82896299-451A-4B9E-84E1-0652C34D1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335504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70" name="圖片 69">
                <a:extLst>
                  <a:ext uri="{FF2B5EF4-FFF2-40B4-BE49-F238E27FC236}">
                    <a16:creationId xmlns:a16="http://schemas.microsoft.com/office/drawing/2014/main" id="{4ECB723F-6B75-43C5-8636-10BC73726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461940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71" name="圖片 70">
                <a:extLst>
                  <a:ext uri="{FF2B5EF4-FFF2-40B4-BE49-F238E27FC236}">
                    <a16:creationId xmlns:a16="http://schemas.microsoft.com/office/drawing/2014/main" id="{12C19D46-A30A-45DB-81C0-22EC8ABA8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3587990"/>
                <a:ext cx="3745093" cy="88342"/>
              </a:xfrm>
              <a:prstGeom prst="rect">
                <a:avLst/>
              </a:prstGeom>
            </p:spPr>
          </p:pic>
        </p:grpSp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F868C52E-B3DC-4405-9C10-5F3433D4B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24996" y="5663028"/>
              <a:ext cx="3745093" cy="88342"/>
            </a:xfrm>
            <a:prstGeom prst="rect">
              <a:avLst/>
            </a:prstGeom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8C8CA22-8C60-489E-86D7-CC176A85BFFC}"/>
                </a:ext>
              </a:extLst>
            </p:cNvPr>
            <p:cNvSpPr txBox="1"/>
            <p:nvPr/>
          </p:nvSpPr>
          <p:spPr>
            <a:xfrm>
              <a:off x="3473711" y="4651373"/>
              <a:ext cx="195631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0" dirty="0"/>
                <a:t>Component stocks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75E036E8-0D83-4A99-B9B3-E35D2672D732}"/>
                </a:ext>
              </a:extLst>
            </p:cNvPr>
            <p:cNvSpPr txBox="1"/>
            <p:nvPr/>
          </p:nvSpPr>
          <p:spPr>
            <a:xfrm>
              <a:off x="3486333" y="5514751"/>
              <a:ext cx="195631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0" dirty="0"/>
                <a:t>S&amp;P500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DE58ED4-2FB3-4E9B-BFA1-ACB348E5C899}"/>
                </a:ext>
              </a:extLst>
            </p:cNvPr>
            <p:cNvSpPr/>
            <p:nvPr/>
          </p:nvSpPr>
          <p:spPr>
            <a:xfrm>
              <a:off x="5641848" y="5488298"/>
              <a:ext cx="2415784" cy="459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3D5016E3-873A-43C7-9408-55439CFB7A95}"/>
                </a:ext>
              </a:extLst>
            </p:cNvPr>
            <p:cNvSpPr txBox="1"/>
            <p:nvPr/>
          </p:nvSpPr>
          <p:spPr>
            <a:xfrm>
              <a:off x="5621062" y="3948860"/>
              <a:ext cx="1426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2012-05-18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9C033AA6-4486-4464-BE77-A2AD2245673C}"/>
                </a:ext>
              </a:extLst>
            </p:cNvPr>
            <p:cNvSpPr txBox="1"/>
            <p:nvPr/>
          </p:nvSpPr>
          <p:spPr>
            <a:xfrm>
              <a:off x="8860791" y="3948056"/>
              <a:ext cx="1426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today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5AE5BBAD-9132-4B5E-9638-3EA4FC184753}"/>
                </a:ext>
              </a:extLst>
            </p:cNvPr>
            <p:cNvSpPr txBox="1"/>
            <p:nvPr/>
          </p:nvSpPr>
          <p:spPr>
            <a:xfrm>
              <a:off x="6560180" y="4679967"/>
              <a:ext cx="5791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60%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58AC293-24A4-46D0-B673-9E71DD47F8B2}"/>
                </a:ext>
              </a:extLst>
            </p:cNvPr>
            <p:cNvSpPr txBox="1"/>
            <p:nvPr/>
          </p:nvSpPr>
          <p:spPr>
            <a:xfrm>
              <a:off x="8481280" y="4670361"/>
              <a:ext cx="5791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40%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8F74B52-6582-4BCC-A600-73D38D9452C5}"/>
                </a:ext>
              </a:extLst>
            </p:cNvPr>
            <p:cNvSpPr txBox="1"/>
            <p:nvPr/>
          </p:nvSpPr>
          <p:spPr>
            <a:xfrm>
              <a:off x="6558016" y="5528203"/>
              <a:ext cx="5791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60%</a:t>
              </a:r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8C41711-6E3A-43DA-9F2B-375700DA9003}"/>
                </a:ext>
              </a:extLst>
            </p:cNvPr>
            <p:cNvSpPr txBox="1"/>
            <p:nvPr/>
          </p:nvSpPr>
          <p:spPr>
            <a:xfrm>
              <a:off x="8481280" y="5528203"/>
              <a:ext cx="5791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40%</a:t>
              </a:r>
              <a:endParaRPr lang="zh-TW" altLang="en-US" dirty="0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7D0821A-AF1A-4E88-A439-789EAEA91335}"/>
              </a:ext>
            </a:extLst>
          </p:cNvPr>
          <p:cNvCxnSpPr>
            <a:endCxn id="58" idx="1"/>
          </p:cNvCxnSpPr>
          <p:nvPr/>
        </p:nvCxnSpPr>
        <p:spPr>
          <a:xfrm flipV="1">
            <a:off x="5824728" y="3554752"/>
            <a:ext cx="1984921" cy="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571DE7E-55F4-434E-8CC3-8630B6E3F26D}"/>
                  </a:ext>
                </a:extLst>
              </p:cNvPr>
              <p:cNvSpPr/>
              <p:nvPr/>
            </p:nvSpPr>
            <p:spPr>
              <a:xfrm>
                <a:off x="228968" y="2208516"/>
                <a:ext cx="10809656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TW" dirty="0">
                    <a:solidFill>
                      <a:schemeClr val="bg1"/>
                    </a:solidFill>
                  </a:rPr>
                  <a:t>Rup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今天</a:t>
                </a:r>
                <a14:m>
                  <m:oMath xmlns:m="http://schemas.openxmlformats.org/officeDocument/2006/math">
                    <m:r>
                      <a:rPr lang="zh-TW" alt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以前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type m:val="skw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50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TW" b="1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b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571DE7E-55F4-434E-8CC3-8630B6E3F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8" y="2208516"/>
                <a:ext cx="10809656" cy="831446"/>
              </a:xfrm>
              <a:prstGeom prst="rect">
                <a:avLst/>
              </a:prstGeom>
              <a:blipFill>
                <a:blip r:embed="rId9"/>
                <a:stretch>
                  <a:fillRect l="-508" t="-66423" b="-540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493B190C-B9C9-4261-96F2-3470B7A1647C}"/>
              </a:ext>
            </a:extLst>
          </p:cNvPr>
          <p:cNvCxnSpPr>
            <a:cxnSpLocks/>
          </p:cNvCxnSpPr>
          <p:nvPr/>
        </p:nvCxnSpPr>
        <p:spPr>
          <a:xfrm>
            <a:off x="4797983" y="2584438"/>
            <a:ext cx="168336" cy="1452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9F8DBCE9-44FA-4F63-9A24-5D309DFADCCE}"/>
              </a:ext>
            </a:extLst>
          </p:cNvPr>
          <p:cNvSpPr txBox="1"/>
          <p:nvPr/>
        </p:nvSpPr>
        <p:spPr>
          <a:xfrm>
            <a:off x="7682053" y="2234199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</a:t>
            </a:r>
            <a:r>
              <a:rPr lang="en-US" altLang="zh-TW" b="0" dirty="0"/>
              <a:t>ct branch</a:t>
            </a:r>
          </a:p>
        </p:txBody>
      </p: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1E634D95-6F53-40A8-BC55-3CA4016D6C52}"/>
              </a:ext>
            </a:extLst>
          </p:cNvPr>
          <p:cNvGrpSpPr/>
          <p:nvPr/>
        </p:nvGrpSpPr>
        <p:grpSpPr>
          <a:xfrm>
            <a:off x="-258641" y="2208516"/>
            <a:ext cx="2133647" cy="400639"/>
            <a:chOff x="8894266" y="0"/>
            <a:chExt cx="3292078" cy="400639"/>
          </a:xfrm>
        </p:grpSpPr>
        <p:sp>
          <p:nvSpPr>
            <p:cNvPr id="119" name="箭號: ＞形 118">
              <a:extLst>
                <a:ext uri="{FF2B5EF4-FFF2-40B4-BE49-F238E27FC236}">
                  <a16:creationId xmlns:a16="http://schemas.microsoft.com/office/drawing/2014/main" id="{596641DE-5DB0-4A88-992A-92C27E837357}"/>
                </a:ext>
              </a:extLst>
            </p:cNvPr>
            <p:cNvSpPr/>
            <p:nvPr/>
          </p:nvSpPr>
          <p:spPr>
            <a:xfrm>
              <a:off x="8894266" y="0"/>
              <a:ext cx="3292078" cy="400639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0" name="箭號: ＞形 4">
              <a:extLst>
                <a:ext uri="{FF2B5EF4-FFF2-40B4-BE49-F238E27FC236}">
                  <a16:creationId xmlns:a16="http://schemas.microsoft.com/office/drawing/2014/main" id="{8A6C87D2-779F-46F7-8E2D-51561D13CF56}"/>
                </a:ext>
              </a:extLst>
            </p:cNvPr>
            <p:cNvSpPr txBox="1"/>
            <p:nvPr/>
          </p:nvSpPr>
          <p:spPr>
            <a:xfrm>
              <a:off x="9094586" y="0"/>
              <a:ext cx="2891439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 Model_3    </a:t>
              </a:r>
              <a:endParaRPr lang="zh-TW" altLang="en-US" sz="2000" kern="1200" dirty="0">
                <a:solidFill>
                  <a:schemeClr val="bg1"/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A1068C5B-74F5-42DF-964C-D7C84698828F}"/>
              </a:ext>
            </a:extLst>
          </p:cNvPr>
          <p:cNvSpPr txBox="1"/>
          <p:nvPr/>
        </p:nvSpPr>
        <p:spPr>
          <a:xfrm>
            <a:off x="8917008" y="2629826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</a:t>
            </a:r>
            <a:r>
              <a:rPr lang="en-US" altLang="zh-TW" b="0" dirty="0"/>
              <a:t>um branch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561CD8D-EC34-45FE-955C-B3890581640B}"/>
              </a:ext>
            </a:extLst>
          </p:cNvPr>
          <p:cNvSpPr/>
          <p:nvPr/>
        </p:nvSpPr>
        <p:spPr>
          <a:xfrm>
            <a:off x="753318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9A01521-DE28-475A-A48B-330763AED50A}"/>
              </a:ext>
            </a:extLst>
          </p:cNvPr>
          <p:cNvSpPr/>
          <p:nvPr/>
        </p:nvSpPr>
        <p:spPr>
          <a:xfrm>
            <a:off x="322466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785C467-AD26-4335-859A-817E40E0772E}"/>
              </a:ext>
            </a:extLst>
          </p:cNvPr>
          <p:cNvSpPr/>
          <p:nvPr/>
        </p:nvSpPr>
        <p:spPr>
          <a:xfrm>
            <a:off x="551830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109EAE3-7535-414F-9C33-B06FE8C10F7A}"/>
              </a:ext>
            </a:extLst>
          </p:cNvPr>
          <p:cNvSpPr/>
          <p:nvPr/>
        </p:nvSpPr>
        <p:spPr>
          <a:xfrm>
            <a:off x="781194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EBB62AD-46AE-4447-B2BC-FBE0749B2A17}"/>
              </a:ext>
            </a:extLst>
          </p:cNvPr>
          <p:cNvSpPr/>
          <p:nvPr/>
        </p:nvSpPr>
        <p:spPr>
          <a:xfrm>
            <a:off x="10325624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21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4" name="內容版面配置區 7">
            <a:extLst>
              <a:ext uri="{FF2B5EF4-FFF2-40B4-BE49-F238E27FC236}">
                <a16:creationId xmlns:a16="http://schemas.microsoft.com/office/drawing/2014/main" id="{E16B2B93-C5C3-4DE3-9E0C-69524CAB5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740815"/>
              </p:ext>
            </p:extLst>
          </p:nvPr>
        </p:nvGraphicFramePr>
        <p:xfrm>
          <a:off x="0" y="6145904"/>
          <a:ext cx="12192000" cy="40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5" name="群組 84">
            <a:extLst>
              <a:ext uri="{FF2B5EF4-FFF2-40B4-BE49-F238E27FC236}">
                <a16:creationId xmlns:a16="http://schemas.microsoft.com/office/drawing/2014/main" id="{F97B1E40-CD14-4A82-B945-015005022BBF}"/>
              </a:ext>
            </a:extLst>
          </p:cNvPr>
          <p:cNvGrpSpPr/>
          <p:nvPr/>
        </p:nvGrpSpPr>
        <p:grpSpPr>
          <a:xfrm>
            <a:off x="1" y="5758514"/>
            <a:ext cx="12192000" cy="392678"/>
            <a:chOff x="0" y="0"/>
            <a:chExt cx="2214562" cy="400639"/>
          </a:xfrm>
        </p:grpSpPr>
        <p:sp>
          <p:nvSpPr>
            <p:cNvPr id="86" name="箭號: ＞形 85">
              <a:extLst>
                <a:ext uri="{FF2B5EF4-FFF2-40B4-BE49-F238E27FC236}">
                  <a16:creationId xmlns:a16="http://schemas.microsoft.com/office/drawing/2014/main" id="{A4E59468-B16F-4393-B17D-F95468388802}"/>
                </a:ext>
              </a:extLst>
            </p:cNvPr>
            <p:cNvSpPr/>
            <p:nvPr/>
          </p:nvSpPr>
          <p:spPr>
            <a:xfrm>
              <a:off x="0" y="0"/>
              <a:ext cx="2214562" cy="400639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87" name="箭號: ＞形 4">
              <a:extLst>
                <a:ext uri="{FF2B5EF4-FFF2-40B4-BE49-F238E27FC236}">
                  <a16:creationId xmlns:a16="http://schemas.microsoft.com/office/drawing/2014/main" id="{9A21A090-248B-454E-9B2E-9CC60F272659}"/>
                </a:ext>
              </a:extLst>
            </p:cNvPr>
            <p:cNvSpPr txBox="1"/>
            <p:nvPr/>
          </p:nvSpPr>
          <p:spPr>
            <a:xfrm>
              <a:off x="200320" y="0"/>
              <a:ext cx="1813923" cy="4006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000" kern="1200" dirty="0">
                  <a:solidFill>
                    <a:schemeClr val="bg1"/>
                  </a:solidFill>
                </a:rPr>
                <a:t>實驗步驟</a:t>
              </a: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2561CD8D-EC34-45FE-955C-B3890581640B}"/>
              </a:ext>
            </a:extLst>
          </p:cNvPr>
          <p:cNvSpPr/>
          <p:nvPr/>
        </p:nvSpPr>
        <p:spPr>
          <a:xfrm>
            <a:off x="753318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9A01521-DE28-475A-A48B-330763AED50A}"/>
              </a:ext>
            </a:extLst>
          </p:cNvPr>
          <p:cNvSpPr/>
          <p:nvPr/>
        </p:nvSpPr>
        <p:spPr>
          <a:xfrm>
            <a:off x="322466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785C467-AD26-4335-859A-817E40E0772E}"/>
              </a:ext>
            </a:extLst>
          </p:cNvPr>
          <p:cNvSpPr/>
          <p:nvPr/>
        </p:nvSpPr>
        <p:spPr>
          <a:xfrm>
            <a:off x="551830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109EAE3-7535-414F-9C33-B06FE8C10F7A}"/>
              </a:ext>
            </a:extLst>
          </p:cNvPr>
          <p:cNvSpPr/>
          <p:nvPr/>
        </p:nvSpPr>
        <p:spPr>
          <a:xfrm>
            <a:off x="781194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EBB62AD-46AE-4447-B2BC-FBE0749B2A17}"/>
              </a:ext>
            </a:extLst>
          </p:cNvPr>
          <p:cNvSpPr/>
          <p:nvPr/>
        </p:nvSpPr>
        <p:spPr>
          <a:xfrm>
            <a:off x="10325624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1</a:t>
            </a:r>
            <a:endParaRPr lang="zh-TW" altLang="en-US" dirty="0"/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35C8391E-31F6-4829-9EE0-32F25A3B3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825" y="1605708"/>
            <a:ext cx="6373475" cy="876190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ADE75DA4-7D65-4814-BE70-B17A9B1CF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5924" y="1799293"/>
            <a:ext cx="5170253" cy="87619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9B2BD9B-A196-462B-BCD1-FC6D905EF3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59B8B20-DB6B-4DA4-AD8D-3BF1171D139B}"/>
                  </a:ext>
                </a:extLst>
              </p:cNvPr>
              <p:cNvSpPr/>
              <p:nvPr/>
            </p:nvSpPr>
            <p:spPr>
              <a:xfrm>
                <a:off x="228968" y="278116"/>
                <a:ext cx="10809656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TW" dirty="0">
                    <a:solidFill>
                      <a:schemeClr val="bg1"/>
                    </a:solidFill>
                  </a:rPr>
                  <a:t>Rup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今天</a:t>
                </a:r>
                <a14:m>
                  <m:oMath xmlns:m="http://schemas.openxmlformats.org/officeDocument/2006/math">
                    <m:r>
                      <a:rPr lang="zh-TW" alt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以前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type m:val="skw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50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TW" b="1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b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59B8B20-DB6B-4DA4-AD8D-3BF1171D1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8" y="278116"/>
                <a:ext cx="10809656" cy="831446"/>
              </a:xfrm>
              <a:prstGeom prst="rect">
                <a:avLst/>
              </a:prstGeom>
              <a:blipFill>
                <a:blip r:embed="rId10"/>
                <a:stretch>
                  <a:fillRect l="-508" t="-66912" b="-551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C944826-3127-4BAD-8349-DEC86805F6A5}"/>
              </a:ext>
            </a:extLst>
          </p:cNvPr>
          <p:cNvCxnSpPr>
            <a:cxnSpLocks/>
          </p:cNvCxnSpPr>
          <p:nvPr/>
        </p:nvCxnSpPr>
        <p:spPr>
          <a:xfrm>
            <a:off x="4797983" y="654038"/>
            <a:ext cx="168336" cy="1452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727677A-DD8E-40FF-897E-13CC06C29E3D}"/>
              </a:ext>
            </a:extLst>
          </p:cNvPr>
          <p:cNvSpPr txBox="1"/>
          <p:nvPr/>
        </p:nvSpPr>
        <p:spPr>
          <a:xfrm>
            <a:off x="7682053" y="303799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</a:t>
            </a:r>
            <a:r>
              <a:rPr lang="en-US" altLang="zh-TW" b="0" dirty="0"/>
              <a:t>ct branch</a:t>
            </a:r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1103C4BB-42EE-4BDB-A146-8B81F99F3FD8}"/>
              </a:ext>
            </a:extLst>
          </p:cNvPr>
          <p:cNvGrpSpPr/>
          <p:nvPr/>
        </p:nvGrpSpPr>
        <p:grpSpPr>
          <a:xfrm>
            <a:off x="-258641" y="278116"/>
            <a:ext cx="2133647" cy="400639"/>
            <a:chOff x="8894266" y="0"/>
            <a:chExt cx="3292078" cy="400639"/>
          </a:xfrm>
        </p:grpSpPr>
        <p:sp>
          <p:nvSpPr>
            <p:cNvPr id="73" name="箭號: ＞形 72">
              <a:extLst>
                <a:ext uri="{FF2B5EF4-FFF2-40B4-BE49-F238E27FC236}">
                  <a16:creationId xmlns:a16="http://schemas.microsoft.com/office/drawing/2014/main" id="{DED7AE81-462C-4B2B-931C-CE9D9B7C344F}"/>
                </a:ext>
              </a:extLst>
            </p:cNvPr>
            <p:cNvSpPr/>
            <p:nvPr/>
          </p:nvSpPr>
          <p:spPr>
            <a:xfrm>
              <a:off x="8894266" y="0"/>
              <a:ext cx="3292078" cy="400639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箭號: ＞形 4">
              <a:extLst>
                <a:ext uri="{FF2B5EF4-FFF2-40B4-BE49-F238E27FC236}">
                  <a16:creationId xmlns:a16="http://schemas.microsoft.com/office/drawing/2014/main" id="{E887B745-6246-4520-A176-5A4BC0FAA19D}"/>
                </a:ext>
              </a:extLst>
            </p:cNvPr>
            <p:cNvSpPr txBox="1"/>
            <p:nvPr/>
          </p:nvSpPr>
          <p:spPr>
            <a:xfrm>
              <a:off x="9094586" y="0"/>
              <a:ext cx="2891439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 Model_3    </a:t>
              </a:r>
              <a:endParaRPr lang="zh-TW" altLang="en-US" sz="2000" kern="1200" dirty="0">
                <a:solidFill>
                  <a:schemeClr val="bg1"/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87E44C5-4597-49D4-B6AF-B9DA1372A15D}"/>
              </a:ext>
            </a:extLst>
          </p:cNvPr>
          <p:cNvSpPr txBox="1"/>
          <p:nvPr/>
        </p:nvSpPr>
        <p:spPr>
          <a:xfrm>
            <a:off x="8917008" y="699426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</a:t>
            </a:r>
            <a:r>
              <a:rPr lang="en-US" altLang="zh-TW" b="0" dirty="0"/>
              <a:t>um branch</a:t>
            </a: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D4A68A-EFA2-4040-9B70-F3AF73312703}"/>
              </a:ext>
            </a:extLst>
          </p:cNvPr>
          <p:cNvGrpSpPr/>
          <p:nvPr/>
        </p:nvGrpSpPr>
        <p:grpSpPr>
          <a:xfrm>
            <a:off x="-507434" y="751525"/>
            <a:ext cx="3364934" cy="400639"/>
            <a:chOff x="2387203" y="0"/>
            <a:chExt cx="2649140" cy="400639"/>
          </a:xfrm>
        </p:grpSpPr>
        <p:sp>
          <p:nvSpPr>
            <p:cNvPr id="77" name="箭號: ＞形 76">
              <a:extLst>
                <a:ext uri="{FF2B5EF4-FFF2-40B4-BE49-F238E27FC236}">
                  <a16:creationId xmlns:a16="http://schemas.microsoft.com/office/drawing/2014/main" id="{3C7697AD-B1D6-43BD-861E-0676F251D4DD}"/>
                </a:ext>
              </a:extLst>
            </p:cNvPr>
            <p:cNvSpPr/>
            <p:nvPr/>
          </p:nvSpPr>
          <p:spPr>
            <a:xfrm>
              <a:off x="2387203" y="0"/>
              <a:ext cx="2649140" cy="400639"/>
            </a:xfrm>
            <a:prstGeom prst="chevr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箭號: ＞形 4">
              <a:extLst>
                <a:ext uri="{FF2B5EF4-FFF2-40B4-BE49-F238E27FC236}">
                  <a16:creationId xmlns:a16="http://schemas.microsoft.com/office/drawing/2014/main" id="{BEBC7A1A-7A36-46C6-9952-59CD5A374413}"/>
                </a:ext>
              </a:extLst>
            </p:cNvPr>
            <p:cNvSpPr txBox="1"/>
            <p:nvPr/>
          </p:nvSpPr>
          <p:spPr>
            <a:xfrm>
              <a:off x="2587523" y="0"/>
              <a:ext cx="2248501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  <a:cs typeface="+mn-cs"/>
                </a:rPr>
                <a:t>     </a:t>
              </a:r>
              <a:r>
                <a:rPr lang="en-US" altLang="zh-TW" sz="2000" kern="1200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  <a:cs typeface="+mn-cs"/>
                </a:rPr>
                <a:t>main</a:t>
              </a:r>
              <a:r>
                <a:rPr lang="en-US" altLang="zh-TW" sz="2000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</a:rPr>
                <a:t>train</a:t>
              </a:r>
              <a:r>
                <a:rPr lang="en-US" altLang="zh-TW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</a:rPr>
                <a:t> </a:t>
              </a:r>
              <a:r>
                <a:rPr lang="en-US" altLang="zh-TW" sz="2000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</a:rPr>
                <a:t>act+num</a:t>
              </a:r>
              <a:r>
                <a:rPr lang="en-US" altLang="zh-TW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</a:rPr>
                <a:t> </a:t>
              </a:r>
              <a:r>
                <a:rPr lang="en-US" altLang="zh-TW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  <a:cs typeface="+mn-cs"/>
                </a:rPr>
                <a:t>loss</a:t>
              </a:r>
              <a:endParaRPr lang="zh-TW" altLang="en-US" sz="20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06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E637FA8F-8F10-40D3-9252-72E0E464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 fontScale="90000"/>
          </a:bodyPr>
          <a:lstStyle/>
          <a:p>
            <a:r>
              <a:rPr lang="en-US" altLang="zh-TW" sz="2400" dirty="0" err="1"/>
              <a:t>Jeong</a:t>
            </a:r>
            <a:r>
              <a:rPr lang="en-US" altLang="zh-TW" sz="2400" dirty="0"/>
              <a:t>, G., &amp; Kim, H. Y. (2019). </a:t>
            </a:r>
            <a:br>
              <a:rPr lang="en-US" altLang="zh-TW" sz="2400" dirty="0"/>
            </a:br>
            <a:r>
              <a:rPr lang="en-US" altLang="zh-TW" sz="2400" b="1" dirty="0"/>
              <a:t>Improving financial trading decisions using deep Q-learning: Predicting the number of shares, action strategies, and transfer learning. </a:t>
            </a:r>
            <a:br>
              <a:rPr lang="en-US" altLang="zh-TW" sz="2400" dirty="0"/>
            </a:br>
            <a:r>
              <a:rPr lang="en-US" altLang="zh-TW" sz="2400" i="1" dirty="0"/>
              <a:t>Expert Systems with Applications</a:t>
            </a:r>
            <a:endParaRPr lang="zh-TW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B24FE2B-57B2-4C2B-80E6-A7573793CDB2}"/>
                  </a:ext>
                </a:extLst>
              </p:cNvPr>
              <p:cNvSpPr/>
              <p:nvPr/>
            </p:nvSpPr>
            <p:spPr>
              <a:xfrm>
                <a:off x="228968" y="2208516"/>
                <a:ext cx="10809656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TW" dirty="0">
                    <a:solidFill>
                      <a:schemeClr val="bg1"/>
                    </a:solidFill>
                  </a:rPr>
                  <a:t>Rup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今天</a:t>
                </a:r>
                <a14:m>
                  <m:oMath xmlns:m="http://schemas.openxmlformats.org/officeDocument/2006/math">
                    <m:r>
                      <a:rPr lang="zh-TW" alt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以前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type m:val="skw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50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TW" b="1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b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B24FE2B-57B2-4C2B-80E6-A7573793C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8" y="2208516"/>
                <a:ext cx="10809656" cy="831446"/>
              </a:xfrm>
              <a:prstGeom prst="rect">
                <a:avLst/>
              </a:prstGeom>
              <a:blipFill>
                <a:blip r:embed="rId3"/>
                <a:stretch>
                  <a:fillRect l="-508" t="-66423" b="-540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CADB27C-F806-49DC-A317-8AC4A4D701BB}"/>
              </a:ext>
            </a:extLst>
          </p:cNvPr>
          <p:cNvCxnSpPr>
            <a:cxnSpLocks/>
          </p:cNvCxnSpPr>
          <p:nvPr/>
        </p:nvCxnSpPr>
        <p:spPr>
          <a:xfrm>
            <a:off x="4797983" y="2584438"/>
            <a:ext cx="168336" cy="1452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9AC4102-262F-4AC9-96BF-EAB59FBA4D0F}"/>
              </a:ext>
            </a:extLst>
          </p:cNvPr>
          <p:cNvGrpSpPr/>
          <p:nvPr/>
        </p:nvGrpSpPr>
        <p:grpSpPr>
          <a:xfrm>
            <a:off x="-258641" y="2208516"/>
            <a:ext cx="2133647" cy="400639"/>
            <a:chOff x="8894266" y="0"/>
            <a:chExt cx="3292078" cy="400639"/>
          </a:xfrm>
        </p:grpSpPr>
        <p:sp>
          <p:nvSpPr>
            <p:cNvPr id="46" name="箭號: ＞形 45">
              <a:extLst>
                <a:ext uri="{FF2B5EF4-FFF2-40B4-BE49-F238E27FC236}">
                  <a16:creationId xmlns:a16="http://schemas.microsoft.com/office/drawing/2014/main" id="{8A29599B-C50D-49F8-8058-C188DC8438D4}"/>
                </a:ext>
              </a:extLst>
            </p:cNvPr>
            <p:cNvSpPr/>
            <p:nvPr/>
          </p:nvSpPr>
          <p:spPr>
            <a:xfrm>
              <a:off x="8894266" y="0"/>
              <a:ext cx="3292078" cy="400639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箭號: ＞形 4">
              <a:extLst>
                <a:ext uri="{FF2B5EF4-FFF2-40B4-BE49-F238E27FC236}">
                  <a16:creationId xmlns:a16="http://schemas.microsoft.com/office/drawing/2014/main" id="{EA70C84D-5984-4643-8AEE-195BCB0856A2}"/>
                </a:ext>
              </a:extLst>
            </p:cNvPr>
            <p:cNvSpPr txBox="1"/>
            <p:nvPr/>
          </p:nvSpPr>
          <p:spPr>
            <a:xfrm>
              <a:off x="9094586" y="0"/>
              <a:ext cx="2891439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 Model_3    </a:t>
              </a:r>
              <a:endParaRPr lang="zh-TW" altLang="en-US" sz="2000" kern="1200" dirty="0">
                <a:solidFill>
                  <a:schemeClr val="bg1"/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2E2C226-FEEC-4C40-B8E1-205976CA8769}"/>
              </a:ext>
            </a:extLst>
          </p:cNvPr>
          <p:cNvSpPr txBox="1"/>
          <p:nvPr/>
        </p:nvSpPr>
        <p:spPr>
          <a:xfrm>
            <a:off x="7682053" y="2234199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</a:t>
            </a:r>
            <a:r>
              <a:rPr lang="en-US" altLang="zh-TW" b="0" dirty="0"/>
              <a:t>ct branch</a:t>
            </a:r>
          </a:p>
        </p:txBody>
      </p:sp>
      <p:graphicFrame>
        <p:nvGraphicFramePr>
          <p:cNvPr id="84" name="內容版面配置區 7">
            <a:extLst>
              <a:ext uri="{FF2B5EF4-FFF2-40B4-BE49-F238E27FC236}">
                <a16:creationId xmlns:a16="http://schemas.microsoft.com/office/drawing/2014/main" id="{E16B2B93-C5C3-4DE3-9E0C-69524CAB5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807395"/>
              </p:ext>
            </p:extLst>
          </p:nvPr>
        </p:nvGraphicFramePr>
        <p:xfrm>
          <a:off x="0" y="6145904"/>
          <a:ext cx="12192000" cy="40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5" name="群組 84">
            <a:extLst>
              <a:ext uri="{FF2B5EF4-FFF2-40B4-BE49-F238E27FC236}">
                <a16:creationId xmlns:a16="http://schemas.microsoft.com/office/drawing/2014/main" id="{F97B1E40-CD14-4A82-B945-015005022BBF}"/>
              </a:ext>
            </a:extLst>
          </p:cNvPr>
          <p:cNvGrpSpPr/>
          <p:nvPr/>
        </p:nvGrpSpPr>
        <p:grpSpPr>
          <a:xfrm>
            <a:off x="1" y="5758514"/>
            <a:ext cx="12192000" cy="392678"/>
            <a:chOff x="0" y="0"/>
            <a:chExt cx="2214562" cy="400639"/>
          </a:xfrm>
        </p:grpSpPr>
        <p:sp>
          <p:nvSpPr>
            <p:cNvPr id="86" name="箭號: ＞形 85">
              <a:extLst>
                <a:ext uri="{FF2B5EF4-FFF2-40B4-BE49-F238E27FC236}">
                  <a16:creationId xmlns:a16="http://schemas.microsoft.com/office/drawing/2014/main" id="{A4E59468-B16F-4393-B17D-F95468388802}"/>
                </a:ext>
              </a:extLst>
            </p:cNvPr>
            <p:cNvSpPr/>
            <p:nvPr/>
          </p:nvSpPr>
          <p:spPr>
            <a:xfrm>
              <a:off x="0" y="0"/>
              <a:ext cx="2214562" cy="400639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87" name="箭號: ＞形 4">
              <a:extLst>
                <a:ext uri="{FF2B5EF4-FFF2-40B4-BE49-F238E27FC236}">
                  <a16:creationId xmlns:a16="http://schemas.microsoft.com/office/drawing/2014/main" id="{9A21A090-248B-454E-9B2E-9CC60F272659}"/>
                </a:ext>
              </a:extLst>
            </p:cNvPr>
            <p:cNvSpPr txBox="1"/>
            <p:nvPr/>
          </p:nvSpPr>
          <p:spPr>
            <a:xfrm>
              <a:off x="200320" y="0"/>
              <a:ext cx="1813923" cy="4006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000" kern="1200" dirty="0">
                  <a:solidFill>
                    <a:schemeClr val="bg1"/>
                  </a:solidFill>
                </a:rPr>
                <a:t>實驗步驟</a:t>
              </a: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598513BA-A7AD-43AE-98E3-6EFCA76EF47B}"/>
              </a:ext>
            </a:extLst>
          </p:cNvPr>
          <p:cNvGrpSpPr/>
          <p:nvPr/>
        </p:nvGrpSpPr>
        <p:grpSpPr>
          <a:xfrm>
            <a:off x="2422569" y="3721341"/>
            <a:ext cx="6074393" cy="1648549"/>
            <a:chOff x="3473711" y="4299311"/>
            <a:chExt cx="6074393" cy="1648549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52571201-FC79-4CEF-8DCD-4D1CFBA91922}"/>
                </a:ext>
              </a:extLst>
            </p:cNvPr>
            <p:cNvGrpSpPr/>
            <p:nvPr/>
          </p:nvGrpSpPr>
          <p:grpSpPr>
            <a:xfrm>
              <a:off x="5724996" y="4299311"/>
              <a:ext cx="3745095" cy="1082805"/>
              <a:chOff x="7446031" y="2593527"/>
              <a:chExt cx="3745095" cy="1082805"/>
            </a:xfrm>
          </p:grpSpPr>
          <p:pic>
            <p:nvPicPr>
              <p:cNvPr id="63" name="圖片 62">
                <a:extLst>
                  <a:ext uri="{FF2B5EF4-FFF2-40B4-BE49-F238E27FC236}">
                    <a16:creationId xmlns:a16="http://schemas.microsoft.com/office/drawing/2014/main" id="{AC09DA56-54EF-4F73-B712-3DD515FE2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6031" y="2593527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64" name="圖片 63">
                <a:extLst>
                  <a:ext uri="{FF2B5EF4-FFF2-40B4-BE49-F238E27FC236}">
                    <a16:creationId xmlns:a16="http://schemas.microsoft.com/office/drawing/2014/main" id="{FB80172D-80B8-4FBC-989D-F0C62A8F3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6031" y="271513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65" name="圖片 64">
                <a:extLst>
                  <a:ext uri="{FF2B5EF4-FFF2-40B4-BE49-F238E27FC236}">
                    <a16:creationId xmlns:a16="http://schemas.microsoft.com/office/drawing/2014/main" id="{C0E3D004-B859-40CF-87D8-10B58F7B4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6031" y="284304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66" name="圖片 65">
                <a:extLst>
                  <a:ext uri="{FF2B5EF4-FFF2-40B4-BE49-F238E27FC236}">
                    <a16:creationId xmlns:a16="http://schemas.microsoft.com/office/drawing/2014/main" id="{03863E83-DF8E-4991-AD47-85FB5AECA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6033" y="2962957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67" name="圖片 66">
                <a:extLst>
                  <a:ext uri="{FF2B5EF4-FFF2-40B4-BE49-F238E27FC236}">
                    <a16:creationId xmlns:a16="http://schemas.microsoft.com/office/drawing/2014/main" id="{A6C02A87-0BBB-4EAC-BD76-2518D697D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6032" y="3086084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36FEC76F-1511-4A6A-8CBC-20C349A78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6032" y="320966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69" name="圖片 68">
                <a:extLst>
                  <a:ext uri="{FF2B5EF4-FFF2-40B4-BE49-F238E27FC236}">
                    <a16:creationId xmlns:a16="http://schemas.microsoft.com/office/drawing/2014/main" id="{82896299-451A-4B9E-84E1-0652C34D1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6032" y="3335504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70" name="圖片 69">
                <a:extLst>
                  <a:ext uri="{FF2B5EF4-FFF2-40B4-BE49-F238E27FC236}">
                    <a16:creationId xmlns:a16="http://schemas.microsoft.com/office/drawing/2014/main" id="{4ECB723F-6B75-43C5-8636-10BC73726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6032" y="3461940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71" name="圖片 70">
                <a:extLst>
                  <a:ext uri="{FF2B5EF4-FFF2-40B4-BE49-F238E27FC236}">
                    <a16:creationId xmlns:a16="http://schemas.microsoft.com/office/drawing/2014/main" id="{12C19D46-A30A-45DB-81C0-22EC8ABA8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6031" y="3587990"/>
                <a:ext cx="3745093" cy="88342"/>
              </a:xfrm>
              <a:prstGeom prst="rect">
                <a:avLst/>
              </a:prstGeom>
            </p:spPr>
          </p:pic>
        </p:grpSp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F868C52E-B3DC-4405-9C10-5F3433D4B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24996" y="5663028"/>
              <a:ext cx="3745093" cy="88342"/>
            </a:xfrm>
            <a:prstGeom prst="rect">
              <a:avLst/>
            </a:prstGeom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8C8CA22-8C60-489E-86D7-CC176A85BFFC}"/>
                </a:ext>
              </a:extLst>
            </p:cNvPr>
            <p:cNvSpPr txBox="1"/>
            <p:nvPr/>
          </p:nvSpPr>
          <p:spPr>
            <a:xfrm>
              <a:off x="3473711" y="4651373"/>
              <a:ext cx="195631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0" dirty="0"/>
                <a:t>Component stocks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75E036E8-0D83-4A99-B9B3-E35D2672D732}"/>
                </a:ext>
              </a:extLst>
            </p:cNvPr>
            <p:cNvSpPr txBox="1"/>
            <p:nvPr/>
          </p:nvSpPr>
          <p:spPr>
            <a:xfrm>
              <a:off x="3486333" y="5514751"/>
              <a:ext cx="195631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0" dirty="0"/>
                <a:t>S&amp;P500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DE58ED4-2FB3-4E9B-BFA1-ACB348E5C899}"/>
                </a:ext>
              </a:extLst>
            </p:cNvPr>
            <p:cNvSpPr/>
            <p:nvPr/>
          </p:nvSpPr>
          <p:spPr>
            <a:xfrm>
              <a:off x="7918286" y="5488298"/>
              <a:ext cx="1629818" cy="459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E18E46F-EC7C-4A2F-A7C3-45418F089269}"/>
              </a:ext>
            </a:extLst>
          </p:cNvPr>
          <p:cNvSpPr txBox="1"/>
          <p:nvPr/>
        </p:nvSpPr>
        <p:spPr>
          <a:xfrm>
            <a:off x="5509038" y="4101997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60%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455B5A2-5ADB-4CBA-A0B3-851185EE63B7}"/>
              </a:ext>
            </a:extLst>
          </p:cNvPr>
          <p:cNvSpPr txBox="1"/>
          <p:nvPr/>
        </p:nvSpPr>
        <p:spPr>
          <a:xfrm>
            <a:off x="7430138" y="4092391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40%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5AC7E05-F3D2-4E19-BC5E-02131D72BCCF}"/>
              </a:ext>
            </a:extLst>
          </p:cNvPr>
          <p:cNvSpPr txBox="1"/>
          <p:nvPr/>
        </p:nvSpPr>
        <p:spPr>
          <a:xfrm>
            <a:off x="5506874" y="4950233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60%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53F1399-2738-4091-AA50-903966A092E1}"/>
              </a:ext>
            </a:extLst>
          </p:cNvPr>
          <p:cNvSpPr txBox="1"/>
          <p:nvPr/>
        </p:nvSpPr>
        <p:spPr>
          <a:xfrm>
            <a:off x="7430138" y="4950233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40%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1DF6BA6-BBBC-4553-8146-62ACA999CEC8}"/>
              </a:ext>
            </a:extLst>
          </p:cNvPr>
          <p:cNvSpPr txBox="1"/>
          <p:nvPr/>
        </p:nvSpPr>
        <p:spPr>
          <a:xfrm>
            <a:off x="4569920" y="3370890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2012-05-18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4753036D-22EF-4C35-A3AF-D0C1E9D909A2}"/>
              </a:ext>
            </a:extLst>
          </p:cNvPr>
          <p:cNvSpPr txBox="1"/>
          <p:nvPr/>
        </p:nvSpPr>
        <p:spPr>
          <a:xfrm>
            <a:off x="7809649" y="3370086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today</a:t>
            </a:r>
            <a:endParaRPr lang="zh-TW" altLang="en-US" dirty="0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9C17C0A4-EA88-456B-8FB1-52B25D0F97D2}"/>
              </a:ext>
            </a:extLst>
          </p:cNvPr>
          <p:cNvCxnSpPr/>
          <p:nvPr/>
        </p:nvCxnSpPr>
        <p:spPr>
          <a:xfrm flipV="1">
            <a:off x="5824728" y="3554752"/>
            <a:ext cx="1984921" cy="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EFABAF3E-0736-420F-BAB0-C288B41B2DD2}"/>
              </a:ext>
            </a:extLst>
          </p:cNvPr>
          <p:cNvSpPr txBox="1"/>
          <p:nvPr/>
        </p:nvSpPr>
        <p:spPr>
          <a:xfrm>
            <a:off x="8917008" y="2629826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</a:t>
            </a:r>
            <a:r>
              <a:rPr lang="en-US" altLang="zh-TW" b="0" dirty="0"/>
              <a:t>um branch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432E649-CB51-46D5-8C9A-23731DF65CEC}"/>
              </a:ext>
            </a:extLst>
          </p:cNvPr>
          <p:cNvSpPr/>
          <p:nvPr/>
        </p:nvSpPr>
        <p:spPr>
          <a:xfrm>
            <a:off x="753318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F35686A-2B99-48A0-AA6C-D3B4720D05A1}"/>
              </a:ext>
            </a:extLst>
          </p:cNvPr>
          <p:cNvSpPr/>
          <p:nvPr/>
        </p:nvSpPr>
        <p:spPr>
          <a:xfrm>
            <a:off x="322466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16C90DF-997C-40B6-8890-12594A535735}"/>
              </a:ext>
            </a:extLst>
          </p:cNvPr>
          <p:cNvSpPr/>
          <p:nvPr/>
        </p:nvSpPr>
        <p:spPr>
          <a:xfrm>
            <a:off x="551830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CB1EAD4-C526-4277-A6F3-4D5F79F91799}"/>
              </a:ext>
            </a:extLst>
          </p:cNvPr>
          <p:cNvSpPr/>
          <p:nvPr/>
        </p:nvSpPr>
        <p:spPr>
          <a:xfrm>
            <a:off x="781194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7E578B7-CB75-4843-A812-A27423E4B78A}"/>
              </a:ext>
            </a:extLst>
          </p:cNvPr>
          <p:cNvSpPr/>
          <p:nvPr/>
        </p:nvSpPr>
        <p:spPr>
          <a:xfrm>
            <a:off x="10325624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586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4" name="內容版面配置區 7">
            <a:extLst>
              <a:ext uri="{FF2B5EF4-FFF2-40B4-BE49-F238E27FC236}">
                <a16:creationId xmlns:a16="http://schemas.microsoft.com/office/drawing/2014/main" id="{E16B2B93-C5C3-4DE3-9E0C-69524CAB5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373282"/>
              </p:ext>
            </p:extLst>
          </p:nvPr>
        </p:nvGraphicFramePr>
        <p:xfrm>
          <a:off x="0" y="6145904"/>
          <a:ext cx="12192000" cy="40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5" name="群組 84">
            <a:extLst>
              <a:ext uri="{FF2B5EF4-FFF2-40B4-BE49-F238E27FC236}">
                <a16:creationId xmlns:a16="http://schemas.microsoft.com/office/drawing/2014/main" id="{F97B1E40-CD14-4A82-B945-015005022BBF}"/>
              </a:ext>
            </a:extLst>
          </p:cNvPr>
          <p:cNvGrpSpPr/>
          <p:nvPr/>
        </p:nvGrpSpPr>
        <p:grpSpPr>
          <a:xfrm>
            <a:off x="1" y="5758514"/>
            <a:ext cx="12192000" cy="392678"/>
            <a:chOff x="0" y="0"/>
            <a:chExt cx="2214562" cy="400639"/>
          </a:xfrm>
        </p:grpSpPr>
        <p:sp>
          <p:nvSpPr>
            <p:cNvPr id="86" name="箭號: ＞形 85">
              <a:extLst>
                <a:ext uri="{FF2B5EF4-FFF2-40B4-BE49-F238E27FC236}">
                  <a16:creationId xmlns:a16="http://schemas.microsoft.com/office/drawing/2014/main" id="{A4E59468-B16F-4393-B17D-F95468388802}"/>
                </a:ext>
              </a:extLst>
            </p:cNvPr>
            <p:cNvSpPr/>
            <p:nvPr/>
          </p:nvSpPr>
          <p:spPr>
            <a:xfrm>
              <a:off x="0" y="0"/>
              <a:ext cx="2214562" cy="400639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87" name="箭號: ＞形 4">
              <a:extLst>
                <a:ext uri="{FF2B5EF4-FFF2-40B4-BE49-F238E27FC236}">
                  <a16:creationId xmlns:a16="http://schemas.microsoft.com/office/drawing/2014/main" id="{9A21A090-248B-454E-9B2E-9CC60F272659}"/>
                </a:ext>
              </a:extLst>
            </p:cNvPr>
            <p:cNvSpPr txBox="1"/>
            <p:nvPr/>
          </p:nvSpPr>
          <p:spPr>
            <a:xfrm>
              <a:off x="200320" y="0"/>
              <a:ext cx="1813923" cy="4006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000" kern="1200" dirty="0">
                  <a:solidFill>
                    <a:schemeClr val="bg1"/>
                  </a:solidFill>
                </a:rPr>
                <a:t>實驗步驟</a:t>
              </a:r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4432E649-CB51-46D5-8C9A-23731DF65CEC}"/>
              </a:ext>
            </a:extLst>
          </p:cNvPr>
          <p:cNvSpPr/>
          <p:nvPr/>
        </p:nvSpPr>
        <p:spPr>
          <a:xfrm>
            <a:off x="753318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F35686A-2B99-48A0-AA6C-D3B4720D05A1}"/>
              </a:ext>
            </a:extLst>
          </p:cNvPr>
          <p:cNvSpPr/>
          <p:nvPr/>
        </p:nvSpPr>
        <p:spPr>
          <a:xfrm>
            <a:off x="322466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16C90DF-997C-40B6-8890-12594A535735}"/>
              </a:ext>
            </a:extLst>
          </p:cNvPr>
          <p:cNvSpPr/>
          <p:nvPr/>
        </p:nvSpPr>
        <p:spPr>
          <a:xfrm>
            <a:off x="551830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CB1EAD4-C526-4277-A6F3-4D5F79F91799}"/>
              </a:ext>
            </a:extLst>
          </p:cNvPr>
          <p:cNvSpPr/>
          <p:nvPr/>
        </p:nvSpPr>
        <p:spPr>
          <a:xfrm>
            <a:off x="781194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7E578B7-CB75-4843-A812-A27423E4B78A}"/>
              </a:ext>
            </a:extLst>
          </p:cNvPr>
          <p:cNvSpPr/>
          <p:nvPr/>
        </p:nvSpPr>
        <p:spPr>
          <a:xfrm>
            <a:off x="10325624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1</a:t>
            </a:r>
            <a:endParaRPr lang="zh-TW" altLang="en-US" dirty="0"/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249D8475-F843-45C5-9B30-583746A66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825" y="1605708"/>
            <a:ext cx="6373475" cy="876190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155C76AB-4964-4483-81A8-12AB73924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5924" y="1799293"/>
            <a:ext cx="5170253" cy="876190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235B1876-F749-4913-A57A-A0B7429F629A}"/>
              </a:ext>
            </a:extLst>
          </p:cNvPr>
          <p:cNvGrpSpPr/>
          <p:nvPr/>
        </p:nvGrpSpPr>
        <p:grpSpPr>
          <a:xfrm>
            <a:off x="5868875" y="863163"/>
            <a:ext cx="5852172" cy="4389129"/>
            <a:chOff x="5868875" y="863163"/>
            <a:chExt cx="5852172" cy="4389129"/>
          </a:xfrm>
        </p:grpSpPr>
        <p:pic>
          <p:nvPicPr>
            <p:cNvPr id="5" name="圖片 4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45460698-9134-493E-8AE0-CBD8C7367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875" y="863163"/>
              <a:ext cx="5852172" cy="438912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6F3E7C-2F67-42DD-AC24-A68A92B7C06D}"/>
                </a:ext>
              </a:extLst>
            </p:cNvPr>
            <p:cNvSpPr/>
            <p:nvPr/>
          </p:nvSpPr>
          <p:spPr>
            <a:xfrm>
              <a:off x="10191226" y="1396999"/>
              <a:ext cx="298974" cy="336549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1D33B88-D54D-4C4D-8AF5-6FDA7A12F8EB}"/>
                </a:ext>
              </a:extLst>
            </p:cNvPr>
            <p:cNvSpPr/>
            <p:nvPr/>
          </p:nvSpPr>
          <p:spPr>
            <a:xfrm>
              <a:off x="9065762" y="1397000"/>
              <a:ext cx="598938" cy="33655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43171A1F-3A4D-492E-B262-F82A40EA59AB}"/>
              </a:ext>
            </a:extLst>
          </p:cNvPr>
          <p:cNvGrpSpPr/>
          <p:nvPr/>
        </p:nvGrpSpPr>
        <p:grpSpPr>
          <a:xfrm>
            <a:off x="-507434" y="751525"/>
            <a:ext cx="3364934" cy="400639"/>
            <a:chOff x="2387203" y="0"/>
            <a:chExt cx="2649140" cy="400639"/>
          </a:xfrm>
        </p:grpSpPr>
        <p:sp>
          <p:nvSpPr>
            <p:cNvPr id="77" name="箭號: ＞形 76">
              <a:extLst>
                <a:ext uri="{FF2B5EF4-FFF2-40B4-BE49-F238E27FC236}">
                  <a16:creationId xmlns:a16="http://schemas.microsoft.com/office/drawing/2014/main" id="{C5841BA5-CD98-490D-ADEF-A0841F700C74}"/>
                </a:ext>
              </a:extLst>
            </p:cNvPr>
            <p:cNvSpPr/>
            <p:nvPr/>
          </p:nvSpPr>
          <p:spPr>
            <a:xfrm>
              <a:off x="2387203" y="0"/>
              <a:ext cx="2649140" cy="400639"/>
            </a:xfrm>
            <a:prstGeom prst="chevr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箭號: ＞形 4">
              <a:extLst>
                <a:ext uri="{FF2B5EF4-FFF2-40B4-BE49-F238E27FC236}">
                  <a16:creationId xmlns:a16="http://schemas.microsoft.com/office/drawing/2014/main" id="{2056E05A-D8DD-4A68-875C-8F82FDAD9993}"/>
                </a:ext>
              </a:extLst>
            </p:cNvPr>
            <p:cNvSpPr txBox="1"/>
            <p:nvPr/>
          </p:nvSpPr>
          <p:spPr>
            <a:xfrm>
              <a:off x="2587523" y="0"/>
              <a:ext cx="2248501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  <a:cs typeface="+mn-cs"/>
                </a:rPr>
                <a:t>      Accumulated profit(%)</a:t>
              </a:r>
              <a:endParaRPr lang="zh-TW" altLang="en-US" sz="20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BE00EA9C-7A99-4826-9130-456F3708ABAE}"/>
              </a:ext>
            </a:extLst>
          </p:cNvPr>
          <p:cNvGrpSpPr/>
          <p:nvPr/>
        </p:nvGrpSpPr>
        <p:grpSpPr>
          <a:xfrm>
            <a:off x="-258641" y="278116"/>
            <a:ext cx="2133647" cy="400639"/>
            <a:chOff x="8894266" y="0"/>
            <a:chExt cx="3292078" cy="400639"/>
          </a:xfrm>
        </p:grpSpPr>
        <p:sp>
          <p:nvSpPr>
            <p:cNvPr id="80" name="箭號: ＞形 79">
              <a:extLst>
                <a:ext uri="{FF2B5EF4-FFF2-40B4-BE49-F238E27FC236}">
                  <a16:creationId xmlns:a16="http://schemas.microsoft.com/office/drawing/2014/main" id="{8D2EA016-E85A-447A-933A-9569B83C5A0B}"/>
                </a:ext>
              </a:extLst>
            </p:cNvPr>
            <p:cNvSpPr/>
            <p:nvPr/>
          </p:nvSpPr>
          <p:spPr>
            <a:xfrm>
              <a:off x="8894266" y="0"/>
              <a:ext cx="3292078" cy="400639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箭號: ＞形 4">
              <a:extLst>
                <a:ext uri="{FF2B5EF4-FFF2-40B4-BE49-F238E27FC236}">
                  <a16:creationId xmlns:a16="http://schemas.microsoft.com/office/drawing/2014/main" id="{C43568A5-F97E-4090-A76B-932F292D09B7}"/>
                </a:ext>
              </a:extLst>
            </p:cNvPr>
            <p:cNvSpPr txBox="1"/>
            <p:nvPr/>
          </p:nvSpPr>
          <p:spPr>
            <a:xfrm>
              <a:off x="9094586" y="0"/>
              <a:ext cx="2891439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S&amp;P500</a:t>
              </a:r>
              <a:endParaRPr lang="zh-TW" altLang="en-US" sz="2000" kern="1200" dirty="0">
                <a:solidFill>
                  <a:schemeClr val="bg1"/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20E9D39A-857E-4AED-A0C5-EDEFB5CD65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91210" y="3364571"/>
            <a:ext cx="6287210" cy="2238089"/>
          </a:xfrm>
          <a:prstGeom prst="rect">
            <a:avLst/>
          </a:prstGeom>
        </p:spPr>
      </p:pic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B536FDF3-EC3A-4CD2-9990-362428FB8B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210" y="1184977"/>
            <a:ext cx="6287210" cy="19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87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4" name="內容版面配置區 7">
            <a:extLst>
              <a:ext uri="{FF2B5EF4-FFF2-40B4-BE49-F238E27FC236}">
                <a16:creationId xmlns:a16="http://schemas.microsoft.com/office/drawing/2014/main" id="{E16B2B93-C5C3-4DE3-9E0C-69524CAB5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82469"/>
              </p:ext>
            </p:extLst>
          </p:nvPr>
        </p:nvGraphicFramePr>
        <p:xfrm>
          <a:off x="0" y="6145904"/>
          <a:ext cx="12192000" cy="40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5" name="群組 84">
            <a:extLst>
              <a:ext uri="{FF2B5EF4-FFF2-40B4-BE49-F238E27FC236}">
                <a16:creationId xmlns:a16="http://schemas.microsoft.com/office/drawing/2014/main" id="{F97B1E40-CD14-4A82-B945-015005022BBF}"/>
              </a:ext>
            </a:extLst>
          </p:cNvPr>
          <p:cNvGrpSpPr/>
          <p:nvPr/>
        </p:nvGrpSpPr>
        <p:grpSpPr>
          <a:xfrm>
            <a:off x="1" y="5758514"/>
            <a:ext cx="12192000" cy="392678"/>
            <a:chOff x="0" y="0"/>
            <a:chExt cx="2214562" cy="400639"/>
          </a:xfrm>
        </p:grpSpPr>
        <p:sp>
          <p:nvSpPr>
            <p:cNvPr id="86" name="箭號: ＞形 85">
              <a:extLst>
                <a:ext uri="{FF2B5EF4-FFF2-40B4-BE49-F238E27FC236}">
                  <a16:creationId xmlns:a16="http://schemas.microsoft.com/office/drawing/2014/main" id="{A4E59468-B16F-4393-B17D-F95468388802}"/>
                </a:ext>
              </a:extLst>
            </p:cNvPr>
            <p:cNvSpPr/>
            <p:nvPr/>
          </p:nvSpPr>
          <p:spPr>
            <a:xfrm>
              <a:off x="0" y="0"/>
              <a:ext cx="2214562" cy="400639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87" name="箭號: ＞形 4">
              <a:extLst>
                <a:ext uri="{FF2B5EF4-FFF2-40B4-BE49-F238E27FC236}">
                  <a16:creationId xmlns:a16="http://schemas.microsoft.com/office/drawing/2014/main" id="{9A21A090-248B-454E-9B2E-9CC60F272659}"/>
                </a:ext>
              </a:extLst>
            </p:cNvPr>
            <p:cNvSpPr txBox="1"/>
            <p:nvPr/>
          </p:nvSpPr>
          <p:spPr>
            <a:xfrm>
              <a:off x="200320" y="0"/>
              <a:ext cx="1813923" cy="4006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000" kern="1200" dirty="0">
                  <a:solidFill>
                    <a:schemeClr val="bg1"/>
                  </a:solidFill>
                </a:rPr>
                <a:t>實驗步驟</a:t>
              </a:r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4432E649-CB51-46D5-8C9A-23731DF65CEC}"/>
              </a:ext>
            </a:extLst>
          </p:cNvPr>
          <p:cNvSpPr/>
          <p:nvPr/>
        </p:nvSpPr>
        <p:spPr>
          <a:xfrm>
            <a:off x="753318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F35686A-2B99-48A0-AA6C-D3B4720D05A1}"/>
              </a:ext>
            </a:extLst>
          </p:cNvPr>
          <p:cNvSpPr/>
          <p:nvPr/>
        </p:nvSpPr>
        <p:spPr>
          <a:xfrm>
            <a:off x="322466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16C90DF-997C-40B6-8890-12594A535735}"/>
              </a:ext>
            </a:extLst>
          </p:cNvPr>
          <p:cNvSpPr/>
          <p:nvPr/>
        </p:nvSpPr>
        <p:spPr>
          <a:xfrm>
            <a:off x="551830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CB1EAD4-C526-4277-A6F3-4D5F79F91799}"/>
              </a:ext>
            </a:extLst>
          </p:cNvPr>
          <p:cNvSpPr/>
          <p:nvPr/>
        </p:nvSpPr>
        <p:spPr>
          <a:xfrm>
            <a:off x="781194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7E578B7-CB75-4843-A812-A27423E4B78A}"/>
              </a:ext>
            </a:extLst>
          </p:cNvPr>
          <p:cNvSpPr/>
          <p:nvPr/>
        </p:nvSpPr>
        <p:spPr>
          <a:xfrm>
            <a:off x="10325624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1</a:t>
            </a:r>
            <a:endParaRPr lang="zh-TW" altLang="en-US" dirty="0"/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249D8475-F843-45C5-9B30-583746A66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825" y="1605708"/>
            <a:ext cx="6373475" cy="876190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155C76AB-4964-4483-81A8-12AB73924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5924" y="1799293"/>
            <a:ext cx="5170253" cy="876190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F79F9602-50E8-4890-96D5-8742BC6054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64" y="2237388"/>
            <a:ext cx="5568696" cy="284000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235B1876-F749-4913-A57A-A0B7429F629A}"/>
              </a:ext>
            </a:extLst>
          </p:cNvPr>
          <p:cNvGrpSpPr/>
          <p:nvPr/>
        </p:nvGrpSpPr>
        <p:grpSpPr>
          <a:xfrm>
            <a:off x="5868875" y="863163"/>
            <a:ext cx="5852172" cy="4389129"/>
            <a:chOff x="5868875" y="863163"/>
            <a:chExt cx="5852172" cy="4389129"/>
          </a:xfrm>
        </p:grpSpPr>
        <p:pic>
          <p:nvPicPr>
            <p:cNvPr id="5" name="圖片 4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45460698-9134-493E-8AE0-CBD8C7367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875" y="863163"/>
              <a:ext cx="5852172" cy="438912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6F3E7C-2F67-42DD-AC24-A68A92B7C06D}"/>
                </a:ext>
              </a:extLst>
            </p:cNvPr>
            <p:cNvSpPr/>
            <p:nvPr/>
          </p:nvSpPr>
          <p:spPr>
            <a:xfrm>
              <a:off x="10191226" y="1396999"/>
              <a:ext cx="298974" cy="336549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1D33B88-D54D-4C4D-8AF5-6FDA7A12F8EB}"/>
                </a:ext>
              </a:extLst>
            </p:cNvPr>
            <p:cNvSpPr/>
            <p:nvPr/>
          </p:nvSpPr>
          <p:spPr>
            <a:xfrm>
              <a:off x="9065762" y="1397000"/>
              <a:ext cx="598938" cy="33655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7612817-0278-4C79-AA20-BB6DCD6DA2CA}"/>
              </a:ext>
            </a:extLst>
          </p:cNvPr>
          <p:cNvSpPr txBox="1"/>
          <p:nvPr/>
        </p:nvSpPr>
        <p:spPr>
          <a:xfrm>
            <a:off x="653052" y="1868056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dirty="0"/>
              <a:t>paper</a:t>
            </a: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43171A1F-3A4D-492E-B262-F82A40EA59AB}"/>
              </a:ext>
            </a:extLst>
          </p:cNvPr>
          <p:cNvGrpSpPr/>
          <p:nvPr/>
        </p:nvGrpSpPr>
        <p:grpSpPr>
          <a:xfrm>
            <a:off x="-507434" y="751525"/>
            <a:ext cx="3364934" cy="400639"/>
            <a:chOff x="2387203" y="0"/>
            <a:chExt cx="2649140" cy="400639"/>
          </a:xfrm>
        </p:grpSpPr>
        <p:sp>
          <p:nvSpPr>
            <p:cNvPr id="77" name="箭號: ＞形 76">
              <a:extLst>
                <a:ext uri="{FF2B5EF4-FFF2-40B4-BE49-F238E27FC236}">
                  <a16:creationId xmlns:a16="http://schemas.microsoft.com/office/drawing/2014/main" id="{C5841BA5-CD98-490D-ADEF-A0841F700C74}"/>
                </a:ext>
              </a:extLst>
            </p:cNvPr>
            <p:cNvSpPr/>
            <p:nvPr/>
          </p:nvSpPr>
          <p:spPr>
            <a:xfrm>
              <a:off x="2387203" y="0"/>
              <a:ext cx="2649140" cy="400639"/>
            </a:xfrm>
            <a:prstGeom prst="chevr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箭號: ＞形 4">
              <a:extLst>
                <a:ext uri="{FF2B5EF4-FFF2-40B4-BE49-F238E27FC236}">
                  <a16:creationId xmlns:a16="http://schemas.microsoft.com/office/drawing/2014/main" id="{2056E05A-D8DD-4A68-875C-8F82FDAD9993}"/>
                </a:ext>
              </a:extLst>
            </p:cNvPr>
            <p:cNvSpPr txBox="1"/>
            <p:nvPr/>
          </p:nvSpPr>
          <p:spPr>
            <a:xfrm>
              <a:off x="2587523" y="0"/>
              <a:ext cx="2248501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  <a:cs typeface="+mn-cs"/>
                </a:rPr>
                <a:t>      Accumulated profit(%)</a:t>
              </a:r>
              <a:endParaRPr lang="zh-TW" altLang="en-US" sz="20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BE00EA9C-7A99-4826-9130-456F3708ABAE}"/>
              </a:ext>
            </a:extLst>
          </p:cNvPr>
          <p:cNvGrpSpPr/>
          <p:nvPr/>
        </p:nvGrpSpPr>
        <p:grpSpPr>
          <a:xfrm>
            <a:off x="-258641" y="278116"/>
            <a:ext cx="2133647" cy="400639"/>
            <a:chOff x="8894266" y="0"/>
            <a:chExt cx="3292078" cy="400639"/>
          </a:xfrm>
        </p:grpSpPr>
        <p:sp>
          <p:nvSpPr>
            <p:cNvPr id="80" name="箭號: ＞形 79">
              <a:extLst>
                <a:ext uri="{FF2B5EF4-FFF2-40B4-BE49-F238E27FC236}">
                  <a16:creationId xmlns:a16="http://schemas.microsoft.com/office/drawing/2014/main" id="{8D2EA016-E85A-447A-933A-9569B83C5A0B}"/>
                </a:ext>
              </a:extLst>
            </p:cNvPr>
            <p:cNvSpPr/>
            <p:nvPr/>
          </p:nvSpPr>
          <p:spPr>
            <a:xfrm>
              <a:off x="8894266" y="0"/>
              <a:ext cx="3292078" cy="400639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箭號: ＞形 4">
              <a:extLst>
                <a:ext uri="{FF2B5EF4-FFF2-40B4-BE49-F238E27FC236}">
                  <a16:creationId xmlns:a16="http://schemas.microsoft.com/office/drawing/2014/main" id="{C43568A5-F97E-4090-A76B-932F292D09B7}"/>
                </a:ext>
              </a:extLst>
            </p:cNvPr>
            <p:cNvSpPr txBox="1"/>
            <p:nvPr/>
          </p:nvSpPr>
          <p:spPr>
            <a:xfrm>
              <a:off x="9094586" y="0"/>
              <a:ext cx="2891439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S&amp;P500</a:t>
              </a:r>
              <a:endParaRPr lang="zh-TW" altLang="en-US" sz="2000" kern="1200" dirty="0">
                <a:solidFill>
                  <a:schemeClr val="bg1"/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2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912A1B8B-FB0B-4E17-8076-53E2F7B9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74" y="4037923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Deng, Y., Bao, F., Kong, Y., Ren, Z., &amp; Dai, Q. (2017). </a:t>
            </a:r>
            <a:br>
              <a:rPr lang="en-US" altLang="zh-TW" sz="2400" dirty="0"/>
            </a:br>
            <a:r>
              <a:rPr lang="en-US" altLang="zh-TW" sz="2400" b="1" dirty="0"/>
              <a:t>Deep Direct Reinforcement Learning for Financial Signal Representation and Trading.</a:t>
            </a:r>
            <a:r>
              <a:rPr lang="en-US" altLang="zh-TW" sz="2400" dirty="0"/>
              <a:t> </a:t>
            </a:r>
            <a:br>
              <a:rPr lang="en-US" altLang="zh-TW" sz="2400" dirty="0"/>
            </a:br>
            <a:r>
              <a:rPr lang="en-US" altLang="zh-TW" sz="2400" i="1" dirty="0"/>
              <a:t>IEEE Transactions on Neural Networks and Learning Systems</a:t>
            </a:r>
            <a:endParaRPr lang="zh-TW" altLang="en-US" sz="2400" i="1" dirty="0"/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027AFEA9-ECDA-4161-BC1B-57F572DCCCB9}"/>
              </a:ext>
            </a:extLst>
          </p:cNvPr>
          <p:cNvSpPr/>
          <p:nvPr/>
        </p:nvSpPr>
        <p:spPr>
          <a:xfrm>
            <a:off x="1000874" y="1683051"/>
            <a:ext cx="2372595" cy="223394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1</a:t>
            </a:r>
            <a:endParaRPr lang="zh-TW" altLang="en-US" sz="239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663202-E584-4673-896A-E5E866C3341C}"/>
              </a:ext>
            </a:extLst>
          </p:cNvPr>
          <p:cNvSpPr/>
          <p:nvPr/>
        </p:nvSpPr>
        <p:spPr>
          <a:xfrm>
            <a:off x="2931379" y="3550616"/>
            <a:ext cx="884180" cy="366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FDRNN</a:t>
            </a:r>
          </a:p>
        </p:txBody>
      </p:sp>
    </p:spTree>
    <p:extLst>
      <p:ext uri="{BB962C8B-B14F-4D97-AF65-F5344CB8AC3E}">
        <p14:creationId xmlns:p14="http://schemas.microsoft.com/office/powerpoint/2010/main" val="381041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F798E-E9AC-4EA3-8AF3-A37EA6E5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10"/>
            <a:ext cx="64135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/>
              <a:t>THE END</a:t>
            </a: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CD1B23-032C-4EB3-967D-CEE85E002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37" y="4958388"/>
            <a:ext cx="2561863" cy="189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5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標題 1">
            <a:extLst>
              <a:ext uri="{FF2B5EF4-FFF2-40B4-BE49-F238E27FC236}">
                <a16:creationId xmlns:a16="http://schemas.microsoft.com/office/drawing/2014/main" id="{93BED0AB-314E-45C3-9D6C-9B39E90D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altLang="zh-TW" sz="2400"/>
              <a:t>Deng, Y., Bao, F., Kong, Y., Ren, Z., &amp; Dai, Q. (2017). </a:t>
            </a:r>
            <a:br>
              <a:rPr lang="en-US" altLang="zh-TW" sz="2400"/>
            </a:br>
            <a:r>
              <a:rPr lang="en-US" altLang="zh-TW" sz="2400" b="1"/>
              <a:t>Deep Direct Reinforcement Learning for Financial Signal Representation and Trading.</a:t>
            </a:r>
            <a:r>
              <a:rPr lang="en-US" altLang="zh-TW" sz="2400"/>
              <a:t> </a:t>
            </a:r>
            <a:br>
              <a:rPr lang="en-US" altLang="zh-TW" sz="2400"/>
            </a:br>
            <a:r>
              <a:rPr lang="en-US" altLang="zh-TW" sz="2400" i="1"/>
              <a:t>IEEE Transactions on Neural Networks and Learning Systems</a:t>
            </a:r>
            <a:endParaRPr lang="zh-TW" altLang="en-US" sz="2400" dirty="0"/>
          </a:p>
        </p:txBody>
      </p:sp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349BCC4E-0145-4E03-8CC4-409A4D6D6DF4}"/>
              </a:ext>
            </a:extLst>
          </p:cNvPr>
          <p:cNvSpPr/>
          <p:nvPr/>
        </p:nvSpPr>
        <p:spPr>
          <a:xfrm>
            <a:off x="134754" y="127679"/>
            <a:ext cx="591071" cy="58714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1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F6A457-FA2B-44F9-B77D-7DFDC04F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486" y="2124486"/>
            <a:ext cx="6096000" cy="4572000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5FE844C5-026B-40D2-B2F2-6E882244F228}"/>
              </a:ext>
            </a:extLst>
          </p:cNvPr>
          <p:cNvGrpSpPr/>
          <p:nvPr/>
        </p:nvGrpSpPr>
        <p:grpSpPr>
          <a:xfrm>
            <a:off x="-507434" y="2677982"/>
            <a:ext cx="3364934" cy="400639"/>
            <a:chOff x="2387203" y="0"/>
            <a:chExt cx="2649140" cy="400639"/>
          </a:xfrm>
        </p:grpSpPr>
        <p:sp>
          <p:nvSpPr>
            <p:cNvPr id="25" name="箭號: ＞形 24">
              <a:extLst>
                <a:ext uri="{FF2B5EF4-FFF2-40B4-BE49-F238E27FC236}">
                  <a16:creationId xmlns:a16="http://schemas.microsoft.com/office/drawing/2014/main" id="{7FA7271A-C1C2-4128-A2F8-CF56EC3BE4A8}"/>
                </a:ext>
              </a:extLst>
            </p:cNvPr>
            <p:cNvSpPr/>
            <p:nvPr/>
          </p:nvSpPr>
          <p:spPr>
            <a:xfrm>
              <a:off x="2387203" y="0"/>
              <a:ext cx="2649140" cy="400639"/>
            </a:xfrm>
            <a:prstGeom prst="chevr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箭號: ＞形 4">
              <a:extLst>
                <a:ext uri="{FF2B5EF4-FFF2-40B4-BE49-F238E27FC236}">
                  <a16:creationId xmlns:a16="http://schemas.microsoft.com/office/drawing/2014/main" id="{2AD22D04-3D0F-4A9F-BEF5-1ECB282D7B77}"/>
                </a:ext>
              </a:extLst>
            </p:cNvPr>
            <p:cNvSpPr txBox="1"/>
            <p:nvPr/>
          </p:nvSpPr>
          <p:spPr>
            <a:xfrm>
              <a:off x="2587523" y="0"/>
              <a:ext cx="2248501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/>
                  <a:ea typeface="微軟正黑體"/>
                  <a:cs typeface="+mn-cs"/>
                </a:rPr>
                <a:t>      Accumulated profit(%)</a:t>
              </a:r>
              <a:endParaRPr lang="zh-TW" altLang="en-US" sz="20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96BF03D-78E6-416E-B03A-30D1947D54BE}"/>
              </a:ext>
            </a:extLst>
          </p:cNvPr>
          <p:cNvGrpSpPr/>
          <p:nvPr/>
        </p:nvGrpSpPr>
        <p:grpSpPr>
          <a:xfrm>
            <a:off x="-258641" y="2204573"/>
            <a:ext cx="2939697" cy="400639"/>
            <a:chOff x="8894266" y="0"/>
            <a:chExt cx="3292078" cy="400639"/>
          </a:xfrm>
        </p:grpSpPr>
        <p:sp>
          <p:nvSpPr>
            <p:cNvPr id="34" name="箭號: ＞形 33">
              <a:extLst>
                <a:ext uri="{FF2B5EF4-FFF2-40B4-BE49-F238E27FC236}">
                  <a16:creationId xmlns:a16="http://schemas.microsoft.com/office/drawing/2014/main" id="{06C9A31E-8BF0-466C-8FDD-345DC9EF394C}"/>
                </a:ext>
              </a:extLst>
            </p:cNvPr>
            <p:cNvSpPr/>
            <p:nvPr/>
          </p:nvSpPr>
          <p:spPr>
            <a:xfrm>
              <a:off x="8894266" y="0"/>
              <a:ext cx="3292078" cy="400639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箭號: ＞形 4">
              <a:extLst>
                <a:ext uri="{FF2B5EF4-FFF2-40B4-BE49-F238E27FC236}">
                  <a16:creationId xmlns:a16="http://schemas.microsoft.com/office/drawing/2014/main" id="{8AD16CC1-3850-4BDA-BC72-35A0F1F2B7C2}"/>
                </a:ext>
              </a:extLst>
            </p:cNvPr>
            <p:cNvSpPr txBox="1"/>
            <p:nvPr/>
          </p:nvSpPr>
          <p:spPr>
            <a:xfrm>
              <a:off x="9094587" y="0"/>
              <a:ext cx="2891440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SHSZ300(</a:t>
              </a:r>
              <a:r>
                <a:rPr lang="zh-TW" altLang="en-US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滬深</a:t>
              </a: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300)</a:t>
              </a:r>
              <a:endParaRPr lang="zh-TW" altLang="en-US" sz="2000" dirty="0">
                <a:solidFill>
                  <a:schemeClr val="bg1"/>
                </a:solidFill>
                <a:latin typeface="Calibri"/>
                <a:ea typeface="微軟正黑體"/>
              </a:endParaRPr>
            </a:p>
          </p:txBody>
        </p: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1E1FAA9D-6730-472A-9339-AC832A6F5F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7129" y="4459278"/>
            <a:ext cx="3745093" cy="88342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A10B182-FF0F-4A50-88CF-163948A332F9}"/>
              </a:ext>
            </a:extLst>
          </p:cNvPr>
          <p:cNvSpPr/>
          <p:nvPr/>
        </p:nvSpPr>
        <p:spPr>
          <a:xfrm>
            <a:off x="1283981" y="4284548"/>
            <a:ext cx="2415784" cy="459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03D913F-341E-483E-9920-873FBB4B8773}"/>
              </a:ext>
            </a:extLst>
          </p:cNvPr>
          <p:cNvSpPr txBox="1"/>
          <p:nvPr/>
        </p:nvSpPr>
        <p:spPr>
          <a:xfrm>
            <a:off x="2200149" y="4324453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60%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21D6C02-4266-4E0C-A77B-8F0D571094A5}"/>
              </a:ext>
            </a:extLst>
          </p:cNvPr>
          <p:cNvSpPr txBox="1"/>
          <p:nvPr/>
        </p:nvSpPr>
        <p:spPr>
          <a:xfrm>
            <a:off x="1212587" y="3895666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2005-04-08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03A0128-4255-4DE9-96C6-E2403BB3E6D9}"/>
              </a:ext>
            </a:extLst>
          </p:cNvPr>
          <p:cNvSpPr txBox="1"/>
          <p:nvPr/>
        </p:nvSpPr>
        <p:spPr>
          <a:xfrm>
            <a:off x="4452316" y="3894862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today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3B283F0-130A-45DA-95A5-939256272884}"/>
              </a:ext>
            </a:extLst>
          </p:cNvPr>
          <p:cNvCxnSpPr/>
          <p:nvPr/>
        </p:nvCxnSpPr>
        <p:spPr>
          <a:xfrm flipV="1">
            <a:off x="2467395" y="4079528"/>
            <a:ext cx="1984921" cy="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75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標題 1">
            <a:extLst>
              <a:ext uri="{FF2B5EF4-FFF2-40B4-BE49-F238E27FC236}">
                <a16:creationId xmlns:a16="http://schemas.microsoft.com/office/drawing/2014/main" id="{93BED0AB-314E-45C3-9D6C-9B39E90D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Deng, Y., Bao, F., Kong, Y., Ren, Z., &amp; Dai, Q. (2017). </a:t>
            </a:r>
            <a:br>
              <a:rPr lang="en-US" altLang="zh-TW" sz="2400" dirty="0"/>
            </a:br>
            <a:r>
              <a:rPr lang="en-US" altLang="zh-TW" sz="2400" b="1" dirty="0"/>
              <a:t>Deep Direct Reinforcement Learning for Financial Signal Representation and Trading.</a:t>
            </a:r>
            <a:r>
              <a:rPr lang="en-US" altLang="zh-TW" sz="2400" dirty="0"/>
              <a:t> </a:t>
            </a:r>
            <a:br>
              <a:rPr lang="en-US" altLang="zh-TW" sz="2400" dirty="0"/>
            </a:br>
            <a:r>
              <a:rPr lang="en-US" altLang="zh-TW" sz="2400" i="1" dirty="0"/>
              <a:t>IEEE Transactions on Neural Networks and Learning Systems</a:t>
            </a:r>
            <a:endParaRPr lang="zh-TW" altLang="en-US" sz="2400" dirty="0"/>
          </a:p>
        </p:txBody>
      </p:sp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349BCC4E-0145-4E03-8CC4-409A4D6D6DF4}"/>
              </a:ext>
            </a:extLst>
          </p:cNvPr>
          <p:cNvSpPr/>
          <p:nvPr/>
        </p:nvSpPr>
        <p:spPr>
          <a:xfrm>
            <a:off x="134754" y="127679"/>
            <a:ext cx="591071" cy="58714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43EC64-8A22-402A-9E52-C1140ED48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426" y="2124486"/>
            <a:ext cx="6096000" cy="4572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D45B0D2-F7A0-4106-9EA0-D462B0484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52579"/>
            <a:ext cx="6096000" cy="4572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87C214A-878D-45AA-91CB-5E202F8B1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572" y="1732929"/>
            <a:ext cx="1023223" cy="7674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D3890B0-0E50-4FC9-BAAF-A1C6F15F6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349" y="1751353"/>
            <a:ext cx="1023223" cy="76741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605F3D4-EA93-47A4-8CBD-12938FD43176}"/>
              </a:ext>
            </a:extLst>
          </p:cNvPr>
          <p:cNvSpPr/>
          <p:nvPr/>
        </p:nvSpPr>
        <p:spPr>
          <a:xfrm>
            <a:off x="9893044" y="1438398"/>
            <a:ext cx="681833" cy="366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0050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86CEB6-656F-40AE-AA98-68E3D66617D9}"/>
              </a:ext>
            </a:extLst>
          </p:cNvPr>
          <p:cNvSpPr/>
          <p:nvPr/>
        </p:nvSpPr>
        <p:spPr>
          <a:xfrm>
            <a:off x="10882390" y="1438398"/>
            <a:ext cx="749586" cy="366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S&amp;P500</a:t>
            </a:r>
          </a:p>
        </p:txBody>
      </p:sp>
    </p:spTree>
    <p:extLst>
      <p:ext uri="{BB962C8B-B14F-4D97-AF65-F5344CB8AC3E}">
        <p14:creationId xmlns:p14="http://schemas.microsoft.com/office/powerpoint/2010/main" val="388014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912A1B8B-FB0B-4E17-8076-53E2F7B9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74" y="4037923"/>
            <a:ext cx="10451592" cy="1325563"/>
          </a:xfrm>
        </p:spPr>
        <p:txBody>
          <a:bodyPr anchor="ctr">
            <a:normAutofit fontScale="90000"/>
          </a:bodyPr>
          <a:lstStyle/>
          <a:p>
            <a:r>
              <a:rPr lang="en-US" altLang="zh-TW" sz="2400" dirty="0" err="1"/>
              <a:t>Jeong</a:t>
            </a:r>
            <a:r>
              <a:rPr lang="en-US" altLang="zh-TW" sz="2400" dirty="0"/>
              <a:t>, G., &amp; Kim, H. Y. (2019). </a:t>
            </a:r>
            <a:br>
              <a:rPr lang="en-US" altLang="zh-TW" sz="2400" dirty="0"/>
            </a:br>
            <a:r>
              <a:rPr lang="en-US" altLang="zh-TW" sz="2400" b="1" dirty="0"/>
              <a:t>Improving financial trading decisions using </a:t>
            </a:r>
            <a:r>
              <a:rPr lang="en-US" altLang="zh-TW" sz="2400" b="1" dirty="0">
                <a:highlight>
                  <a:srgbClr val="FFFF00"/>
                </a:highlight>
              </a:rPr>
              <a:t>deep Q-learning</a:t>
            </a:r>
            <a:r>
              <a:rPr lang="en-US" altLang="zh-TW" sz="2400" b="1" dirty="0"/>
              <a:t>: Predicting the </a:t>
            </a:r>
            <a:r>
              <a:rPr lang="en-US" altLang="zh-TW" sz="2400" b="1" dirty="0">
                <a:highlight>
                  <a:srgbClr val="FFFF00"/>
                </a:highlight>
              </a:rPr>
              <a:t>number of shares</a:t>
            </a:r>
            <a:r>
              <a:rPr lang="en-US" altLang="zh-TW" sz="2400" b="1" dirty="0"/>
              <a:t>, action strategies, and transfer learning. </a:t>
            </a:r>
            <a:br>
              <a:rPr lang="en-US" altLang="zh-TW" sz="2400" dirty="0"/>
            </a:br>
            <a:r>
              <a:rPr lang="en-US" altLang="zh-TW" sz="2400" i="1" dirty="0"/>
              <a:t>Expert Systems with Applications</a:t>
            </a:r>
            <a:endParaRPr lang="zh-TW" altLang="en-US" sz="2400" i="1" dirty="0"/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71D6CFC5-AC95-4E1C-9782-82AB43FE012C}"/>
              </a:ext>
            </a:extLst>
          </p:cNvPr>
          <p:cNvSpPr/>
          <p:nvPr/>
        </p:nvSpPr>
        <p:spPr>
          <a:xfrm>
            <a:off x="1000874" y="1683051"/>
            <a:ext cx="2372595" cy="223394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2</a:t>
            </a:r>
            <a:endParaRPr lang="zh-TW" altLang="en-US" sz="239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B0BF44-0559-44FE-BC1E-261C00690A97}"/>
              </a:ext>
            </a:extLst>
          </p:cNvPr>
          <p:cNvSpPr/>
          <p:nvPr/>
        </p:nvSpPr>
        <p:spPr>
          <a:xfrm>
            <a:off x="2931379" y="3550616"/>
            <a:ext cx="1235268" cy="366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DQN +num</a:t>
            </a:r>
          </a:p>
        </p:txBody>
      </p:sp>
    </p:spTree>
    <p:extLst>
      <p:ext uri="{BB962C8B-B14F-4D97-AF65-F5344CB8AC3E}">
        <p14:creationId xmlns:p14="http://schemas.microsoft.com/office/powerpoint/2010/main" val="385903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標題 1">
            <a:extLst>
              <a:ext uri="{FF2B5EF4-FFF2-40B4-BE49-F238E27FC236}">
                <a16:creationId xmlns:a16="http://schemas.microsoft.com/office/drawing/2014/main" id="{93BED0AB-314E-45C3-9D6C-9B39E90D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 fontScale="90000"/>
          </a:bodyPr>
          <a:lstStyle/>
          <a:p>
            <a:r>
              <a:rPr lang="en-US" altLang="zh-TW" sz="2400" dirty="0" err="1"/>
              <a:t>Jeong</a:t>
            </a:r>
            <a:r>
              <a:rPr lang="en-US" altLang="zh-TW" sz="2400" dirty="0"/>
              <a:t>, G., &amp; Kim, H. Y. (2019). </a:t>
            </a:r>
            <a:br>
              <a:rPr lang="en-US" altLang="zh-TW" sz="2400" dirty="0"/>
            </a:br>
            <a:r>
              <a:rPr lang="en-US" altLang="zh-TW" sz="2400" b="1" dirty="0"/>
              <a:t>Improving financial trading decisions using </a:t>
            </a:r>
            <a:r>
              <a:rPr lang="en-US" altLang="zh-TW" sz="2400" b="1" dirty="0">
                <a:highlight>
                  <a:srgbClr val="FFFF00"/>
                </a:highlight>
              </a:rPr>
              <a:t>deep Q-learning: Predicting the number of shares, action strategies</a:t>
            </a:r>
            <a:r>
              <a:rPr lang="en-US" altLang="zh-TW" sz="2400" b="1" dirty="0"/>
              <a:t>, and transfer learning. </a:t>
            </a:r>
            <a:br>
              <a:rPr lang="en-US" altLang="zh-TW" sz="2400" dirty="0"/>
            </a:br>
            <a:r>
              <a:rPr lang="en-US" altLang="zh-TW" sz="2400" i="1" dirty="0"/>
              <a:t>Expert Systems with Applications</a:t>
            </a:r>
            <a:endParaRPr lang="zh-TW" altLang="en-US" sz="2400" i="1" dirty="0"/>
          </a:p>
        </p:txBody>
      </p:sp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CAD59F22-350D-48C6-A52B-66446C3B9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842605"/>
                  </p:ext>
                </p:extLst>
              </p:nvPr>
            </p:nvGraphicFramePr>
            <p:xfrm>
              <a:off x="467032" y="3224083"/>
              <a:ext cx="11257936" cy="130727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8362">
                      <a:extLst>
                        <a:ext uri="{9D8B030D-6E8A-4147-A177-3AD203B41FA5}">
                          <a16:colId xmlns:a16="http://schemas.microsoft.com/office/drawing/2014/main" val="1096273067"/>
                        </a:ext>
                      </a:extLst>
                    </a:gridCol>
                    <a:gridCol w="5294671">
                      <a:extLst>
                        <a:ext uri="{9D8B030D-6E8A-4147-A177-3AD203B41FA5}">
                          <a16:colId xmlns:a16="http://schemas.microsoft.com/office/drawing/2014/main" val="4068601561"/>
                        </a:ext>
                      </a:extLst>
                    </a:gridCol>
                    <a:gridCol w="4694903">
                      <a:extLst>
                        <a:ext uri="{9D8B030D-6E8A-4147-A177-3AD203B41FA5}">
                          <a16:colId xmlns:a16="http://schemas.microsoft.com/office/drawing/2014/main" val="5094937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模型輸出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dirty="0" smtClean="0"/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dirty="0"/>
                                        </m:ctrlPr>
                                      </m:sSubPr>
                                      <m:e>
                                        <m:r>
                                          <a:rPr lang="en-US" altLang="zh-TW" dirty="0"/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TW" dirty="0" smtClean="0"/>
                                          <m:t>𝑡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TW" dirty="0"/>
                                      <m:t>(3)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dirty="0" smtClean="0"/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dirty="0" smtClean="0"/>
                                        </m:ctrlPr>
                                      </m:sSubPr>
                                      <m:e>
                                        <m:r>
                                          <a:rPr lang="en-US" altLang="zh-TW" dirty="0"/>
                                          <m:t>𝑝𝑟𝑒𝑑𝑖𝑐𝑡𝑖𝑜𝑛</m:t>
                                        </m:r>
                                      </m:e>
                                      <m:sub>
                                        <m:r>
                                          <a:rPr lang="en-US" altLang="zh-TW" dirty="0" smtClean="0"/>
                                          <m:t>𝑡</m:t>
                                        </m:r>
                                        <m:r>
                                          <a:rPr lang="en-US" altLang="zh-TW" dirty="0" smtClean="0"/>
                                          <m:t>+1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TW" dirty="0"/>
                                      <m:t>(</m:t>
                                    </m:r>
                                    <m:r>
                                      <a:rPr lang="en-US" altLang="zh-TW" dirty="0" smtClean="0"/>
                                      <m:t>1</m:t>
                                    </m:r>
                                    <m:r>
                                      <a:rPr lang="en-US" altLang="zh-TW" dirty="0"/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239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/>
                            <a:t>Loss</a:t>
                          </a:r>
                          <a:endParaRPr lang="zh-TW" altLang="en-US" sz="180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mtClean="0"/>
                                    </m:ctrlPr>
                                  </m:sSubPr>
                                  <m:e>
                                    <m:r>
                                      <a:rPr lang="en-US" altLang="zh-TW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/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mtClean="0"/>
                                    </m:ctrlPr>
                                  </m:sSubPr>
                                  <m:e>
                                    <m:r>
                                      <a:rPr lang="en-US" altLang="zh-TW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/>
                                      <m:t>𝑡</m:t>
                                    </m:r>
                                    <m:r>
                                      <a:rPr lang="en-US" altLang="zh-TW" smtClean="0"/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TW" smtClean="0"/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mtClean="0"/>
                                    </m:ctrlPr>
                                  </m:sSubPr>
                                  <m:e>
                                    <m:r>
                                      <a:rPr lang="en-US" altLang="zh-TW" smtClean="0"/>
                                      <m:t>𝑛𝑢𝑚</m:t>
                                    </m:r>
                                  </m:e>
                                  <m:sub>
                                    <m:r>
                                      <a:rPr lang="en-US" altLang="zh-TW" smtClean="0"/>
                                      <m:t>𝑡</m:t>
                                    </m:r>
                                    <m:r>
                                      <a:rPr lang="en-US" altLang="zh-TW" smtClean="0"/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TW" smtClean="0"/>
                                  <m:t>)</m:t>
                                </m:r>
                                <m:r>
                                  <a:rPr lang="en-US" altLang="zh-TW"/>
                                  <m:t>+</m:t>
                                </m:r>
                                <m:r>
                                  <a:rPr lang="zh-TW" altLang="en-US"/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altLang="zh-TW" b="1" smtClean="0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>
                                        <a:solidFill>
                                          <a:srgbClr val="FF0000"/>
                                        </a:solidFill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𝐭</m:t>
                                    </m:r>
                                    <m:r>
                                      <a:rPr lang="en-US" altLang="zh-TW" b="1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+</m:t>
                                    </m:r>
                                    <m:r>
                                      <a:rPr lang="en-US" altLang="zh-TW" b="1" i="1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/>
                                        </m:ctrlPr>
                                      </m:sSubPr>
                                      <m:e>
                                        <m:r>
                                          <a:rPr lang="en-US" altLang="zh-TW"/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/>
                                          <m:t>𝑡</m:t>
                                        </m:r>
                                        <m:r>
                                          <a:rPr lang="en-US" altLang="zh-TW"/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TW"/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TW"/>
                                        </m:ctrlPr>
                                      </m:sSupPr>
                                      <m:e>
                                        <m:r>
                                          <a:rPr lang="en-US" altLang="zh-TW"/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TW"/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TW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1" smtClean="0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>
                                        <a:solidFill>
                                          <a:srgbClr val="FF0000"/>
                                        </a:solidFill>
                                      </a:rPr>
                                      <m:t>𝐐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𝐭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/>
                                        </m:ctrlPr>
                                      </m:sSubPr>
                                      <m:e>
                                        <m:r>
                                          <a:rPr lang="en-US" altLang="zh-TW"/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/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/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zh-TW"/>
                                        </m:ctrlPr>
                                      </m:sSubPr>
                                      <m:e>
                                        <m:r>
                                          <a:rPr lang="en-US" altLang="zh-TW"/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/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dirty="0" smtClean="0"/>
                                    </m:ctrlPr>
                                  </m:sSupPr>
                                  <m:e>
                                    <m:r>
                                      <a:rPr lang="en-US" altLang="zh-TW" dirty="0" smtClean="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TW" b="1" dirty="0" smtClean="0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i="1" dirty="0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𝐩𝐫𝐞𝐝𝐢𝐜𝐭𝐢𝐨𝐧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dirty="0" smtClean="0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𝐭</m:t>
                                        </m:r>
                                        <m:r>
                                          <a:rPr lang="en-US" altLang="zh-TW" b="1" dirty="0" smtClean="0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+</m:t>
                                        </m:r>
                                        <m:r>
                                          <a:rPr lang="en-US" altLang="zh-TW" b="1" i="1" dirty="0" smtClean="0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TW" dirty="0" smtClean="0"/>
                                      <m:t>−</m:t>
                                    </m:r>
                                    <m:r>
                                      <a:rPr lang="en-US" altLang="zh-TW" dirty="0" smtClean="0"/>
                                      <m:t>(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altLang="zh-TW" dirty="0" smtClean="0"/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TW" dirty="0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dirty="0" smtClean="0"/>
                                              <m:t>(</m:t>
                                            </m:r>
                                            <m:r>
                                              <a:rPr lang="en-US" altLang="zh-TW" dirty="0"/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dirty="0"/>
                                              <m:t>𝑡</m:t>
                                            </m:r>
                                            <m:r>
                                              <a:rPr lang="en-US" altLang="zh-TW" dirty="0"/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dirty="0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dirty="0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dirty="0"/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dirty="0"/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dirty="0" smtClean="0"/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TW" dirty="0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dirty="0"/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dirty="0"/>
                                              <m:t>𝑡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TW" dirty="0" smtClean="0"/>
                                      <m:t>∗20))</m:t>
                                    </m:r>
                                  </m:e>
                                  <m:sup>
                                    <m:r>
                                      <a:rPr lang="en-US" altLang="zh-TW" dirty="0" smtClean="0"/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6904261"/>
                      </a:ext>
                    </a:extLst>
                  </a:tr>
                  <a:tr h="175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輸出意義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在</a:t>
                          </a:r>
                          <a:r>
                            <a:rPr lang="en-US" altLang="zh-TW" sz="1800" kern="1200" dirty="0"/>
                            <a:t>t</a:t>
                          </a:r>
                          <a:r>
                            <a:rPr lang="zh-TW" altLang="en-US" dirty="0"/>
                            <a:t>時刻分別選擇三種動作</a:t>
                          </a:r>
                          <a:r>
                            <a:rPr lang="en-US" altLang="zh-TW" sz="1800" kern="1200" dirty="0"/>
                            <a:t>(1, 0, -1)</a:t>
                          </a:r>
                          <a:r>
                            <a:rPr lang="zh-TW" altLang="en-US" dirty="0"/>
                            <a:t>的未來價值總和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預測</a:t>
                          </a:r>
                          <a:r>
                            <a:rPr lang="en-US" altLang="zh-TW" sz="1800" kern="1200" dirty="0"/>
                            <a:t>t+1</a:t>
                          </a:r>
                          <a:r>
                            <a:rPr lang="zh-TW" altLang="en-US" dirty="0"/>
                            <a:t>時刻的股價波動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1689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CAD59F22-350D-48C6-A52B-66446C3B9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842605"/>
                  </p:ext>
                </p:extLst>
              </p:nvPr>
            </p:nvGraphicFramePr>
            <p:xfrm>
              <a:off x="467032" y="3224083"/>
              <a:ext cx="11257936" cy="130727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8362">
                      <a:extLst>
                        <a:ext uri="{9D8B030D-6E8A-4147-A177-3AD203B41FA5}">
                          <a16:colId xmlns:a16="http://schemas.microsoft.com/office/drawing/2014/main" val="1096273067"/>
                        </a:ext>
                      </a:extLst>
                    </a:gridCol>
                    <a:gridCol w="5294671">
                      <a:extLst>
                        <a:ext uri="{9D8B030D-6E8A-4147-A177-3AD203B41FA5}">
                          <a16:colId xmlns:a16="http://schemas.microsoft.com/office/drawing/2014/main" val="4068601561"/>
                        </a:ext>
                      </a:extLst>
                    </a:gridCol>
                    <a:gridCol w="4694903">
                      <a:extLst>
                        <a:ext uri="{9D8B030D-6E8A-4147-A177-3AD203B41FA5}">
                          <a16:colId xmlns:a16="http://schemas.microsoft.com/office/drawing/2014/main" val="509493777"/>
                        </a:ext>
                      </a:extLst>
                    </a:gridCol>
                  </a:tblGrid>
                  <a:tr h="4325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模型輸出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051" t="-1408" r="-89183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9818" t="-1408" r="-519" b="-2253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4239712"/>
                      </a:ext>
                    </a:extLst>
                  </a:tr>
                  <a:tr h="50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/>
                            <a:t>Loss</a:t>
                          </a:r>
                          <a:endParaRPr lang="zh-TW" altLang="en-US" sz="180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051" t="-84706" r="-89183" b="-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9818" t="-84706" r="-519" b="-8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9042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輸出意義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在</a:t>
                          </a:r>
                          <a:r>
                            <a:rPr lang="en-US" altLang="zh-TW" sz="1800" kern="1200" dirty="0"/>
                            <a:t>t</a:t>
                          </a:r>
                          <a:r>
                            <a:rPr lang="zh-TW" altLang="en-US" dirty="0"/>
                            <a:t>時刻分別選擇三種動作</a:t>
                          </a:r>
                          <a:r>
                            <a:rPr lang="en-US" altLang="zh-TW" sz="1800" kern="1200" dirty="0"/>
                            <a:t>(1, 0, -1)</a:t>
                          </a:r>
                          <a:r>
                            <a:rPr lang="zh-TW" altLang="en-US" dirty="0"/>
                            <a:t>的未來價值總和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預測</a:t>
                          </a:r>
                          <a:r>
                            <a:rPr lang="en-US" altLang="zh-TW" sz="1800" kern="1200" dirty="0"/>
                            <a:t>t+1</a:t>
                          </a:r>
                          <a:r>
                            <a:rPr lang="zh-TW" altLang="en-US" dirty="0"/>
                            <a:t>時刻的股價波動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1689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366FD955-EE51-4D89-B156-8604DC570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439016"/>
                  </p:ext>
                </p:extLst>
              </p:nvPr>
            </p:nvGraphicFramePr>
            <p:xfrm>
              <a:off x="467032" y="4628320"/>
              <a:ext cx="11257936" cy="197427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8362">
                      <a:extLst>
                        <a:ext uri="{9D8B030D-6E8A-4147-A177-3AD203B41FA5}">
                          <a16:colId xmlns:a16="http://schemas.microsoft.com/office/drawing/2014/main" val="1096273067"/>
                        </a:ext>
                      </a:extLst>
                    </a:gridCol>
                    <a:gridCol w="5294671">
                      <a:extLst>
                        <a:ext uri="{9D8B030D-6E8A-4147-A177-3AD203B41FA5}">
                          <a16:colId xmlns:a16="http://schemas.microsoft.com/office/drawing/2014/main" val="4068601561"/>
                        </a:ext>
                      </a:extLst>
                    </a:gridCol>
                    <a:gridCol w="4694903">
                      <a:extLst>
                        <a:ext uri="{9D8B030D-6E8A-4147-A177-3AD203B41FA5}">
                          <a16:colId xmlns:a16="http://schemas.microsoft.com/office/drawing/2014/main" val="5094937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dirty="0" smtClean="0"/>
                                    </m:ctrlPr>
                                  </m:sSubPr>
                                  <m:e>
                                    <m:r>
                                      <a:rPr lang="en-US" altLang="zh-TW" dirty="0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dirty="0" smtClean="0"/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dirty="0" smtClean="0">
                                        <a:solidFill>
                                          <a:schemeClr val="bg1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1" dirty="0" smtClean="0">
                                        <a:solidFill>
                                          <a:schemeClr val="bg1"/>
                                        </a:solidFill>
                                      </a:rPr>
                                      <m:t>num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0" i="1" dirty="0" smtClean="0">
                                        <a:solidFill>
                                          <a:schemeClr val="bg1"/>
                                        </a:solidFill>
                                      </a:rPr>
                                      <m:t>t</m:t>
                                    </m:r>
                                    <m:r>
                                      <a:rPr lang="en-US" altLang="zh-TW" b="0" dirty="0" smtClean="0">
                                        <a:solidFill>
                                          <a:schemeClr val="bg1"/>
                                        </a:solidFill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TW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239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決策</a:t>
                          </a:r>
                          <a:endParaRPr lang="zh-TW" alt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dirty="0" smtClean="0"/>
                                    </m:ctrlPr>
                                  </m:sSubPr>
                                  <m:e>
                                    <m:r>
                                      <a:rPr lang="en-US" altLang="zh-TW" dirty="0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dirty="0" smtClean="0"/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dirty="0" smtClean="0"/>
                                  <m:t>= </m:t>
                                </m:r>
                                <m:limLow>
                                  <m:limLowPr>
                                    <m:ctrlPr>
                                      <a:rPr lang="en-US" altLang="zh-TW" sz="1800" smtClean="0"/>
                                    </m:ctrlPr>
                                  </m:limLowPr>
                                  <m:e>
                                    <m:r>
                                      <a:rPr lang="en-US" altLang="zh-TW" sz="1800"/>
                                      <m:t>𝑎𝑟𝑔𝑚</m:t>
                                    </m:r>
                                    <m:r>
                                      <a:rPr lang="en-US" altLang="zh-TW" sz="1800" smtClean="0"/>
                                      <m:t>𝑎𝑥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altLang="zh-TW" sz="1800" smtClean="0"/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smtClean="0"/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800" smtClean="0"/>
                                          <m:t>𝑡</m:t>
                                        </m:r>
                                      </m:sub>
                                    </m:sSub>
                                  </m:lim>
                                </m:limLow>
                                <m:sSub>
                                  <m:sSubPr>
                                    <m:ctrlPr>
                                      <a:rPr lang="en-US" altLang="zh-TW" sz="1800"/>
                                    </m:ctrlPr>
                                  </m:sSubPr>
                                  <m:e>
                                    <m:r>
                                      <a:rPr lang="en-US" altLang="zh-TW" sz="180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TW" sz="1800"/>
                                      <m:t>𝑎𝑐𝑡𝑖𝑜𝑛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80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1800"/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/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 sz="1800"/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sz="1800"/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/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/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800"/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 = (1+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1" kern="1200" dirty="0" smtClean="0">
                                      <a:solidFill>
                                        <a:srgbClr val="FF0000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1" i="1" kern="1200" dirty="0">
                                      <a:solidFill>
                                        <a:srgbClr val="FF0000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𝐩𝐫𝐞𝐝𝐢𝐜𝐭𝐢𝐨𝐧</m:t>
                                  </m:r>
                                </m:e>
                                <m:sub>
                                  <m:r>
                                    <a:rPr lang="en-US" altLang="zh-TW" sz="1800" b="1" i="1" kern="1200" dirty="0" smtClean="0">
                                      <a:solidFill>
                                        <a:srgbClr val="FF0000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𝐭</m:t>
                                  </m:r>
                                  <m:r>
                                    <a:rPr lang="en-US" altLang="zh-TW" sz="1800" b="1" kern="1200" dirty="0" smtClean="0">
                                      <a:solidFill>
                                        <a:srgbClr val="FF0000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TW" sz="1800" b="1" i="1" kern="1200" dirty="0" smtClean="0">
                                      <a:solidFill>
                                        <a:srgbClr val="FF0000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*10)</a:t>
                          </a:r>
                        </a:p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 = (1+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altLang="zh-TW" sz="1800" kern="120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1800" b="1" kern="1200" dirty="0" smtClean="0">
                                          <a:solidFill>
                                            <a:srgbClr val="FF0000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b="0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en-US" altLang="zh-TW" sz="1800" b="1" i="1" kern="1200" dirty="0">
                                          <a:solidFill>
                                            <a:srgbClr val="FF0000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altLang="zh-TW" sz="1800" b="1" i="1" kern="1200" dirty="0" smtClean="0">
                                          <a:solidFill>
                                            <a:srgbClr val="FF0000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𝐭</m:t>
                                      </m:r>
                                      <m:r>
                                        <a:rPr lang="en-US" altLang="zh-TW" sz="1800" b="1" kern="1200" dirty="0" smtClean="0">
                                          <a:solidFill>
                                            <a:srgbClr val="FF0000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lang="en-US" altLang="zh-TW" sz="1800" b="1" i="1" kern="1200" dirty="0" smtClean="0">
                                          <a:solidFill>
                                            <a:srgbClr val="FF0000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TW" sz="1800" kern="1200" dirty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800" kern="1200" dirty="0">
                                          <a:solidFill>
                                            <a:schemeClr val="dk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kern="1200" dirty="0">
                                          <a:solidFill>
                                            <a:schemeClr val="dk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sz="1800" kern="1200" dirty="0">
                                          <a:solidFill>
                                            <a:schemeClr val="dk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TW" sz="1800" kern="120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1800" kern="1200" dirty="0">
                                          <a:solidFill>
                                            <a:schemeClr val="dk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kern="1200" dirty="0">
                                          <a:solidFill>
                                            <a:schemeClr val="dk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sz="1800" kern="1200" dirty="0">
                                          <a:solidFill>
                                            <a:schemeClr val="dk1"/>
                                          </a:solidFill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*10)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kern="120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kern="120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𝑛𝑢𝑚</m:t>
                                  </m:r>
                                </m:e>
                                <m:sub>
                                  <m:r>
                                    <a:rPr lang="en-US" altLang="zh-TW" sz="1800" kern="120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lang="en-US" altLang="zh-TW" sz="1800" kern="120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sz="180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zh-TW" sz="180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𝑚𝑖𝑛</m:t>
                              </m:r>
                              <m:d>
                                <m:dPr>
                                  <m:ctrlPr>
                                    <a:rPr lang="en-US" altLang="zh-TW" sz="1800" kern="120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kern="120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  <m:r>
                                    <a:rPr lang="en-US" altLang="zh-TW" sz="1800" kern="120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altLang="zh-TW" sz="1800" kern="120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TW" sz="1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÷</m:t>
                              </m:r>
                              <m:r>
                                <a:rPr lang="en-US" altLang="zh-TW" sz="180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𝑚𝑎𝑥</m:t>
                              </m:r>
                              <m:d>
                                <m:dPr>
                                  <m:ctrlPr>
                                    <a:rPr lang="en-US" altLang="zh-TW" sz="1800" i="1" kern="1200" dirty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kern="120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  <m:r>
                                    <a:rPr lang="en-US" altLang="zh-TW" sz="1800" kern="120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, </m:t>
                                  </m:r>
                                  <m:r>
                                    <a:rPr lang="en-US" altLang="zh-TW" sz="1800" kern="1200" dirty="0" smtClean="0">
                                      <a:solidFill>
                                        <a:schemeClr val="dk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TW" sz="1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zh-TW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投資上限</a:t>
                          </a:r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Ex: </a:t>
                          </a:r>
                          <a:r>
                            <a:rPr lang="zh-TW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預測</a:t>
                          </a:r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</a:t>
                          </a:r>
                          <a:r>
                            <a:rPr lang="zh-TW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，實際</a:t>
                          </a:r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0.08(</a:t>
                          </a:r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1.3 / 1.8</a:t>
                          </a:r>
                          <a:r>
                            <a:rPr lang="zh-TW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* </a:t>
                          </a:r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10 = 7.2)</a:t>
                          </a:r>
                          <a:r>
                            <a:rPr lang="zh-TW" alt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endParaRPr lang="zh-TW" alt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6904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決策意義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選價值最大的動作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模型昨天預測愈準表示目前愈理解市場趨勢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1689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366FD955-EE51-4D89-B156-8604DC570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439016"/>
                  </p:ext>
                </p:extLst>
              </p:nvPr>
            </p:nvGraphicFramePr>
            <p:xfrm>
              <a:off x="467032" y="4628320"/>
              <a:ext cx="11257936" cy="197427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8362">
                      <a:extLst>
                        <a:ext uri="{9D8B030D-6E8A-4147-A177-3AD203B41FA5}">
                          <a16:colId xmlns:a16="http://schemas.microsoft.com/office/drawing/2014/main" val="1096273067"/>
                        </a:ext>
                      </a:extLst>
                    </a:gridCol>
                    <a:gridCol w="5294671">
                      <a:extLst>
                        <a:ext uri="{9D8B030D-6E8A-4147-A177-3AD203B41FA5}">
                          <a16:colId xmlns:a16="http://schemas.microsoft.com/office/drawing/2014/main" val="4068601561"/>
                        </a:ext>
                      </a:extLst>
                    </a:gridCol>
                    <a:gridCol w="4694903">
                      <a:extLst>
                        <a:ext uri="{9D8B030D-6E8A-4147-A177-3AD203B41FA5}">
                          <a16:colId xmlns:a16="http://schemas.microsoft.com/office/drawing/2014/main" val="5094937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051" t="-1639" r="-89183" b="-4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9818" t="-1639" r="-519" b="-4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4239712"/>
                      </a:ext>
                    </a:extLst>
                  </a:tr>
                  <a:tr h="1232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決策</a:t>
                          </a:r>
                          <a:endParaRPr lang="zh-TW" alt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051" t="-30542" r="-89183" b="-36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9818" t="-30542" r="-519" b="-369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904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決策意義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選價值最大的動作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模型昨天預測愈準表示目前愈理解市場趨勢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61689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A9C5BE5-02DC-47AE-91AD-C26CB0585098}"/>
                  </a:ext>
                </a:extLst>
              </p:cNvPr>
              <p:cNvSpPr/>
              <p:nvPr/>
            </p:nvSpPr>
            <p:spPr>
              <a:xfrm>
                <a:off x="228968" y="2208516"/>
                <a:ext cx="10809656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TW" dirty="0">
                    <a:solidFill>
                      <a:schemeClr val="bg1"/>
                    </a:solidFill>
                  </a:rPr>
                  <a:t>Rup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今天</a:t>
                </a:r>
                <a14:m>
                  <m:oMath xmlns:m="http://schemas.openxmlformats.org/officeDocument/2006/math">
                    <m:r>
                      <a:rPr lang="zh-TW" alt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以前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type m:val="skw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50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TW" b="1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b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A9C5BE5-02DC-47AE-91AD-C26CB0585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8" y="2208516"/>
                <a:ext cx="10809656" cy="831446"/>
              </a:xfrm>
              <a:prstGeom prst="rect">
                <a:avLst/>
              </a:prstGeom>
              <a:blipFill>
                <a:blip r:embed="rId5"/>
                <a:stretch>
                  <a:fillRect l="-508" t="-66423" b="-540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0ECE55C-9108-4318-88AF-212FA2693C71}"/>
              </a:ext>
            </a:extLst>
          </p:cNvPr>
          <p:cNvCxnSpPr>
            <a:cxnSpLocks/>
          </p:cNvCxnSpPr>
          <p:nvPr/>
        </p:nvCxnSpPr>
        <p:spPr>
          <a:xfrm>
            <a:off x="4797983" y="2584438"/>
            <a:ext cx="168336" cy="1452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F5B5EFB-DC7D-45D3-9A69-E8FEA8D8E5C8}"/>
              </a:ext>
            </a:extLst>
          </p:cNvPr>
          <p:cNvSpPr txBox="1"/>
          <p:nvPr/>
        </p:nvSpPr>
        <p:spPr>
          <a:xfrm>
            <a:off x="7682053" y="2234199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</a:t>
            </a:r>
            <a:r>
              <a:rPr lang="en-US" altLang="zh-TW" b="0" dirty="0"/>
              <a:t>ct branch</a:t>
            </a: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1D98E53-0573-4DBB-83A4-127DFA7EDDD7}"/>
              </a:ext>
            </a:extLst>
          </p:cNvPr>
          <p:cNvGrpSpPr/>
          <p:nvPr/>
        </p:nvGrpSpPr>
        <p:grpSpPr>
          <a:xfrm>
            <a:off x="-258641" y="2208516"/>
            <a:ext cx="2133647" cy="400639"/>
            <a:chOff x="8894266" y="0"/>
            <a:chExt cx="3292078" cy="400639"/>
          </a:xfrm>
        </p:grpSpPr>
        <p:sp>
          <p:nvSpPr>
            <p:cNvPr id="36" name="箭號: ＞形 35">
              <a:extLst>
                <a:ext uri="{FF2B5EF4-FFF2-40B4-BE49-F238E27FC236}">
                  <a16:creationId xmlns:a16="http://schemas.microsoft.com/office/drawing/2014/main" id="{7F31F958-F913-4C84-8696-EB6A79ED9142}"/>
                </a:ext>
              </a:extLst>
            </p:cNvPr>
            <p:cNvSpPr/>
            <p:nvPr/>
          </p:nvSpPr>
          <p:spPr>
            <a:xfrm>
              <a:off x="8894266" y="0"/>
              <a:ext cx="3292078" cy="400639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箭號: ＞形 4">
              <a:extLst>
                <a:ext uri="{FF2B5EF4-FFF2-40B4-BE49-F238E27FC236}">
                  <a16:creationId xmlns:a16="http://schemas.microsoft.com/office/drawing/2014/main" id="{40126860-72A9-4A05-9871-4E07CB49A643}"/>
                </a:ext>
              </a:extLst>
            </p:cNvPr>
            <p:cNvSpPr txBox="1"/>
            <p:nvPr/>
          </p:nvSpPr>
          <p:spPr>
            <a:xfrm>
              <a:off x="9094586" y="0"/>
              <a:ext cx="2891439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 Model_3    </a:t>
              </a:r>
              <a:endParaRPr lang="zh-TW" altLang="en-US" sz="2000" kern="1200" dirty="0">
                <a:solidFill>
                  <a:schemeClr val="bg1"/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93FFB3-FD32-4D3E-81F0-67FC9255D785}"/>
              </a:ext>
            </a:extLst>
          </p:cNvPr>
          <p:cNvSpPr txBox="1"/>
          <p:nvPr/>
        </p:nvSpPr>
        <p:spPr>
          <a:xfrm>
            <a:off x="8917008" y="2629826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</a:t>
            </a:r>
            <a:r>
              <a:rPr lang="en-US" altLang="zh-TW" b="0" dirty="0"/>
              <a:t>um branch</a:t>
            </a:r>
          </a:p>
        </p:txBody>
      </p:sp>
    </p:spTree>
    <p:extLst>
      <p:ext uri="{BB962C8B-B14F-4D97-AF65-F5344CB8AC3E}">
        <p14:creationId xmlns:p14="http://schemas.microsoft.com/office/powerpoint/2010/main" val="33435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標題 1">
            <a:extLst>
              <a:ext uri="{FF2B5EF4-FFF2-40B4-BE49-F238E27FC236}">
                <a16:creationId xmlns:a16="http://schemas.microsoft.com/office/drawing/2014/main" id="{93BED0AB-314E-45C3-9D6C-9B39E90D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 fontScale="90000"/>
          </a:bodyPr>
          <a:lstStyle/>
          <a:p>
            <a:r>
              <a:rPr lang="en-US" altLang="zh-TW" sz="2400" dirty="0" err="1"/>
              <a:t>Jeong</a:t>
            </a:r>
            <a:r>
              <a:rPr lang="en-US" altLang="zh-TW" sz="2400" dirty="0"/>
              <a:t>, G., &amp; Kim, H. Y. (2019). </a:t>
            </a:r>
            <a:br>
              <a:rPr lang="en-US" altLang="zh-TW" sz="2400" dirty="0"/>
            </a:br>
            <a:r>
              <a:rPr lang="en-US" altLang="zh-TW" sz="2400" b="1" dirty="0"/>
              <a:t>Improving financial trading decisions using deep Q-learning: Predicting the number of shares, action strategies, and transfer learning. </a:t>
            </a:r>
            <a:br>
              <a:rPr lang="en-US" altLang="zh-TW" sz="2400" dirty="0"/>
            </a:br>
            <a:r>
              <a:rPr lang="en-US" altLang="zh-TW" sz="2400" i="1" dirty="0"/>
              <a:t>Expert Systems with Applications</a:t>
            </a:r>
            <a:endParaRPr lang="zh-TW" altLang="en-US" sz="2400" i="1" dirty="0"/>
          </a:p>
        </p:txBody>
      </p:sp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7827B477-3910-4A6A-A2CB-D61F9F6E87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6420"/>
                  </p:ext>
                </p:extLst>
              </p:nvPr>
            </p:nvGraphicFramePr>
            <p:xfrm>
              <a:off x="467032" y="3392042"/>
              <a:ext cx="11257936" cy="94151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8362">
                      <a:extLst>
                        <a:ext uri="{9D8B030D-6E8A-4147-A177-3AD203B41FA5}">
                          <a16:colId xmlns:a16="http://schemas.microsoft.com/office/drawing/2014/main" val="1096273067"/>
                        </a:ext>
                      </a:extLst>
                    </a:gridCol>
                    <a:gridCol w="5294671">
                      <a:extLst>
                        <a:ext uri="{9D8B030D-6E8A-4147-A177-3AD203B41FA5}">
                          <a16:colId xmlns:a16="http://schemas.microsoft.com/office/drawing/2014/main" val="4068601561"/>
                        </a:ext>
                      </a:extLst>
                    </a:gridCol>
                    <a:gridCol w="4694903">
                      <a:extLst>
                        <a:ext uri="{9D8B030D-6E8A-4147-A177-3AD203B41FA5}">
                          <a16:colId xmlns:a16="http://schemas.microsoft.com/office/drawing/2014/main" val="5094937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模型輸出</a:t>
                          </a:r>
                          <a:endParaRPr lang="zh-TW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dirty="0" smtClean="0"/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dirty="0"/>
                                        </m:ctrlPr>
                                      </m:sSubPr>
                                      <m:e>
                                        <m:r>
                                          <a:rPr lang="en-US" altLang="zh-TW" dirty="0"/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TW" dirty="0" smtClean="0"/>
                                          <m:t>𝑡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TW" dirty="0"/>
                                      <m:t>(3)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dirty="0" smtClean="0"/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dirty="0" smtClean="0"/>
                                        </m:ctrlPr>
                                      </m:sSubPr>
                                      <m:e>
                                        <m:r>
                                          <a:rPr lang="en-US" altLang="zh-TW" dirty="0"/>
                                          <m:t>𝑝𝑟𝑒𝑑𝑖𝑐𝑡𝑖𝑜𝑛</m:t>
                                        </m:r>
                                      </m:e>
                                      <m:sub>
                                        <m:r>
                                          <a:rPr lang="en-US" altLang="zh-TW" dirty="0" smtClean="0"/>
                                          <m:t>𝑡</m:t>
                                        </m:r>
                                        <m:r>
                                          <a:rPr lang="en-US" altLang="zh-TW" dirty="0" smtClean="0"/>
                                          <m:t>+1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TW" dirty="0"/>
                                      <m:t>(</m:t>
                                    </m:r>
                                    <m:r>
                                      <a:rPr lang="en-US" altLang="zh-TW" dirty="0" smtClean="0"/>
                                      <m:t>1</m:t>
                                    </m:r>
                                    <m:r>
                                      <a:rPr lang="en-US" altLang="zh-TW" dirty="0"/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239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/>
                            <a:t>Loss</a:t>
                          </a:r>
                          <a:endParaRPr lang="zh-TW" altLang="en-US" sz="180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mtClean="0"/>
                                    </m:ctrlPr>
                                  </m:sSubPr>
                                  <m:e>
                                    <m:r>
                                      <a:rPr lang="en-US" altLang="zh-TW"/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TW"/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zh-TW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mtClean="0"/>
                                    </m:ctrlPr>
                                  </m:sSubPr>
                                  <m:e>
                                    <m:r>
                                      <a:rPr lang="en-US" altLang="zh-TW" smtClean="0"/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mtClean="0"/>
                                      <m:t>𝒕</m:t>
                                    </m:r>
                                    <m:r>
                                      <a:rPr lang="en-US" altLang="zh-TW" smtClean="0"/>
                                      <m:t>−</m:t>
                                    </m:r>
                                    <m:r>
                                      <a:rPr lang="en-US" altLang="zh-TW" smtClean="0"/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mtClean="0"/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mtClean="0"/>
                                    </m:ctrlPr>
                                  </m:sSubPr>
                                  <m:e>
                                    <m:r>
                                      <a:rPr lang="en-US" altLang="zh-TW" smtClean="0"/>
                                      <m:t>𝒏𝒖𝒎</m:t>
                                    </m:r>
                                  </m:e>
                                  <m:sub>
                                    <m:r>
                                      <a:rPr lang="en-US" altLang="zh-TW" smtClean="0"/>
                                      <m:t>𝒕</m:t>
                                    </m:r>
                                    <m:r>
                                      <a:rPr lang="en-US" altLang="zh-TW" smtClean="0"/>
                                      <m:t>−</m:t>
                                    </m:r>
                                    <m:r>
                                      <a:rPr lang="en-US" altLang="zh-TW" smtClean="0"/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TW" smtClean="0"/>
                                  <m:t>)</m:t>
                                </m:r>
                                <m:r>
                                  <a:rPr lang="en-US" altLang="zh-TW"/>
                                  <m:t>+</m:t>
                                </m:r>
                                <m:r>
                                  <a:rPr lang="zh-TW" altLang="en-US"/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altLang="zh-TW" smtClean="0"/>
                                    </m:ctrlPr>
                                  </m:sSubPr>
                                  <m:e>
                                    <m:r>
                                      <a:rPr lang="en-US" altLang="zh-TW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TW" smtClean="0"/>
                                      <m:t>𝑡</m:t>
                                    </m:r>
                                    <m:r>
                                      <a:rPr lang="en-US" altLang="zh-TW" smtClean="0"/>
                                      <m:t>+1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/>
                                        </m:ctrlPr>
                                      </m:sSubPr>
                                      <m:e>
                                        <m:r>
                                          <a:rPr lang="en-US" altLang="zh-TW"/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/>
                                          <m:t>𝑡</m:t>
                                        </m:r>
                                        <m:r>
                                          <a:rPr lang="en-US" altLang="zh-TW"/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TW"/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TW"/>
                                        </m:ctrlPr>
                                      </m:sSupPr>
                                      <m:e>
                                        <m:r>
                                          <a:rPr lang="en-US" altLang="zh-TW"/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TW"/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TW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mtClean="0"/>
                                    </m:ctrlPr>
                                  </m:sSubPr>
                                  <m:e>
                                    <m:r>
                                      <a:rPr lang="en-US" altLang="zh-TW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TW" smtClean="0"/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/>
                                        </m:ctrlPr>
                                      </m:sSubPr>
                                      <m:e>
                                        <m:r>
                                          <a:rPr lang="en-US" altLang="zh-TW"/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/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/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zh-TW"/>
                                        </m:ctrlPr>
                                      </m:sSubPr>
                                      <m:e>
                                        <m:r>
                                          <a:rPr lang="en-US" altLang="zh-TW"/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/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dirty="0" smtClean="0"/>
                                    </m:ctrlPr>
                                  </m:sSupPr>
                                  <m:e>
                                    <m:r>
                                      <a:rPr lang="en-US" altLang="zh-TW" dirty="0" smtClean="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TW" dirty="0" smtClean="0"/>
                                        </m:ctrlPr>
                                      </m:sSubPr>
                                      <m:e>
                                        <m:r>
                                          <a:rPr lang="en-US" altLang="zh-TW" dirty="0"/>
                                          <m:t>𝑝𝑟𝑒𝑑𝑖𝑐𝑡𝑖𝑜𝑛</m:t>
                                        </m:r>
                                      </m:e>
                                      <m:sub>
                                        <m:r>
                                          <a:rPr lang="en-US" altLang="zh-TW" dirty="0" smtClean="0"/>
                                          <m:t>𝑡</m:t>
                                        </m:r>
                                        <m:r>
                                          <a:rPr lang="en-US" altLang="zh-TW" dirty="0" smtClean="0"/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TW" dirty="0" smtClean="0"/>
                                      <m:t>−(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altLang="zh-TW" dirty="0" smtClean="0"/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TW" dirty="0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dirty="0" smtClean="0"/>
                                              <m:t>(</m:t>
                                            </m:r>
                                            <m:r>
                                              <a:rPr lang="en-US" altLang="zh-TW" dirty="0"/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dirty="0"/>
                                              <m:t>𝑡</m:t>
                                            </m:r>
                                            <m:r>
                                              <a:rPr lang="en-US" altLang="zh-TW" dirty="0"/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dirty="0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dirty="0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dirty="0"/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dirty="0"/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dirty="0" smtClean="0"/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TW" dirty="0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dirty="0"/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dirty="0"/>
                                              <m:t>𝑡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TW" dirty="0" smtClean="0"/>
                                      <m:t>∗20))</m:t>
                                    </m:r>
                                  </m:e>
                                  <m:sup>
                                    <m:r>
                                      <a:rPr lang="en-US" altLang="zh-TW" dirty="0" smtClean="0"/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69042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7827B477-3910-4A6A-A2CB-D61F9F6E87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6420"/>
                  </p:ext>
                </p:extLst>
              </p:nvPr>
            </p:nvGraphicFramePr>
            <p:xfrm>
              <a:off x="467032" y="3392042"/>
              <a:ext cx="11257936" cy="94151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8362">
                      <a:extLst>
                        <a:ext uri="{9D8B030D-6E8A-4147-A177-3AD203B41FA5}">
                          <a16:colId xmlns:a16="http://schemas.microsoft.com/office/drawing/2014/main" val="1096273067"/>
                        </a:ext>
                      </a:extLst>
                    </a:gridCol>
                    <a:gridCol w="5294671">
                      <a:extLst>
                        <a:ext uri="{9D8B030D-6E8A-4147-A177-3AD203B41FA5}">
                          <a16:colId xmlns:a16="http://schemas.microsoft.com/office/drawing/2014/main" val="4068601561"/>
                        </a:ext>
                      </a:extLst>
                    </a:gridCol>
                    <a:gridCol w="4694903">
                      <a:extLst>
                        <a:ext uri="{9D8B030D-6E8A-4147-A177-3AD203B41FA5}">
                          <a16:colId xmlns:a16="http://schemas.microsoft.com/office/drawing/2014/main" val="509493777"/>
                        </a:ext>
                      </a:extLst>
                    </a:gridCol>
                  </a:tblGrid>
                  <a:tr h="4325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模型輸出</a:t>
                          </a:r>
                          <a:endParaRPr lang="zh-TW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051" t="-1408" r="-89183" b="-1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9818" t="-1408" r="-519" b="-123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4239712"/>
                      </a:ext>
                    </a:extLst>
                  </a:tr>
                  <a:tr h="50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/>
                            <a:t>Loss</a:t>
                          </a:r>
                          <a:endParaRPr lang="zh-TW" altLang="en-US" sz="180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051" t="-85714" r="-89183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9818" t="-85714" r="-519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904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DF66B049-8BF8-4B9E-AB4E-16B4B45CC5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5729270"/>
                  </p:ext>
                </p:extLst>
              </p:nvPr>
            </p:nvGraphicFramePr>
            <p:xfrm>
              <a:off x="467032" y="4653402"/>
              <a:ext cx="11257936" cy="146894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8362">
                      <a:extLst>
                        <a:ext uri="{9D8B030D-6E8A-4147-A177-3AD203B41FA5}">
                          <a16:colId xmlns:a16="http://schemas.microsoft.com/office/drawing/2014/main" val="1096273067"/>
                        </a:ext>
                      </a:extLst>
                    </a:gridCol>
                    <a:gridCol w="5294671">
                      <a:extLst>
                        <a:ext uri="{9D8B030D-6E8A-4147-A177-3AD203B41FA5}">
                          <a16:colId xmlns:a16="http://schemas.microsoft.com/office/drawing/2014/main" val="4068601561"/>
                        </a:ext>
                      </a:extLst>
                    </a:gridCol>
                    <a:gridCol w="4694903">
                      <a:extLst>
                        <a:ext uri="{9D8B030D-6E8A-4147-A177-3AD203B41FA5}">
                          <a16:colId xmlns:a16="http://schemas.microsoft.com/office/drawing/2014/main" val="5094937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dirty="0" smtClean="0"/>
                                  <m:t>𝐺𝑟𝑎𝑝h</m:t>
                                </m:r>
                                <m:r>
                                  <a:rPr lang="en-US" altLang="zh-TW" dirty="0" smtClean="0"/>
                                  <m:t>1: </m:t>
                                </m:r>
                                <m:sSub>
                                  <m:sSubPr>
                                    <m:ctrlPr>
                                      <a:rPr lang="en-US" altLang="zh-TW" dirty="0" smtClean="0"/>
                                    </m:ctrlPr>
                                  </m:sSubPr>
                                  <m:e>
                                    <m:r>
                                      <a:rPr lang="en-US" altLang="zh-TW" dirty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dirty="0" smtClean="0"/>
                                      <m:t>𝑎𝑐𝑡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dirty="0" smtClean="0"/>
                                  <m:t>𝐺𝑟𝑎𝑝h</m:t>
                                </m:r>
                                <m:r>
                                  <a:rPr lang="en-US" altLang="zh-TW" dirty="0" smtClean="0"/>
                                  <m:t>2: </m:t>
                                </m:r>
                                <m:sSub>
                                  <m:sSubPr>
                                    <m:ctrlPr>
                                      <a:rPr lang="en-US" altLang="zh-TW" dirty="0" smtClean="0"/>
                                    </m:ctrlPr>
                                  </m:sSubPr>
                                  <m:e>
                                    <m:r>
                                      <a:rPr lang="en-US" altLang="zh-TW" dirty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dirty="0" smtClean="0"/>
                                      <m:t>𝑝𝑜𝑠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239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smtClean="0"/>
                                    </m:ctrlPr>
                                  </m:sSubPr>
                                  <m:e>
                                    <m:r>
                                      <a:rPr lang="en-US" altLang="zh-TW" sz="180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1800"/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800" smtClean="0"/>
                                    </m:ctrlPr>
                                  </m:sSubSupPr>
                                  <m:e>
                                    <m:r>
                                      <a:rPr lang="en-US" altLang="zh-TW" sz="180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1800" smtClean="0"/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TW" sz="1800" smtClean="0"/>
                                      <m:t>𝑎𝑐𝑡</m:t>
                                    </m:r>
                                  </m:sup>
                                </m:sSubSup>
                                <m:r>
                                  <a:rPr lang="en-US" altLang="zh-TW" sz="1800"/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1800" smtClean="0"/>
                                    </m:ctrlPr>
                                  </m:sSubPr>
                                  <m:e>
                                    <m:r>
                                      <a:rPr lang="en-US" altLang="zh-TW" sz="1800"/>
                                      <m:t>𝑛𝑢𝑚</m:t>
                                    </m:r>
                                  </m:e>
                                  <m:sub>
                                    <m:r>
                                      <a:rPr lang="en-US" altLang="zh-TW" sz="1800"/>
                                      <m:t>𝑡</m:t>
                                    </m:r>
                                    <m:r>
                                      <a:rPr lang="en-US" altLang="zh-TW" sz="1800" smtClean="0"/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TW" sz="1800"/>
                                  <m:t>×</m:t>
                                </m:r>
                                <m:d>
                                  <m:dPr>
                                    <m:ctrlPr>
                                      <a:rPr lang="en-US" altLang="zh-TW" sz="1800"/>
                                    </m:ctrlPr>
                                  </m:dPr>
                                  <m:e>
                                    <m:r>
                                      <a:rPr lang="en-US" altLang="zh-TW" sz="1800"/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smtClean="0"/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/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800"/>
                                          <m:t>𝑡</m:t>
                                        </m:r>
                                        <m:r>
                                          <a:rPr lang="en-US" altLang="zh-TW" sz="1800" smtClean="0"/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zh-TW" sz="1800"/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altLang="zh-TW" sz="1800"/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TW" sz="1800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/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/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800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800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/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/>
                                              <m:t>𝑡</m:t>
                                            </m:r>
                                            <m:r>
                                              <a:rPr lang="en-US" altLang="zh-TW" sz="1800"/>
                                              <m:t>−1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TW" sz="1800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/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/>
                                              <m:t>𝑡</m:t>
                                            </m:r>
                                            <m:r>
                                              <a:rPr lang="en-US" altLang="zh-TW" sz="1800"/>
                                              <m:t>−1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f>
                                  <m:fPr>
                                    <m:ctrlPr>
                                      <a:rPr lang="en-US" altLang="zh-TW" sz="1800"/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800"/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/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TW" sz="1800"/>
                                          <m:t>𝑡</m:t>
                                        </m:r>
                                        <m:r>
                                          <a:rPr lang="en-US" altLang="zh-TW" sz="1800"/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800"/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/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TW" sz="1800"/>
                                          <m:t>𝑡</m:t>
                                        </m:r>
                                        <m:r>
                                          <a:rPr lang="en-US" altLang="zh-TW" sz="1800"/>
                                          <m:t>−</m:t>
                                        </m:r>
                                        <m:r>
                                          <a:rPr lang="en-US" altLang="zh-TW" sz="1800" smtClean="0"/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800" smtClean="0"/>
                                    </m:ctrlPr>
                                  </m:sSubSupPr>
                                  <m:e>
                                    <m:r>
                                      <a:rPr lang="en-US" altLang="zh-TW" sz="180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TW" sz="1800" smtClean="0"/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TW" sz="1800" smtClean="0"/>
                                      <m:t>𝑝𝑜𝑠</m:t>
                                    </m:r>
                                  </m:sup>
                                </m:sSubSup>
                                <m:r>
                                  <a:rPr lang="en-US" altLang="zh-TW" sz="1800"/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TW" sz="1800" smtClean="0"/>
                                    </m:ctrlPr>
                                  </m:dPr>
                                  <m:e>
                                    <m:r>
                                      <a:rPr lang="en-US" altLang="zh-TW" sz="1800"/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smtClean="0"/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/>
                                          <m:t>𝑛𝑢𝑚</m:t>
                                        </m:r>
                                      </m:e>
                                      <m:sub>
                                        <m:r>
                                          <a:rPr lang="en-US" altLang="zh-TW" sz="1800"/>
                                          <m:t>𝑡</m:t>
                                        </m:r>
                                        <m:r>
                                          <a:rPr lang="en-US" altLang="zh-TW" sz="1800" smtClean="0"/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zh-TW" sz="1800"/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smtClean="0"/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/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800"/>
                                          <m:t>𝑡</m:t>
                                        </m:r>
                                        <m:r>
                                          <a:rPr lang="en-US" altLang="zh-TW" sz="1800" smtClean="0"/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zh-TW" sz="1800"/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altLang="zh-TW" sz="1800"/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TW" sz="1800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/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/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800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800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/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/>
                                              <m:t>𝑡</m:t>
                                            </m:r>
                                            <m:r>
                                              <a:rPr lang="en-US" altLang="zh-TW" sz="1800"/>
                                              <m:t>−1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TW" sz="1800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/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/>
                                              <m:t>𝑡</m:t>
                                            </m:r>
                                            <m:r>
                                              <a:rPr lang="en-US" altLang="zh-TW" sz="1800"/>
                                              <m:t>−1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f>
                                  <m:fPr>
                                    <m:ctrlPr>
                                      <a:rPr lang="en-US" altLang="zh-TW" sz="1800"/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800"/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/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TW" sz="1800"/>
                                          <m:t>𝑡</m:t>
                                        </m:r>
                                        <m:r>
                                          <a:rPr lang="en-US" altLang="zh-TW" sz="1800"/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800"/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/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TW" sz="1800"/>
                                          <m:t>𝑡</m:t>
                                        </m:r>
                                        <m:r>
                                          <a:rPr lang="en-US" altLang="zh-TW" sz="1800"/>
                                          <m:t>−</m:t>
                                        </m:r>
                                        <m:r>
                                          <a:rPr lang="en-US" altLang="zh-TW" sz="1800" smtClean="0"/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80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6904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kern="1200" dirty="0"/>
                            <a:t>動作意義</a:t>
                          </a:r>
                          <a:endParaRPr lang="zh-TW" altLang="en-US" sz="180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/>
                            <a:t>action</a:t>
                          </a:r>
                          <a:endParaRPr lang="zh-TW" altLang="en-US" sz="180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/>
                            <a:t>position</a:t>
                          </a:r>
                          <a:endParaRPr lang="zh-TW" altLang="en-US" sz="180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6237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DF66B049-8BF8-4B9E-AB4E-16B4B45CC5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5729270"/>
                  </p:ext>
                </p:extLst>
              </p:nvPr>
            </p:nvGraphicFramePr>
            <p:xfrm>
              <a:off x="467032" y="4653402"/>
              <a:ext cx="11257936" cy="146894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8362">
                      <a:extLst>
                        <a:ext uri="{9D8B030D-6E8A-4147-A177-3AD203B41FA5}">
                          <a16:colId xmlns:a16="http://schemas.microsoft.com/office/drawing/2014/main" val="1096273067"/>
                        </a:ext>
                      </a:extLst>
                    </a:gridCol>
                    <a:gridCol w="5294671">
                      <a:extLst>
                        <a:ext uri="{9D8B030D-6E8A-4147-A177-3AD203B41FA5}">
                          <a16:colId xmlns:a16="http://schemas.microsoft.com/office/drawing/2014/main" val="4068601561"/>
                        </a:ext>
                      </a:extLst>
                    </a:gridCol>
                    <a:gridCol w="4694903">
                      <a:extLst>
                        <a:ext uri="{9D8B030D-6E8A-4147-A177-3AD203B41FA5}">
                          <a16:colId xmlns:a16="http://schemas.microsoft.com/office/drawing/2014/main" val="509493777"/>
                        </a:ext>
                      </a:extLst>
                    </a:gridCol>
                  </a:tblGrid>
                  <a:tr h="390335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051" t="-1563" r="-89183" b="-3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9818" t="-1563" r="-519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4239712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1" t="-55556" r="-790385" b="-64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051" t="-55556" r="-89183" b="-64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9818" t="-55556" r="-519" b="-64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6904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kern="1200" dirty="0"/>
                            <a:t>動作意義</a:t>
                          </a:r>
                          <a:endParaRPr lang="zh-TW" altLang="en-US" sz="180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/>
                            <a:t>action</a:t>
                          </a:r>
                          <a:endParaRPr lang="zh-TW" altLang="en-US" sz="180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kern="1200" dirty="0"/>
                            <a:t>position</a:t>
                          </a:r>
                          <a:endParaRPr lang="zh-TW" altLang="en-US" sz="180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623761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2B57476D-BAAA-4E73-B69A-B5CB4020DA42}"/>
              </a:ext>
            </a:extLst>
          </p:cNvPr>
          <p:cNvCxnSpPr>
            <a:cxnSpLocks/>
          </p:cNvCxnSpPr>
          <p:nvPr/>
        </p:nvCxnSpPr>
        <p:spPr>
          <a:xfrm>
            <a:off x="1937050" y="4268750"/>
            <a:ext cx="382638" cy="99626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E02CB57-AEA5-419A-9777-D641B0E03BC8}"/>
              </a:ext>
            </a:extLst>
          </p:cNvPr>
          <p:cNvCxnSpPr>
            <a:cxnSpLocks/>
          </p:cNvCxnSpPr>
          <p:nvPr/>
        </p:nvCxnSpPr>
        <p:spPr>
          <a:xfrm>
            <a:off x="3801980" y="4268750"/>
            <a:ext cx="3397717" cy="99626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93DECF6-C25D-432D-8882-6E3298FC6DBC}"/>
              </a:ext>
            </a:extLst>
          </p:cNvPr>
          <p:cNvSpPr/>
          <p:nvPr/>
        </p:nvSpPr>
        <p:spPr>
          <a:xfrm>
            <a:off x="1937050" y="3879451"/>
            <a:ext cx="1864930" cy="389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71E59DD-F991-4431-AA3D-C5959B61A46C}"/>
                  </a:ext>
                </a:extLst>
              </p:cNvPr>
              <p:cNvSpPr/>
              <p:nvPr/>
            </p:nvSpPr>
            <p:spPr>
              <a:xfrm>
                <a:off x="228968" y="2208516"/>
                <a:ext cx="10809656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TW" dirty="0">
                    <a:solidFill>
                      <a:schemeClr val="bg1"/>
                    </a:solidFill>
                  </a:rPr>
                  <a:t>Rup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今天</a:t>
                </a:r>
                <a14:m>
                  <m:oMath xmlns:m="http://schemas.openxmlformats.org/officeDocument/2006/math">
                    <m:r>
                      <a:rPr lang="zh-TW" alt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以前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type m:val="skw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50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TW" b="1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𝑝𝑟𝑒𝑑𝑖𝑐𝑡𝑖𝑜𝑛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b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71E59DD-F991-4431-AA3D-C5959B61A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8" y="2208516"/>
                <a:ext cx="10809656" cy="831446"/>
              </a:xfrm>
              <a:prstGeom prst="rect">
                <a:avLst/>
              </a:prstGeom>
              <a:blipFill>
                <a:blip r:embed="rId5"/>
                <a:stretch>
                  <a:fillRect l="-508" t="-66423" b="-540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2C42D00-1A29-4A2E-A2AA-620E06DC24FB}"/>
              </a:ext>
            </a:extLst>
          </p:cNvPr>
          <p:cNvCxnSpPr>
            <a:cxnSpLocks/>
          </p:cNvCxnSpPr>
          <p:nvPr/>
        </p:nvCxnSpPr>
        <p:spPr>
          <a:xfrm>
            <a:off x="4797983" y="2584438"/>
            <a:ext cx="168336" cy="1452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4DEEFDF-4B98-45D8-B2EF-EADFFD5DA63E}"/>
              </a:ext>
            </a:extLst>
          </p:cNvPr>
          <p:cNvSpPr txBox="1"/>
          <p:nvPr/>
        </p:nvSpPr>
        <p:spPr>
          <a:xfrm>
            <a:off x="7682053" y="2234199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</a:t>
            </a:r>
            <a:r>
              <a:rPr lang="en-US" altLang="zh-TW" b="0" dirty="0"/>
              <a:t>ct branch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30FCC8B3-60D0-4AB6-9DC0-C78556BB96DF}"/>
              </a:ext>
            </a:extLst>
          </p:cNvPr>
          <p:cNvGrpSpPr/>
          <p:nvPr/>
        </p:nvGrpSpPr>
        <p:grpSpPr>
          <a:xfrm>
            <a:off x="-258641" y="2208516"/>
            <a:ext cx="2133647" cy="400639"/>
            <a:chOff x="8894266" y="0"/>
            <a:chExt cx="3292078" cy="400639"/>
          </a:xfrm>
        </p:grpSpPr>
        <p:sp>
          <p:nvSpPr>
            <p:cNvPr id="52" name="箭號: ＞形 51">
              <a:extLst>
                <a:ext uri="{FF2B5EF4-FFF2-40B4-BE49-F238E27FC236}">
                  <a16:creationId xmlns:a16="http://schemas.microsoft.com/office/drawing/2014/main" id="{70274876-8576-4C6E-B391-7F22BC699B0D}"/>
                </a:ext>
              </a:extLst>
            </p:cNvPr>
            <p:cNvSpPr/>
            <p:nvPr/>
          </p:nvSpPr>
          <p:spPr>
            <a:xfrm>
              <a:off x="8894266" y="0"/>
              <a:ext cx="3292078" cy="400639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箭號: ＞形 4">
              <a:extLst>
                <a:ext uri="{FF2B5EF4-FFF2-40B4-BE49-F238E27FC236}">
                  <a16:creationId xmlns:a16="http://schemas.microsoft.com/office/drawing/2014/main" id="{66BA4C82-1886-4E5C-9B44-71A57C5BCF00}"/>
                </a:ext>
              </a:extLst>
            </p:cNvPr>
            <p:cNvSpPr txBox="1"/>
            <p:nvPr/>
          </p:nvSpPr>
          <p:spPr>
            <a:xfrm>
              <a:off x="9094586" y="0"/>
              <a:ext cx="2891439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 Model_3    </a:t>
              </a:r>
              <a:endParaRPr lang="zh-TW" altLang="en-US" sz="2000" kern="1200" dirty="0">
                <a:solidFill>
                  <a:schemeClr val="bg1"/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7646B5B-874C-4B48-8E87-86B1322DBBFD}"/>
              </a:ext>
            </a:extLst>
          </p:cNvPr>
          <p:cNvSpPr txBox="1"/>
          <p:nvPr/>
        </p:nvSpPr>
        <p:spPr>
          <a:xfrm>
            <a:off x="8917008" y="2629826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</a:t>
            </a:r>
            <a:r>
              <a:rPr lang="en-US" altLang="zh-TW" b="0" dirty="0"/>
              <a:t>um branch</a:t>
            </a:r>
          </a:p>
        </p:txBody>
      </p:sp>
    </p:spTree>
    <p:extLst>
      <p:ext uri="{BB962C8B-B14F-4D97-AF65-F5344CB8AC3E}">
        <p14:creationId xmlns:p14="http://schemas.microsoft.com/office/powerpoint/2010/main" val="419198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標題 1">
            <a:extLst>
              <a:ext uri="{FF2B5EF4-FFF2-40B4-BE49-F238E27FC236}">
                <a16:creationId xmlns:a16="http://schemas.microsoft.com/office/drawing/2014/main" id="{93BED0AB-314E-45C3-9D6C-9B39E90D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 fontScale="90000"/>
          </a:bodyPr>
          <a:lstStyle/>
          <a:p>
            <a:r>
              <a:rPr lang="en-US" altLang="zh-TW" sz="2400" dirty="0" err="1"/>
              <a:t>Jeong</a:t>
            </a:r>
            <a:r>
              <a:rPr lang="en-US" altLang="zh-TW" sz="2400" dirty="0"/>
              <a:t>, G., &amp; Kim, H. Y. (2019). </a:t>
            </a:r>
            <a:br>
              <a:rPr lang="en-US" altLang="zh-TW" sz="2400" dirty="0"/>
            </a:br>
            <a:r>
              <a:rPr lang="en-US" altLang="zh-TW" sz="2400" b="1" dirty="0"/>
              <a:t>Improving financial trading decisions using deep Q-learning: Predicting the number of shares, action strategies, and </a:t>
            </a:r>
            <a:r>
              <a:rPr lang="en-US" altLang="zh-TW" sz="2400" b="1" dirty="0">
                <a:highlight>
                  <a:srgbClr val="FFFF00"/>
                </a:highlight>
              </a:rPr>
              <a:t>transfer learning</a:t>
            </a:r>
            <a:r>
              <a:rPr lang="en-US" altLang="zh-TW" sz="2400" b="1" dirty="0"/>
              <a:t>. </a:t>
            </a:r>
            <a:br>
              <a:rPr lang="en-US" altLang="zh-TW" sz="2400" dirty="0"/>
            </a:br>
            <a:r>
              <a:rPr lang="en-US" altLang="zh-TW" sz="2400" i="1" dirty="0"/>
              <a:t>Expert Systems with Applications</a:t>
            </a:r>
            <a:endParaRPr lang="zh-TW" altLang="en-US" sz="2400" i="1" dirty="0"/>
          </a:p>
        </p:txBody>
      </p:sp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378B249-B5E4-459E-8127-52ACC118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8" y="2319172"/>
            <a:ext cx="5842764" cy="449186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995404A-78E3-46CD-B6E5-DC27021FF295}"/>
              </a:ext>
            </a:extLst>
          </p:cNvPr>
          <p:cNvSpPr/>
          <p:nvPr/>
        </p:nvSpPr>
        <p:spPr>
          <a:xfrm>
            <a:off x="706695" y="2977141"/>
            <a:ext cx="2825021" cy="256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491C6E2B-523E-43A5-A998-8CB4D1E67804}"/>
              </a:ext>
            </a:extLst>
          </p:cNvPr>
          <p:cNvCxnSpPr>
            <a:cxnSpLocks/>
          </p:cNvCxnSpPr>
          <p:nvPr/>
        </p:nvCxnSpPr>
        <p:spPr>
          <a:xfrm>
            <a:off x="725825" y="5025551"/>
            <a:ext cx="5632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C2B6687-0BD7-4AA1-9EDF-638113DD933A}"/>
              </a:ext>
            </a:extLst>
          </p:cNvPr>
          <p:cNvSpPr txBox="1"/>
          <p:nvPr/>
        </p:nvSpPr>
        <p:spPr>
          <a:xfrm>
            <a:off x="9234813" y="2727633"/>
            <a:ext cx="195631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dirty="0"/>
              <a:t>Stock index:</a:t>
            </a:r>
            <a:r>
              <a:rPr lang="zh-TW" altLang="en-US" b="0" dirty="0"/>
              <a:t> </a:t>
            </a:r>
            <a:r>
              <a:rPr lang="en-US" altLang="zh-TW" b="0" dirty="0"/>
              <a:t>S&amp;P500</a:t>
            </a:r>
          </a:p>
        </p:txBody>
      </p:sp>
      <p:sp>
        <p:nvSpPr>
          <p:cNvPr id="6" name="右大括弧 5">
            <a:extLst>
              <a:ext uri="{FF2B5EF4-FFF2-40B4-BE49-F238E27FC236}">
                <a16:creationId xmlns:a16="http://schemas.microsoft.com/office/drawing/2014/main" id="{CC2954AD-8785-458E-8178-2D595D7D1749}"/>
              </a:ext>
            </a:extLst>
          </p:cNvPr>
          <p:cNvSpPr/>
          <p:nvPr/>
        </p:nvSpPr>
        <p:spPr>
          <a:xfrm>
            <a:off x="6554804" y="3715351"/>
            <a:ext cx="1145407" cy="295495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上彎 6">
            <a:extLst>
              <a:ext uri="{FF2B5EF4-FFF2-40B4-BE49-F238E27FC236}">
                <a16:creationId xmlns:a16="http://schemas.microsoft.com/office/drawing/2014/main" id="{87392D3B-EB1F-4BF0-B9C6-52680BB91A44}"/>
              </a:ext>
            </a:extLst>
          </p:cNvPr>
          <p:cNvSpPr/>
          <p:nvPr/>
        </p:nvSpPr>
        <p:spPr>
          <a:xfrm>
            <a:off x="9673388" y="3429000"/>
            <a:ext cx="815093" cy="194849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C6D6C07-AA29-476A-9670-F1F3630E4352}"/>
              </a:ext>
            </a:extLst>
          </p:cNvPr>
          <p:cNvSpPr txBox="1"/>
          <p:nvPr/>
        </p:nvSpPr>
        <p:spPr>
          <a:xfrm>
            <a:off x="7806093" y="5008162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dirty="0"/>
              <a:t>Component stocks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E66919-DA69-453F-83B4-3779320A27F8}"/>
              </a:ext>
            </a:extLst>
          </p:cNvPr>
          <p:cNvSpPr/>
          <p:nvPr/>
        </p:nvSpPr>
        <p:spPr>
          <a:xfrm>
            <a:off x="9868288" y="5192828"/>
            <a:ext cx="15515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pretrain</a:t>
            </a:r>
            <a:endParaRPr lang="zh-TW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2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E637FA8F-8F10-40D3-9252-72E0E464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 fontScale="90000"/>
          </a:bodyPr>
          <a:lstStyle/>
          <a:p>
            <a:r>
              <a:rPr lang="en-US" altLang="zh-TW" sz="2400" dirty="0" err="1"/>
              <a:t>Jeong</a:t>
            </a:r>
            <a:r>
              <a:rPr lang="en-US" altLang="zh-TW" sz="2400" dirty="0"/>
              <a:t>, G., &amp; Kim, H. Y. (2019). </a:t>
            </a:r>
            <a:br>
              <a:rPr lang="en-US" altLang="zh-TW" sz="2400" dirty="0"/>
            </a:br>
            <a:r>
              <a:rPr lang="en-US" altLang="zh-TW" sz="2400" b="1" dirty="0"/>
              <a:t>Improving financial trading decisions using deep Q-learning: Predicting the number of shares, action strategies, and transfer learning. </a:t>
            </a:r>
            <a:br>
              <a:rPr lang="en-US" altLang="zh-TW" sz="2400" dirty="0"/>
            </a:br>
            <a:r>
              <a:rPr lang="en-US" altLang="zh-TW" sz="2400" i="1" dirty="0"/>
              <a:t>Expert Systems with Applications</a:t>
            </a:r>
            <a:endParaRPr lang="zh-TW" altLang="en-US" sz="2400" i="1" dirty="0"/>
          </a:p>
        </p:txBody>
      </p:sp>
      <p:graphicFrame>
        <p:nvGraphicFramePr>
          <p:cNvPr id="84" name="內容版面配置區 7">
            <a:extLst>
              <a:ext uri="{FF2B5EF4-FFF2-40B4-BE49-F238E27FC236}">
                <a16:creationId xmlns:a16="http://schemas.microsoft.com/office/drawing/2014/main" id="{E16B2B93-C5C3-4DE3-9E0C-69524CAB5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450417"/>
              </p:ext>
            </p:extLst>
          </p:nvPr>
        </p:nvGraphicFramePr>
        <p:xfrm>
          <a:off x="0" y="6145904"/>
          <a:ext cx="12192000" cy="40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5" name="群組 84">
            <a:extLst>
              <a:ext uri="{FF2B5EF4-FFF2-40B4-BE49-F238E27FC236}">
                <a16:creationId xmlns:a16="http://schemas.microsoft.com/office/drawing/2014/main" id="{F97B1E40-CD14-4A82-B945-015005022BBF}"/>
              </a:ext>
            </a:extLst>
          </p:cNvPr>
          <p:cNvGrpSpPr/>
          <p:nvPr/>
        </p:nvGrpSpPr>
        <p:grpSpPr>
          <a:xfrm>
            <a:off x="1" y="5758514"/>
            <a:ext cx="12192000" cy="392678"/>
            <a:chOff x="0" y="0"/>
            <a:chExt cx="2214562" cy="400639"/>
          </a:xfrm>
        </p:grpSpPr>
        <p:sp>
          <p:nvSpPr>
            <p:cNvPr id="86" name="箭號: ＞形 85">
              <a:extLst>
                <a:ext uri="{FF2B5EF4-FFF2-40B4-BE49-F238E27FC236}">
                  <a16:creationId xmlns:a16="http://schemas.microsoft.com/office/drawing/2014/main" id="{A4E59468-B16F-4393-B17D-F95468388802}"/>
                </a:ext>
              </a:extLst>
            </p:cNvPr>
            <p:cNvSpPr/>
            <p:nvPr/>
          </p:nvSpPr>
          <p:spPr>
            <a:xfrm>
              <a:off x="0" y="0"/>
              <a:ext cx="2214562" cy="400639"/>
            </a:xfrm>
            <a:prstGeom prst="chevr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sp>
        <p:sp>
          <p:nvSpPr>
            <p:cNvPr id="87" name="箭號: ＞形 4">
              <a:extLst>
                <a:ext uri="{FF2B5EF4-FFF2-40B4-BE49-F238E27FC236}">
                  <a16:creationId xmlns:a16="http://schemas.microsoft.com/office/drawing/2014/main" id="{9A21A090-248B-454E-9B2E-9CC60F272659}"/>
                </a:ext>
              </a:extLst>
            </p:cNvPr>
            <p:cNvSpPr txBox="1"/>
            <p:nvPr/>
          </p:nvSpPr>
          <p:spPr>
            <a:xfrm>
              <a:off x="200320" y="0"/>
              <a:ext cx="1813923" cy="4006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000" kern="1200" dirty="0">
                  <a:solidFill>
                    <a:schemeClr val="bg1"/>
                  </a:solidFill>
                </a:rPr>
                <a:t>實驗步驟</a:t>
              </a: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D2ADF74C-DBD7-4EA6-8BBD-F6CAA3BCAD1B}"/>
              </a:ext>
            </a:extLst>
          </p:cNvPr>
          <p:cNvGrpSpPr/>
          <p:nvPr/>
        </p:nvGrpSpPr>
        <p:grpSpPr>
          <a:xfrm>
            <a:off x="2422569" y="3663204"/>
            <a:ext cx="5996380" cy="1642909"/>
            <a:chOff x="3473711" y="4241174"/>
            <a:chExt cx="5996380" cy="1642909"/>
          </a:xfrm>
        </p:grpSpPr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B3F98A56-C81A-455C-B4DF-B68B8DB77FA7}"/>
                </a:ext>
              </a:extLst>
            </p:cNvPr>
            <p:cNvGrpSpPr/>
            <p:nvPr/>
          </p:nvGrpSpPr>
          <p:grpSpPr>
            <a:xfrm>
              <a:off x="5724996" y="4299311"/>
              <a:ext cx="3745095" cy="1082805"/>
              <a:chOff x="7446031" y="2593527"/>
              <a:chExt cx="3745095" cy="1082805"/>
            </a:xfrm>
          </p:grpSpPr>
          <p:pic>
            <p:nvPicPr>
              <p:cNvPr id="131" name="圖片 130">
                <a:extLst>
                  <a:ext uri="{FF2B5EF4-FFF2-40B4-BE49-F238E27FC236}">
                    <a16:creationId xmlns:a16="http://schemas.microsoft.com/office/drawing/2014/main" id="{1ACF05B2-A8D2-4826-8961-2D7D167F4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2593527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32" name="圖片 131">
                <a:extLst>
                  <a:ext uri="{FF2B5EF4-FFF2-40B4-BE49-F238E27FC236}">
                    <a16:creationId xmlns:a16="http://schemas.microsoft.com/office/drawing/2014/main" id="{218A193E-FEDF-46DC-A4DF-B3000CF03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271513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33" name="圖片 132">
                <a:extLst>
                  <a:ext uri="{FF2B5EF4-FFF2-40B4-BE49-F238E27FC236}">
                    <a16:creationId xmlns:a16="http://schemas.microsoft.com/office/drawing/2014/main" id="{5164423D-8DFA-4D21-B781-74F6EE28E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284304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34" name="圖片 133">
                <a:extLst>
                  <a:ext uri="{FF2B5EF4-FFF2-40B4-BE49-F238E27FC236}">
                    <a16:creationId xmlns:a16="http://schemas.microsoft.com/office/drawing/2014/main" id="{66DF152C-DD16-40FD-AC38-B261C49D94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3" y="2962957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35" name="圖片 134">
                <a:extLst>
                  <a:ext uri="{FF2B5EF4-FFF2-40B4-BE49-F238E27FC236}">
                    <a16:creationId xmlns:a16="http://schemas.microsoft.com/office/drawing/2014/main" id="{C2C033B8-6A2F-47D1-8F3D-AF592AD3F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086084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36" name="圖片 135">
                <a:extLst>
                  <a:ext uri="{FF2B5EF4-FFF2-40B4-BE49-F238E27FC236}">
                    <a16:creationId xmlns:a16="http://schemas.microsoft.com/office/drawing/2014/main" id="{D1A16054-E7B5-406E-9E41-1762266EA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209668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37" name="圖片 136">
                <a:extLst>
                  <a:ext uri="{FF2B5EF4-FFF2-40B4-BE49-F238E27FC236}">
                    <a16:creationId xmlns:a16="http://schemas.microsoft.com/office/drawing/2014/main" id="{70FED41F-AC6B-49DB-AD1D-DB9FA7C41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335504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38" name="圖片 137">
                <a:extLst>
                  <a:ext uri="{FF2B5EF4-FFF2-40B4-BE49-F238E27FC236}">
                    <a16:creationId xmlns:a16="http://schemas.microsoft.com/office/drawing/2014/main" id="{583729D1-98C4-4224-B297-2341017AA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2" y="3461940"/>
                <a:ext cx="3745093" cy="88342"/>
              </a:xfrm>
              <a:prstGeom prst="rect">
                <a:avLst/>
              </a:prstGeom>
            </p:spPr>
          </p:pic>
          <p:pic>
            <p:nvPicPr>
              <p:cNvPr id="139" name="圖片 138">
                <a:extLst>
                  <a:ext uri="{FF2B5EF4-FFF2-40B4-BE49-F238E27FC236}">
                    <a16:creationId xmlns:a16="http://schemas.microsoft.com/office/drawing/2014/main" id="{1F8F2265-03D1-4026-AB79-32770CFA3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6031" y="3587990"/>
                <a:ext cx="3745093" cy="88342"/>
              </a:xfrm>
              <a:prstGeom prst="rect">
                <a:avLst/>
              </a:prstGeom>
            </p:spPr>
          </p:pic>
        </p:grpSp>
        <p:pic>
          <p:nvPicPr>
            <p:cNvPr id="120" name="圖片 119">
              <a:extLst>
                <a:ext uri="{FF2B5EF4-FFF2-40B4-BE49-F238E27FC236}">
                  <a16:creationId xmlns:a16="http://schemas.microsoft.com/office/drawing/2014/main" id="{7A7157CE-0BD0-4201-BDE2-6A8B77C13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24996" y="5663028"/>
              <a:ext cx="3745093" cy="88342"/>
            </a:xfrm>
            <a:prstGeom prst="rect">
              <a:avLst/>
            </a:prstGeom>
          </p:spPr>
        </p:pic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14C0DB3B-125D-46B9-AF8D-DC7B9D3A7BB1}"/>
                </a:ext>
              </a:extLst>
            </p:cNvPr>
            <p:cNvSpPr txBox="1"/>
            <p:nvPr/>
          </p:nvSpPr>
          <p:spPr>
            <a:xfrm>
              <a:off x="3473711" y="4651373"/>
              <a:ext cx="195631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0" dirty="0"/>
                <a:t>Component stocks</a:t>
              </a:r>
            </a:p>
          </p:txBody>
        </p: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8F2DB42B-0296-4E72-88B6-0B8B06B83FAB}"/>
                </a:ext>
              </a:extLst>
            </p:cNvPr>
            <p:cNvSpPr txBox="1"/>
            <p:nvPr/>
          </p:nvSpPr>
          <p:spPr>
            <a:xfrm>
              <a:off x="3486333" y="5514751"/>
              <a:ext cx="195631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0" dirty="0"/>
                <a:t>S&amp;P500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3D735B2-25A3-47EE-97B8-EB2411FCE863}"/>
                </a:ext>
              </a:extLst>
            </p:cNvPr>
            <p:cNvSpPr/>
            <p:nvPr/>
          </p:nvSpPr>
          <p:spPr>
            <a:xfrm>
              <a:off x="5641848" y="4241174"/>
              <a:ext cx="2415784" cy="12037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55E33A7B-A96F-43B8-9156-C7454B59A8F8}"/>
              </a:ext>
            </a:extLst>
          </p:cNvPr>
          <p:cNvSpPr txBox="1"/>
          <p:nvPr/>
        </p:nvSpPr>
        <p:spPr>
          <a:xfrm>
            <a:off x="5509038" y="4101997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60%</a:t>
            </a:r>
            <a:endParaRPr lang="zh-TW" altLang="en-US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F414DA1-55E8-47E8-927C-DE5BBB8A16AA}"/>
              </a:ext>
            </a:extLst>
          </p:cNvPr>
          <p:cNvSpPr txBox="1"/>
          <p:nvPr/>
        </p:nvSpPr>
        <p:spPr>
          <a:xfrm>
            <a:off x="7430138" y="4092391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40%</a:t>
            </a:r>
            <a:endParaRPr lang="zh-TW" altLang="en-US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6ADD6A8D-EC27-47A5-A13C-F7C73C3CE2B7}"/>
              </a:ext>
            </a:extLst>
          </p:cNvPr>
          <p:cNvSpPr txBox="1"/>
          <p:nvPr/>
        </p:nvSpPr>
        <p:spPr>
          <a:xfrm>
            <a:off x="5506874" y="4950233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60%</a:t>
            </a:r>
            <a:endParaRPr lang="zh-TW" altLang="en-US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EC2AB152-0C07-4D85-8B22-9303FC34D25B}"/>
              </a:ext>
            </a:extLst>
          </p:cNvPr>
          <p:cNvSpPr txBox="1"/>
          <p:nvPr/>
        </p:nvSpPr>
        <p:spPr>
          <a:xfrm>
            <a:off x="7430138" y="4950233"/>
            <a:ext cx="5791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40%</a:t>
            </a:r>
            <a:endParaRPr lang="zh-TW" altLang="en-US" dirty="0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EF42B96C-456D-4237-9D92-CDB9A6B429CC}"/>
              </a:ext>
            </a:extLst>
          </p:cNvPr>
          <p:cNvSpPr txBox="1"/>
          <p:nvPr/>
        </p:nvSpPr>
        <p:spPr>
          <a:xfrm>
            <a:off x="4569920" y="3370890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2012-05-18</a:t>
            </a:r>
            <a:endParaRPr lang="zh-TW" altLang="en-US" dirty="0"/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7EEB0BDF-086E-46DD-8F51-3D57F40D0E46}"/>
              </a:ext>
            </a:extLst>
          </p:cNvPr>
          <p:cNvSpPr txBox="1"/>
          <p:nvPr/>
        </p:nvSpPr>
        <p:spPr>
          <a:xfrm>
            <a:off x="7809649" y="3370086"/>
            <a:ext cx="142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today</a:t>
            </a:r>
            <a:endParaRPr lang="zh-TW" altLang="en-US" dirty="0"/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08D79FB1-C0FA-488B-94C2-BAAC8FA8EA0E}"/>
              </a:ext>
            </a:extLst>
          </p:cNvPr>
          <p:cNvCxnSpPr/>
          <p:nvPr/>
        </p:nvCxnSpPr>
        <p:spPr>
          <a:xfrm flipV="1">
            <a:off x="5824728" y="3554752"/>
            <a:ext cx="1984921" cy="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0177409A-A661-4E58-8A31-214412ADAB23}"/>
                  </a:ext>
                </a:extLst>
              </p:cNvPr>
              <p:cNvSpPr/>
              <p:nvPr/>
            </p:nvSpPr>
            <p:spPr>
              <a:xfrm>
                <a:off x="228968" y="2208516"/>
                <a:ext cx="10809656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TW" dirty="0">
                    <a:solidFill>
                      <a:schemeClr val="bg1"/>
                    </a:solidFill>
                  </a:rPr>
                  <a:t>Rup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今天</a:t>
                </a:r>
                <a14:m>
                  <m:oMath xmlns:m="http://schemas.openxmlformats.org/officeDocument/2006/math">
                    <m:r>
                      <a:rPr lang="zh-TW" alt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以前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type m:val="skw"/>
                            <m:ctrlP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TW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TW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𝟐𝟎𝟎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𝐟𝐜𝟏</m:t>
                        </m:r>
                      </m:e>
                      <m:sub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trike="sngStrik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50 </m:t>
                        </m:r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strike="sngStrik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TW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 strike="sngStrik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i="1" strike="sngStrike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trike="sngStrik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trike="sngStrike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b="0" i="1" strike="sngStrike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TW" b="1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1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TW" b="1" strike="sngStrike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(200)</m:t>
                        </m:r>
                      </m:sub>
                    </m:sSub>
                    <m:r>
                      <a:rPr lang="en-US" altLang="zh-TW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𝐟𝐜𝟐</m:t>
                        </m:r>
                      </m:e>
                      <m:sub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𝟓𝟎</m:t>
                        </m:r>
                        <m:r>
                          <a:rPr lang="en-US" altLang="zh-TW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1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𝐟𝐜𝟑</m:t>
                        </m:r>
                      </m:e>
                      <m:sub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b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b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𝐩𝐫𝐞𝐝𝐢𝐜𝐭𝐢𝐨𝐧</m:t>
                            </m:r>
                          </m:e>
                          <m:sub>
                            <m:r>
                              <a:rPr lang="en-US" altLang="zh-TW" b="1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zh-TW" b="1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1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b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0177409A-A661-4E58-8A31-214412ADA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8" y="2208516"/>
                <a:ext cx="10809656" cy="831446"/>
              </a:xfrm>
              <a:prstGeom prst="rect">
                <a:avLst/>
              </a:prstGeom>
              <a:blipFill>
                <a:blip r:embed="rId9"/>
                <a:stretch>
                  <a:fillRect l="-508" t="-67153" b="-532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61261880-0DFE-419A-A1E3-776654D3D6B8}"/>
              </a:ext>
            </a:extLst>
          </p:cNvPr>
          <p:cNvCxnSpPr>
            <a:cxnSpLocks/>
          </p:cNvCxnSpPr>
          <p:nvPr/>
        </p:nvCxnSpPr>
        <p:spPr>
          <a:xfrm>
            <a:off x="4852847" y="2584438"/>
            <a:ext cx="168336" cy="145217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F668FEDA-3CAE-4A10-B315-BB3DCF398A1C}"/>
              </a:ext>
            </a:extLst>
          </p:cNvPr>
          <p:cNvSpPr txBox="1"/>
          <p:nvPr/>
        </p:nvSpPr>
        <p:spPr>
          <a:xfrm>
            <a:off x="7682053" y="2234199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trike="sngStrike" dirty="0"/>
              <a:t>a</a:t>
            </a:r>
            <a:r>
              <a:rPr lang="en-US" altLang="zh-TW" b="0" strike="sngStrike" dirty="0"/>
              <a:t>ct branch</a:t>
            </a: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B9D0A8BD-6829-471A-AE4E-5C9B15CA2113}"/>
              </a:ext>
            </a:extLst>
          </p:cNvPr>
          <p:cNvSpPr txBox="1"/>
          <p:nvPr/>
        </p:nvSpPr>
        <p:spPr>
          <a:xfrm>
            <a:off x="8917008" y="2629826"/>
            <a:ext cx="195631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</a:t>
            </a:r>
            <a:r>
              <a:rPr lang="en-US" altLang="zh-TW" b="0" dirty="0"/>
              <a:t>um branch</a:t>
            </a: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E786B40-B47F-46D7-AFA6-A14927929B2C}"/>
              </a:ext>
            </a:extLst>
          </p:cNvPr>
          <p:cNvGrpSpPr/>
          <p:nvPr/>
        </p:nvGrpSpPr>
        <p:grpSpPr>
          <a:xfrm>
            <a:off x="-258641" y="2208516"/>
            <a:ext cx="2133647" cy="400639"/>
            <a:chOff x="8894266" y="0"/>
            <a:chExt cx="3292078" cy="400639"/>
          </a:xfrm>
        </p:grpSpPr>
        <p:sp>
          <p:nvSpPr>
            <p:cNvPr id="152" name="箭號: ＞形 151">
              <a:extLst>
                <a:ext uri="{FF2B5EF4-FFF2-40B4-BE49-F238E27FC236}">
                  <a16:creationId xmlns:a16="http://schemas.microsoft.com/office/drawing/2014/main" id="{C7B9C3F6-A2D4-42B7-864F-40159EE68315}"/>
                </a:ext>
              </a:extLst>
            </p:cNvPr>
            <p:cNvSpPr/>
            <p:nvPr/>
          </p:nvSpPr>
          <p:spPr>
            <a:xfrm>
              <a:off x="8894266" y="0"/>
              <a:ext cx="3292078" cy="400639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3" name="箭號: ＞形 4">
              <a:extLst>
                <a:ext uri="{FF2B5EF4-FFF2-40B4-BE49-F238E27FC236}">
                  <a16:creationId xmlns:a16="http://schemas.microsoft.com/office/drawing/2014/main" id="{09660C1E-166B-4758-AB35-E475D1E6C7E4}"/>
                </a:ext>
              </a:extLst>
            </p:cNvPr>
            <p:cNvSpPr txBox="1"/>
            <p:nvPr/>
          </p:nvSpPr>
          <p:spPr>
            <a:xfrm>
              <a:off x="9094586" y="0"/>
              <a:ext cx="2891439" cy="400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000" dirty="0">
                  <a:solidFill>
                    <a:schemeClr val="bg1"/>
                  </a:solidFill>
                  <a:latin typeface="Calibri"/>
                  <a:ea typeface="微軟正黑體"/>
                </a:rPr>
                <a:t> Model_3    </a:t>
              </a:r>
              <a:endParaRPr lang="zh-TW" altLang="en-US" sz="2000" kern="1200" dirty="0">
                <a:solidFill>
                  <a:schemeClr val="bg1"/>
                </a:solidFill>
                <a:latin typeface="Calibri"/>
                <a:ea typeface="微軟正黑體"/>
                <a:cs typeface="+mn-cs"/>
              </a:endParaRPr>
            </a:p>
          </p:txBody>
        </p:sp>
      </p:grpSp>
      <p:sp>
        <p:nvSpPr>
          <p:cNvPr id="155" name="矩形 154">
            <a:extLst>
              <a:ext uri="{FF2B5EF4-FFF2-40B4-BE49-F238E27FC236}">
                <a16:creationId xmlns:a16="http://schemas.microsoft.com/office/drawing/2014/main" id="{EAF67F27-950D-42BA-A07F-5BFE286264BE}"/>
              </a:ext>
            </a:extLst>
          </p:cNvPr>
          <p:cNvSpPr/>
          <p:nvPr/>
        </p:nvSpPr>
        <p:spPr>
          <a:xfrm>
            <a:off x="753318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ACF1882-03B1-4A72-90B5-40119BB26607}"/>
              </a:ext>
            </a:extLst>
          </p:cNvPr>
          <p:cNvSpPr/>
          <p:nvPr/>
        </p:nvSpPr>
        <p:spPr>
          <a:xfrm>
            <a:off x="322466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2346FC0-9871-42AA-A0E9-3ACC4DF4C9A2}"/>
              </a:ext>
            </a:extLst>
          </p:cNvPr>
          <p:cNvSpPr/>
          <p:nvPr/>
        </p:nvSpPr>
        <p:spPr>
          <a:xfrm>
            <a:off x="551830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94E7629-A666-443B-A063-AADC50E2D6EA}"/>
              </a:ext>
            </a:extLst>
          </p:cNvPr>
          <p:cNvSpPr/>
          <p:nvPr/>
        </p:nvSpPr>
        <p:spPr>
          <a:xfrm>
            <a:off x="7811947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3</a:t>
            </a:r>
            <a:endParaRPr lang="zh-TW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6052F43-AEF7-49CE-B8AC-6FFE7999AF33}"/>
              </a:ext>
            </a:extLst>
          </p:cNvPr>
          <p:cNvSpPr/>
          <p:nvPr/>
        </p:nvSpPr>
        <p:spPr>
          <a:xfrm>
            <a:off x="10325624" y="651296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epochs = 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078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21705</TotalTime>
  <Words>1248</Words>
  <Application>Microsoft Office PowerPoint</Application>
  <PresentationFormat>寬螢幕</PresentationFormat>
  <Paragraphs>324</Paragraphs>
  <Slides>20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佈景主題</vt:lpstr>
      <vt:lpstr>機器學習－第三次報告</vt:lpstr>
      <vt:lpstr>Deng, Y., Bao, F., Kong, Y., Ren, Z., &amp; Dai, Q. (2017).  Deep Direct Reinforcement Learning for Financial Signal Representation and Trading.  IEEE Transactions on Neural Networks and Learning Systems</vt:lpstr>
      <vt:lpstr>Deng, Y., Bao, F., Kong, Y., Ren, Z., &amp; Dai, Q. (2017).  Deep Direct Reinforcement Learning for Financial Signal Representation and Trading.  IEEE Transactions on Neural Networks and Learning Systems</vt:lpstr>
      <vt:lpstr>Deng, Y., Bao, F., Kong, Y., Ren, Z., &amp; Dai, Q. (2017).  Deep Direct Reinforcement Learning for Financial Signal Representation and Trading.  IEEE Transactions on Neural Networks and Learning Systems</vt:lpstr>
      <vt:lpstr>Jeong, G., &amp; Kim, H. Y. (2019).  Improving financial trading decisions using deep Q-learning: Predicting the number of shares, action strategies, and transfer learning.  Expert Systems with Applications</vt:lpstr>
      <vt:lpstr>Jeong, G., &amp; Kim, H. Y. (2019).  Improving financial trading decisions using deep Q-learning: Predicting the number of shares, action strategies, and transfer learning.  Expert Systems with Applications</vt:lpstr>
      <vt:lpstr>Jeong, G., &amp; Kim, H. Y. (2019).  Improving financial trading decisions using deep Q-learning: Predicting the number of shares, action strategies, and transfer learning.  Expert Systems with Applications</vt:lpstr>
      <vt:lpstr>Jeong, G., &amp; Kim, H. Y. (2019).  Improving financial trading decisions using deep Q-learning: Predicting the number of shares, action strategies, and transfer learning.  Expert Systems with Applications</vt:lpstr>
      <vt:lpstr>Jeong, G., &amp; Kim, H. Y. (2019).  Improving financial trading decisions using deep Q-learning: Predicting the number of shares, action strategies, and transfer learning.  Expert Systems with Applications</vt:lpstr>
      <vt:lpstr>PowerPoint 簡報</vt:lpstr>
      <vt:lpstr>Jeong, G., &amp; Kim, H. Y. (2019).  Improving financial trading decisions using deep Q-learning: Predicting the number of shares, action strategies, and transfer learning.  Expert Systems with Applications</vt:lpstr>
      <vt:lpstr>PowerPoint 簡報</vt:lpstr>
      <vt:lpstr>Jeong, G., &amp; Kim, H. Y. (2019).  Improving financial trading decisions using deep Q-learning: Predicting the number of shares, action strategies, and transfer learning.  Expert Systems with Applications</vt:lpstr>
      <vt:lpstr>PowerPoint 簡報</vt:lpstr>
      <vt:lpstr>Jeong, G., &amp; Kim, H. Y. (2019).  Improving financial trading decisions using deep Q-learning: Predicting the number of shares, action strategies, and transfer learning.  Expert Systems with Applications</vt:lpstr>
      <vt:lpstr>PowerPoint 簡報</vt:lpstr>
      <vt:lpstr>Jeong, G., &amp; Kim, H. Y. (2019).  Improving financial trading decisions using deep Q-learning: Predicting the number of shares, action strategies, and transfer learning.  Expert Systems with Applications</vt:lpstr>
      <vt:lpstr>PowerPoint 簡報</vt:lpstr>
      <vt:lpstr>PowerPoint 簡報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機器學習－第一次報告</dc:title>
  <dc:creator>慧如 陳</dc:creator>
  <cp:lastModifiedBy>慧如 陳</cp:lastModifiedBy>
  <cp:revision>778</cp:revision>
  <dcterms:created xsi:type="dcterms:W3CDTF">2019-10-15T12:52:09Z</dcterms:created>
  <dcterms:modified xsi:type="dcterms:W3CDTF">2020-01-08T05:44:08Z</dcterms:modified>
</cp:coreProperties>
</file>