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3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1F731A-8014-4BD9-8DB8-4EB72BA1B8F8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29CED7-F730-4524-A37C-635B515572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7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B5F11-BEAB-4139-89A3-3F96E100D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Machine Learning Final Project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25465F-B529-478D-8BE3-A861C019F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4105053128 </a:t>
            </a:r>
            <a:r>
              <a:rPr lang="zh-TW" altLang="en-US" dirty="0"/>
              <a:t>唐永承</a:t>
            </a:r>
          </a:p>
        </p:txBody>
      </p:sp>
    </p:spTree>
    <p:extLst>
      <p:ext uri="{BB962C8B-B14F-4D97-AF65-F5344CB8AC3E}">
        <p14:creationId xmlns:p14="http://schemas.microsoft.com/office/powerpoint/2010/main" val="124851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CD20C-FFAB-4DB9-BF9B-8179C05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Result of Sparse Coding for Image Set 2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DB2B0-2E9E-4DF2-8963-DB4EE82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Sparse Coding from two orthogonal dictionaries and a analysis dictionary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1 (sparse coding from y1+y2):</a:t>
            </a:r>
          </a:p>
          <a:p>
            <a:r>
              <a:rPr lang="es-ES" altLang="zh-TW" dirty="0"/>
              <a:t>  y1(DL) PSNR=23.3555</a:t>
            </a:r>
          </a:p>
          <a:p>
            <a:r>
              <a:rPr lang="es-ES" altLang="zh-TW" dirty="0"/>
              <a:t>  D1x1(after two orthogonal DL) PSNR=26.7490</a:t>
            </a:r>
          </a:p>
          <a:p>
            <a:endParaRPr lang="es-E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2 (sparse coding from y1+y2):</a:t>
            </a:r>
          </a:p>
          <a:p>
            <a:r>
              <a:rPr lang="es-ES" altLang="zh-TW" dirty="0"/>
              <a:t>  y2(DL) PSNR=17.5180</a:t>
            </a:r>
          </a:p>
          <a:p>
            <a:r>
              <a:rPr lang="es-ES" altLang="zh-TW" dirty="0"/>
              <a:t>  D2x2(after two orthogonal DL) PSNR=20.1070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60D0F1-2712-45EC-A2AD-0CD36EA6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79" y="2231893"/>
            <a:ext cx="1721192" cy="1721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B28D15-D9D7-488F-983E-F26D3C8C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35" y="2253718"/>
            <a:ext cx="1689534" cy="1689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CD80156-F29C-4E39-9A82-BD5829F083E6}"/>
                  </a:ext>
                </a:extLst>
              </p:cNvPr>
              <p:cNvSpPr txBox="1"/>
              <p:nvPr/>
            </p:nvSpPr>
            <p:spPr>
              <a:xfrm>
                <a:off x="7416111" y="392566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CD80156-F29C-4E39-9A82-BD5829F0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111" y="3925660"/>
                <a:ext cx="462434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8469DA7-5E44-4A67-A423-E1A81614BCD0}"/>
                  </a:ext>
                </a:extLst>
              </p:cNvPr>
              <p:cNvSpPr txBox="1"/>
              <p:nvPr/>
            </p:nvSpPr>
            <p:spPr>
              <a:xfrm>
                <a:off x="9943519" y="3946357"/>
                <a:ext cx="403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8469DA7-5E44-4A67-A423-E1A81614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19" y="3946357"/>
                <a:ext cx="40363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88A136E2-DF8D-4D10-9C5E-5607090CD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3" y="4331687"/>
            <a:ext cx="1728220" cy="17282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AC068A3-372E-4865-BBE4-1785D9A5F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8" y="4377486"/>
            <a:ext cx="1714504" cy="17145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FF02F-FCB5-480E-B69F-6251125B0EE4}"/>
              </a:ext>
            </a:extLst>
          </p:cNvPr>
          <p:cNvSpPr txBox="1"/>
          <p:nvPr/>
        </p:nvSpPr>
        <p:spPr>
          <a:xfrm>
            <a:off x="7239907" y="601359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042D1-F811-4ADB-967C-EED9B3F293EA}"/>
              </a:ext>
            </a:extLst>
          </p:cNvPr>
          <p:cNvSpPr txBox="1"/>
          <p:nvPr/>
        </p:nvSpPr>
        <p:spPr>
          <a:xfrm>
            <a:off x="9599646" y="601359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0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1AD9B-FF0F-412B-BFA9-37703519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Dictionary</a:t>
            </a:r>
            <a:r>
              <a:rPr lang="en-US" altLang="zh-TW" dirty="0"/>
              <a:t> Learning</a:t>
            </a:r>
            <a:r>
              <a:rPr lang="zh-TW" altLang="en-US" dirty="0"/>
              <a:t> </a:t>
            </a:r>
            <a:r>
              <a:rPr lang="en-US" altLang="zh-TW" dirty="0"/>
              <a:t>with two Dictionaries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2BD91E9-02C2-4A35-89CF-912A1ED7E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TW" alt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TW" alt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zh-TW" alt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zh-TW" altLang="en-US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2BD91E9-02C2-4A35-89CF-912A1ED7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8712FD1-D7A3-4536-86FE-848904708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3363463"/>
            <a:ext cx="1316736" cy="13167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A7E1E3-47C5-4547-9AF4-120A60C30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26" y="2620007"/>
            <a:ext cx="1316736" cy="1316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1B25B6-6131-44ED-BCD6-0F91D081C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26" y="4188455"/>
            <a:ext cx="1316736" cy="131673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3B3DECF-BF06-4A4E-8EFB-0F9B8D9E96A5}"/>
              </a:ext>
            </a:extLst>
          </p:cNvPr>
          <p:cNvCxnSpPr>
            <a:cxnSpLocks noChangeAspect="1"/>
            <a:stCxn id="5" idx="3"/>
            <a:endCxn id="6" idx="1"/>
          </p:cNvCxnSpPr>
          <p:nvPr/>
        </p:nvCxnSpPr>
        <p:spPr>
          <a:xfrm flipV="1">
            <a:off x="2907792" y="3278375"/>
            <a:ext cx="911934" cy="7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C39B81D-D02E-4409-9635-47562FF1F2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7792" y="4021831"/>
            <a:ext cx="911934" cy="82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BCED97A3-3CD7-4E77-8EA5-36C42166580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73953" y="2476670"/>
              <a:ext cx="468172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575">
                      <a:extLst>
                        <a:ext uri="{9D8B030D-6E8A-4147-A177-3AD203B41FA5}">
                          <a16:colId xmlns:a16="http://schemas.microsoft.com/office/drawing/2014/main" val="308858084"/>
                        </a:ext>
                      </a:extLst>
                    </a:gridCol>
                    <a:gridCol w="242961">
                      <a:extLst>
                        <a:ext uri="{9D8B030D-6E8A-4147-A177-3AD203B41FA5}">
                          <a16:colId xmlns:a16="http://schemas.microsoft.com/office/drawing/2014/main" val="3764896367"/>
                        </a:ext>
                      </a:extLst>
                    </a:gridCol>
                    <a:gridCol w="4056191">
                      <a:extLst>
                        <a:ext uri="{9D8B030D-6E8A-4147-A177-3AD203B41FA5}">
                          <a16:colId xmlns:a16="http://schemas.microsoft.com/office/drawing/2014/main" val="2660072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picture</a:t>
                          </a:r>
                          <a:r>
                            <a:rPr lang="en-US" altLang="zh-TW" b="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1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389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picture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2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5041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dictionary for picture 1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9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dictionary for picture 2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32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sparse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representation of picture 1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242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sparse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representation of picture 2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675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regularization parameters 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4492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constraint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for x (make it sparse)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871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constraint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for D (normalize)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118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BCED97A3-3CD7-4E77-8EA5-36C421665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606197"/>
                  </p:ext>
                </p:extLst>
              </p:nvPr>
            </p:nvGraphicFramePr>
            <p:xfrm>
              <a:off x="6473953" y="2476670"/>
              <a:ext cx="4681727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575">
                      <a:extLst>
                        <a:ext uri="{9D8B030D-6E8A-4147-A177-3AD203B41FA5}">
                          <a16:colId xmlns:a16="http://schemas.microsoft.com/office/drawing/2014/main" val="308858084"/>
                        </a:ext>
                      </a:extLst>
                    </a:gridCol>
                    <a:gridCol w="242961">
                      <a:extLst>
                        <a:ext uri="{9D8B030D-6E8A-4147-A177-3AD203B41FA5}">
                          <a16:colId xmlns:a16="http://schemas.microsoft.com/office/drawing/2014/main" val="3764896367"/>
                        </a:ext>
                      </a:extLst>
                    </a:gridCol>
                    <a:gridCol w="4056191">
                      <a:extLst>
                        <a:ext uri="{9D8B030D-6E8A-4147-A177-3AD203B41FA5}">
                          <a16:colId xmlns:a16="http://schemas.microsoft.com/office/drawing/2014/main" val="2660072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8197" r="-11190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picture</a:t>
                          </a:r>
                          <a:r>
                            <a:rPr lang="en-US" altLang="zh-TW" b="0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1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389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8197" r="-111904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picture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2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5041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8197" r="-111904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dictionary for picture 1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9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8197" r="-111904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dictionary for picture 2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32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15000" r="-111904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89" t="-415000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0242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506557" r="-11190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89" t="-50655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675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606557" r="-111904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regularization parameters 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4492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706557" r="-111904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constraint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for x (make it sparse)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871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806557" r="-11190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constraint</a:t>
                          </a:r>
                          <a:r>
                            <a:rPr lang="en-US" altLang="zh-TW" baseline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 for D (normalize)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118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29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851F5-405C-4CF3-A749-D24520E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Dictionary</a:t>
            </a:r>
            <a:r>
              <a:rPr lang="en-US" altLang="zh-TW" dirty="0"/>
              <a:t> Training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B6B2435B-8B3F-4E9B-96BA-B44A72152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Initial the dictionaries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 and the sparse representations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simultaneously (greedy algorithm)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(soft threshold, </a:t>
                </a:r>
                <a:r>
                  <a:rPr lang="en-US" altLang="zh-TW" dirty="0" err="1"/>
                  <a:t>soft_coef</a:t>
                </a:r>
                <a:r>
                  <a:rPr lang="en-US" altLang="zh-TW" dirty="0"/>
                  <a:t>=0.01*mean)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simultaneously (greedy algorithm)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Repeat step 3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4 until convergence</a:t>
                </a: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B6B2435B-8B3F-4E9B-96BA-B44A72152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>
            <a:extLst>
              <a:ext uri="{FF2B5EF4-FFF2-40B4-BE49-F238E27FC236}">
                <a16:creationId xmlns:a16="http://schemas.microsoft.com/office/drawing/2014/main" id="{8B678332-DBE4-4AE7-A6C3-73029B8AE1C1}"/>
              </a:ext>
            </a:extLst>
          </p:cNvPr>
          <p:cNvSpPr/>
          <p:nvPr/>
        </p:nvSpPr>
        <p:spPr>
          <a:xfrm>
            <a:off x="845574" y="2657988"/>
            <a:ext cx="543458" cy="1117600"/>
          </a:xfrm>
          <a:prstGeom prst="arc">
            <a:avLst>
              <a:gd name="adj1" fmla="val 7305418"/>
              <a:gd name="adj2" fmla="val 145220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BF3BC51-D45A-432F-BB90-42226445A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149" y="3703186"/>
            <a:ext cx="1041922" cy="1009743"/>
          </a:xfrm>
          <a:prstGeom prst="bentConnector3">
            <a:avLst>
              <a:gd name="adj1" fmla="val 100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F2AE6-0961-455B-A08F-4C60F50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Sparse</a:t>
            </a:r>
            <a:r>
              <a:rPr lang="en-US" altLang="zh-TW" dirty="0"/>
              <a:t> Coding with two Dictionaries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E827EB-5E82-4A5F-9FB3-040390102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01454"/>
                <a:ext cx="10058400" cy="3467639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Initial the sparse representation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(soft thresholding, </a:t>
                </a:r>
                <a:r>
                  <a:rPr lang="en-US" altLang="zh-TW" dirty="0" err="1"/>
                  <a:t>soft_coef</a:t>
                </a:r>
                <a:r>
                  <a:rPr lang="en-US" altLang="zh-TW" dirty="0"/>
                  <a:t>=0.01*mean).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(greedy).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6E827EB-5E82-4A5F-9FB3-040390102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01454"/>
                <a:ext cx="10058400" cy="3467639"/>
              </a:xfrm>
              <a:blipFill>
                <a:blip r:embed="rId2"/>
                <a:stretch>
                  <a:fillRect l="-1576" t="-2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612980C-2AA9-4AEA-A706-3E04BDD24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altLang="zh-TW" sz="2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612980C-2AA9-4AEA-A706-3E04BD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A005D-442D-42E4-92CE-2D618EE0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Coding with two Dictionaries and a Analysis Dictionary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A375CB-4EA7-430F-9D93-D22C6A5C8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558474"/>
                <a:ext cx="10058400" cy="331062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Initial the sparse representation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(soft thresholding, </a:t>
                </a:r>
                <a:r>
                  <a:rPr lang="en-US" altLang="zh-TW" dirty="0" err="1"/>
                  <a:t>soft_coef</a:t>
                </a:r>
                <a:r>
                  <a:rPr lang="en-US" altLang="zh-TW" dirty="0"/>
                  <a:t>=0.01*mean).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(greedy).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A375CB-4EA7-430F-9D93-D22C6A5C8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558474"/>
                <a:ext cx="10058400" cy="3310620"/>
              </a:xfrm>
              <a:blipFill>
                <a:blip r:embed="rId2"/>
                <a:stretch>
                  <a:fillRect l="-1576" t="-2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02C04D3-1291-405C-9FA1-6DD390F36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6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begChr m:val="‖"/>
                            <m:endChr m:val="‖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0</m:t>
                        </m:r>
                      </m:sub>
                    </m:sSub>
                  </m:oMath>
                </a14:m>
                <a:endParaRPr lang="en-US" altLang="zh-TW" sz="1600" dirty="0"/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C02C04D3-1291-405C-9FA1-6DD390F36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058400" cy="630937"/>
              </a:xfrm>
              <a:prstGeom prst="rect">
                <a:avLst/>
              </a:prstGeom>
              <a:blipFill>
                <a:blip r:embed="rId3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E98AE87-6857-4623-9E6C-54F0B7031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129012"/>
                  </p:ext>
                </p:extLst>
              </p:nvPr>
            </p:nvGraphicFramePr>
            <p:xfrm>
              <a:off x="7637737" y="4165138"/>
              <a:ext cx="341405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304">
                      <a:extLst>
                        <a:ext uri="{9D8B030D-6E8A-4147-A177-3AD203B41FA5}">
                          <a16:colId xmlns:a16="http://schemas.microsoft.com/office/drawing/2014/main" val="3088580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64896367"/>
                        </a:ext>
                      </a:extLst>
                    </a:gridCol>
                    <a:gridCol w="2929470">
                      <a:extLst>
                        <a:ext uri="{9D8B030D-6E8A-4147-A177-3AD203B41FA5}">
                          <a16:colId xmlns:a16="http://schemas.microsoft.com/office/drawing/2014/main" val="2660072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TW" altLang="en-US" b="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analysis dictionary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389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auxiliary variable 1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5041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auxiliary variable 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9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regularization parameters 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170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E98AE87-6857-4623-9E6C-54F0B7031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129012"/>
                  </p:ext>
                </p:extLst>
              </p:nvPr>
            </p:nvGraphicFramePr>
            <p:xfrm>
              <a:off x="7637737" y="4165138"/>
              <a:ext cx="341405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304">
                      <a:extLst>
                        <a:ext uri="{9D8B030D-6E8A-4147-A177-3AD203B41FA5}">
                          <a16:colId xmlns:a16="http://schemas.microsoft.com/office/drawing/2014/main" val="30885808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764896367"/>
                        </a:ext>
                      </a:extLst>
                    </a:gridCol>
                    <a:gridCol w="2929470">
                      <a:extLst>
                        <a:ext uri="{9D8B030D-6E8A-4147-A177-3AD203B41FA5}">
                          <a16:colId xmlns:a16="http://schemas.microsoft.com/office/drawing/2014/main" val="2660072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114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analysis dictionary</a:t>
                          </a:r>
                          <a:endParaRPr lang="zh-TW" altLang="en-US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389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197" r="-1146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auxiliary variable 1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5041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8197" r="-1146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auxiliary variable 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291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8197" r="-11466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: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</a:rPr>
                            <a:t>regularization parameters </a:t>
                          </a:r>
                          <a:endParaRPr lang="zh-TW" alt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1708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620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16711-AACB-4D02-A2B1-5BDAD16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Experiment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1959DF-7A87-4960-9754-C9E1D95A4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To simplify the problem, 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Two sets  of y1 and y2 for experiment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1959DF-7A87-4960-9754-C9E1D95A4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E6E08A6-E31D-47C0-86D0-ADBEC6004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951652"/>
                  </p:ext>
                </p:extLst>
              </p:nvPr>
            </p:nvGraphicFramePr>
            <p:xfrm>
              <a:off x="1209368" y="2734887"/>
              <a:ext cx="9773264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86632">
                      <a:extLst>
                        <a:ext uri="{9D8B030D-6E8A-4147-A177-3AD203B41FA5}">
                          <a16:colId xmlns:a16="http://schemas.microsoft.com/office/drawing/2014/main" val="2553440923"/>
                        </a:ext>
                      </a:extLst>
                    </a:gridCol>
                    <a:gridCol w="4886632">
                      <a:extLst>
                        <a:ext uri="{9D8B030D-6E8A-4147-A177-3AD203B41FA5}">
                          <a16:colId xmlns:a16="http://schemas.microsoft.com/office/drawing/2014/main" val="3223909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Set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Set 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624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 have 32 atoms, x have 3 </a:t>
                          </a:r>
                          <a:r>
                            <a:rPr lang="en-US" altLang="zh-TW" dirty="0" err="1"/>
                            <a:t>nonzeros</a:t>
                          </a:r>
                          <a:endParaRPr lang="en-US" altLang="zh-TW" dirty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PSNR: 23.2350,</a:t>
                          </a:r>
                          <a:r>
                            <a:rPr lang="en-US" altLang="zh-TW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PSNR: 19.9591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 have 32 atoms, x have 10 </a:t>
                          </a:r>
                          <a:r>
                            <a:rPr lang="en-US" altLang="zh-TW" dirty="0" err="1"/>
                            <a:t>nonzeros</a:t>
                          </a:r>
                          <a:endParaRPr lang="en-US" altLang="zh-TW" dirty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PSNR: 25.6146,</a:t>
                          </a:r>
                          <a:r>
                            <a:rPr lang="en-US" altLang="zh-TW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PSNR: 23.5446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9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E6E08A6-E31D-47C0-86D0-ADBEC6004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951652"/>
                  </p:ext>
                </p:extLst>
              </p:nvPr>
            </p:nvGraphicFramePr>
            <p:xfrm>
              <a:off x="1209368" y="2734887"/>
              <a:ext cx="9773264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86632">
                      <a:extLst>
                        <a:ext uri="{9D8B030D-6E8A-4147-A177-3AD203B41FA5}">
                          <a16:colId xmlns:a16="http://schemas.microsoft.com/office/drawing/2014/main" val="2553440923"/>
                        </a:ext>
                      </a:extLst>
                    </a:gridCol>
                    <a:gridCol w="4886632">
                      <a:extLst>
                        <a:ext uri="{9D8B030D-6E8A-4147-A177-3AD203B41FA5}">
                          <a16:colId xmlns:a16="http://schemas.microsoft.com/office/drawing/2014/main" val="3223909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Set 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Set 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6248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25" t="-62264" r="-100499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125" t="-62264" r="-499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29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CCFF996-F997-4062-BB0D-87B6D39B1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87" y="3942711"/>
            <a:ext cx="1661805" cy="16618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7640B2-3058-4585-B597-9E89151EA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58" y="3941336"/>
            <a:ext cx="1691644" cy="16916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9CB0A3B-68D3-49A2-B341-77008327C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99" y="3932356"/>
            <a:ext cx="1721192" cy="17211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74F36D3-4F84-438B-BB80-3CCB04689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55" y="3954181"/>
            <a:ext cx="1689534" cy="1689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1239E51-661A-41DB-8742-EDD3CB5E579D}"/>
                  </a:ext>
                </a:extLst>
              </p:cNvPr>
              <p:cNvSpPr txBox="1"/>
              <p:nvPr/>
            </p:nvSpPr>
            <p:spPr>
              <a:xfrm>
                <a:off x="1809136" y="5683045"/>
                <a:ext cx="982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Set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1239E51-661A-41DB-8742-EDD3CB5E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6" y="5683045"/>
                <a:ext cx="982192" cy="369332"/>
              </a:xfrm>
              <a:prstGeom prst="rect">
                <a:avLst/>
              </a:prstGeom>
              <a:blipFill>
                <a:blip r:embed="rId8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8A56C9-0E46-422A-920F-C952A56959FD}"/>
                  </a:ext>
                </a:extLst>
              </p:cNvPr>
              <p:cNvSpPr txBox="1"/>
              <p:nvPr/>
            </p:nvSpPr>
            <p:spPr>
              <a:xfrm>
                <a:off x="4218038" y="5692878"/>
                <a:ext cx="987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Set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88A56C9-0E46-422A-920F-C952A569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38" y="5692878"/>
                <a:ext cx="987514" cy="369332"/>
              </a:xfrm>
              <a:prstGeom prst="rect">
                <a:avLst/>
              </a:prstGeom>
              <a:blipFill>
                <a:blip r:embed="rId9"/>
                <a:stretch>
                  <a:fillRect l="-555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7765F9C-6EAB-422A-9812-E9B2A5D6D979}"/>
                  </a:ext>
                </a:extLst>
              </p:cNvPr>
              <p:cNvSpPr txBox="1"/>
              <p:nvPr/>
            </p:nvSpPr>
            <p:spPr>
              <a:xfrm>
                <a:off x="7079225" y="5722375"/>
                <a:ext cx="982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Set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7765F9C-6EAB-422A-9812-E9B2A5D6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225" y="5722375"/>
                <a:ext cx="982192" cy="369332"/>
              </a:xfrm>
              <a:prstGeom prst="rect">
                <a:avLst/>
              </a:prstGeom>
              <a:blipFill>
                <a:blip r:embed="rId10"/>
                <a:stretch>
                  <a:fillRect l="-496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9AA7970-CA0A-482F-8791-CCA52197A676}"/>
                  </a:ext>
                </a:extLst>
              </p:cNvPr>
              <p:cNvSpPr txBox="1"/>
              <p:nvPr/>
            </p:nvSpPr>
            <p:spPr>
              <a:xfrm>
                <a:off x="9478296" y="5742039"/>
                <a:ext cx="987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Set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9AA7970-CA0A-482F-8791-CCA52197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296" y="5742039"/>
                <a:ext cx="987514" cy="369332"/>
              </a:xfrm>
              <a:prstGeom prst="rect">
                <a:avLst/>
              </a:prstGeom>
              <a:blipFill>
                <a:blip r:embed="rId11"/>
                <a:stretch>
                  <a:fillRect l="-5556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17AB4-069E-452F-BAF3-8E4CC58A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Result of Sparse Coding for Image Set 1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E9FCD-53B4-46DD-8625-27559D8D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TW" dirty="0"/>
              <a:t>Sparse Coding by two orthogonal dictionaries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1 (sparse coding from y1+y2):</a:t>
            </a:r>
          </a:p>
          <a:p>
            <a:r>
              <a:rPr lang="es-ES" altLang="zh-TW" dirty="0"/>
              <a:t>  y1(DL) PSNR=27.7252</a:t>
            </a:r>
          </a:p>
          <a:p>
            <a:r>
              <a:rPr lang="es-ES" altLang="zh-TW" dirty="0"/>
              <a:t>  D1x1(after two orthogonal DL) PSNR=34.2670</a:t>
            </a:r>
          </a:p>
          <a:p>
            <a:endParaRPr lang="es-E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2 (sparse coding from y1+y2):</a:t>
            </a:r>
          </a:p>
          <a:p>
            <a:r>
              <a:rPr lang="es-ES" altLang="zh-TW" dirty="0"/>
              <a:t>  y2(DL) PSNR=24.5836</a:t>
            </a:r>
          </a:p>
          <a:p>
            <a:r>
              <a:rPr lang="es-ES" altLang="zh-TW" dirty="0"/>
              <a:t>  D2x2(after two orthogonal DL) PSNR=28.0402</a:t>
            </a:r>
          </a:p>
          <a:p>
            <a:endParaRPr lang="es-E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59B452-FF4F-488B-817F-767497F1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83" y="4075611"/>
            <a:ext cx="1681812" cy="16818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0D5843-8067-46CA-B7F1-E72499F5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01" y="4041058"/>
            <a:ext cx="1750143" cy="17501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D44E5A-E15D-46A5-87DB-6B57105DB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97" y="1868105"/>
            <a:ext cx="1661805" cy="16618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5CBD0A-98B8-40C6-83BB-E12F86C1B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68" y="1866730"/>
            <a:ext cx="1691644" cy="1691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22B256-E3F3-4559-9B6C-BBE43F5719D0}"/>
                  </a:ext>
                </a:extLst>
              </p:cNvPr>
              <p:cNvSpPr txBox="1"/>
              <p:nvPr/>
            </p:nvSpPr>
            <p:spPr>
              <a:xfrm>
                <a:off x="7511847" y="342900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22B256-E3F3-4559-9B6C-BBE43F57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847" y="3429000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C82EA17-E489-404F-A07B-9C65FAC48AAF}"/>
                  </a:ext>
                </a:extLst>
              </p:cNvPr>
              <p:cNvSpPr txBox="1"/>
              <p:nvPr/>
            </p:nvSpPr>
            <p:spPr>
              <a:xfrm>
                <a:off x="9871586" y="3429000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C82EA17-E489-404F-A07B-9C65FAC4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586" y="3429000"/>
                <a:ext cx="46775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C456C8-B1D8-4A86-8C85-E7CC05799F53}"/>
              </a:ext>
            </a:extLst>
          </p:cNvPr>
          <p:cNvSpPr txBox="1"/>
          <p:nvPr/>
        </p:nvSpPr>
        <p:spPr>
          <a:xfrm>
            <a:off x="7320118" y="5724832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4759BB-A5EB-46F6-A888-B0D6E2761DE7}"/>
              </a:ext>
            </a:extLst>
          </p:cNvPr>
          <p:cNvSpPr txBox="1"/>
          <p:nvPr/>
        </p:nvSpPr>
        <p:spPr>
          <a:xfrm>
            <a:off x="9679857" y="5724832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70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B3600-DA59-4AD5-9CAA-60B61DED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Result of Sparse Coding for Image Set 1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90E5F-022B-4669-AB8F-714FBA0B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Sparse Coding by two orthogonal dictionaries and a analysis dictionary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1 (sparse coding from y1+y2):</a:t>
            </a:r>
          </a:p>
          <a:p>
            <a:r>
              <a:rPr lang="es-ES" altLang="zh-TW" dirty="0"/>
              <a:t>  y1(DL) PSNR=24.8747</a:t>
            </a:r>
          </a:p>
          <a:p>
            <a:r>
              <a:rPr lang="es-ES" altLang="zh-TW" dirty="0"/>
              <a:t>  D1x1(after two orthogonal DL) PSNR=27.5470</a:t>
            </a:r>
          </a:p>
          <a:p>
            <a:endParaRPr lang="es-E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2 (sparse coding from y1+y2):</a:t>
            </a:r>
          </a:p>
          <a:p>
            <a:r>
              <a:rPr lang="es-ES" altLang="zh-TW" dirty="0"/>
              <a:t>  y2(DL) PSNR=19.2220</a:t>
            </a:r>
          </a:p>
          <a:p>
            <a:r>
              <a:rPr lang="es-ES" altLang="zh-TW" dirty="0"/>
              <a:t>  D2x2(after two orthogonal DL) PSNR=21.3965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46AEEA-783F-4D0A-A95D-91A5DC50A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75" y="2143408"/>
            <a:ext cx="1661805" cy="16618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82C6E1-D49E-4AA6-AAF7-4C707689D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46" y="2142033"/>
            <a:ext cx="1691644" cy="1691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E28C134-51BA-4573-85DC-23D7C340D973}"/>
                  </a:ext>
                </a:extLst>
              </p:cNvPr>
              <p:cNvSpPr txBox="1"/>
              <p:nvPr/>
            </p:nvSpPr>
            <p:spPr>
              <a:xfrm>
                <a:off x="7413525" y="3704303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E28C134-51BA-4573-85DC-23D7C340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25" y="3704303"/>
                <a:ext cx="46243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D0D879-E099-4909-ACD3-D0E5C3755408}"/>
                  </a:ext>
                </a:extLst>
              </p:cNvPr>
              <p:cNvSpPr txBox="1"/>
              <p:nvPr/>
            </p:nvSpPr>
            <p:spPr>
              <a:xfrm>
                <a:off x="9773264" y="3704303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CD0D879-E099-4909-ACD3-D0E5C375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264" y="3704303"/>
                <a:ext cx="46775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1B3DA1-47C2-4484-B861-414E83CDB195}"/>
              </a:ext>
            </a:extLst>
          </p:cNvPr>
          <p:cNvSpPr txBox="1"/>
          <p:nvPr/>
        </p:nvSpPr>
        <p:spPr>
          <a:xfrm>
            <a:off x="7221796" y="6000135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7B61E6-BDAD-4745-8912-ADAE35856084}"/>
              </a:ext>
            </a:extLst>
          </p:cNvPr>
          <p:cNvSpPr txBox="1"/>
          <p:nvPr/>
        </p:nvSpPr>
        <p:spPr>
          <a:xfrm>
            <a:off x="9556957" y="6014883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2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F95061-6F6D-4B3F-8F33-37F9D8D22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55" y="4345402"/>
            <a:ext cx="1686429" cy="168642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E4F4998-6344-4271-B2B6-97958A579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0" y="4336178"/>
            <a:ext cx="1671030" cy="16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CD20C-FFAB-4DB9-BF9B-8179C05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Result of Sparse Coding for Image Set 2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DB2B0-2E9E-4DF2-8963-DB4EE8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s-ES" altLang="zh-TW" dirty="0"/>
              <a:t>Sparse Coding from two orthogonal dictionaries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1 (sparse coding from y1+y2):</a:t>
            </a:r>
          </a:p>
          <a:p>
            <a:r>
              <a:rPr lang="es-ES" altLang="zh-TW" dirty="0"/>
              <a:t>  y1(DL) PSNR=25.5493</a:t>
            </a:r>
          </a:p>
          <a:p>
            <a:r>
              <a:rPr lang="es-ES" altLang="zh-TW" dirty="0"/>
              <a:t>  D1x1(after two orthogonal DL) PSNR=31.1082</a:t>
            </a:r>
          </a:p>
          <a:p>
            <a:endParaRPr lang="es-E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s-ES" altLang="zh-TW" dirty="0"/>
              <a:t>Image 2 (sparse coding from y1+y2):</a:t>
            </a:r>
          </a:p>
          <a:p>
            <a:r>
              <a:rPr lang="es-ES" altLang="zh-TW" dirty="0"/>
              <a:t>  y2(DL) PSNR=22.2436</a:t>
            </a:r>
          </a:p>
          <a:p>
            <a:r>
              <a:rPr lang="es-ES" altLang="zh-TW" dirty="0"/>
              <a:t>  D2x2(after two orthogonal DL) PSNR=26.8120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671080-7F5B-4E2D-96AD-3F198346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05" y="1862924"/>
            <a:ext cx="1721192" cy="17211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B393B0-3AD1-4A35-B60D-CC88738BB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61" y="1884749"/>
            <a:ext cx="1689534" cy="1689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57E8231-A216-435C-8072-6FC555F6EEAE}"/>
                  </a:ext>
                </a:extLst>
              </p:cNvPr>
              <p:cNvSpPr txBox="1"/>
              <p:nvPr/>
            </p:nvSpPr>
            <p:spPr>
              <a:xfrm>
                <a:off x="7464237" y="3556691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57E8231-A216-435C-8072-6FC555F6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37" y="3556691"/>
                <a:ext cx="46243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9862898-CC81-49E1-A6BF-EB8D02B8F36B}"/>
                  </a:ext>
                </a:extLst>
              </p:cNvPr>
              <p:cNvSpPr txBox="1"/>
              <p:nvPr/>
            </p:nvSpPr>
            <p:spPr>
              <a:xfrm>
                <a:off x="9991645" y="3577388"/>
                <a:ext cx="403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9862898-CC81-49E1-A6BF-EB8D02B8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45" y="3577388"/>
                <a:ext cx="40363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D04566DF-CEFE-4FC2-868D-CB316B5C5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83" y="4095547"/>
            <a:ext cx="1723727" cy="172372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7BD0F8A-C2C6-42B5-A22E-5566245A4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07" y="4139182"/>
            <a:ext cx="1732230" cy="173223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144BA5-51A8-413D-B05D-81E22514B1EE}"/>
              </a:ext>
            </a:extLst>
          </p:cNvPr>
          <p:cNvSpPr txBox="1"/>
          <p:nvPr/>
        </p:nvSpPr>
        <p:spPr>
          <a:xfrm>
            <a:off x="7352202" y="5789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1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B3EEC3-B108-4996-80D4-3C163B129CA4}"/>
              </a:ext>
            </a:extLst>
          </p:cNvPr>
          <p:cNvSpPr txBox="1"/>
          <p:nvPr/>
        </p:nvSpPr>
        <p:spPr>
          <a:xfrm>
            <a:off x="9711941" y="5789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4158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651</Words>
  <Application>Microsoft Office PowerPoint</Application>
  <PresentationFormat>寬螢幕</PresentationFormat>
  <Paragraphs>126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Calibri</vt:lpstr>
      <vt:lpstr>Calibri Light</vt:lpstr>
      <vt:lpstr>Cambria Math</vt:lpstr>
      <vt:lpstr>Wingdings</vt:lpstr>
      <vt:lpstr>回顧</vt:lpstr>
      <vt:lpstr>Machine Learning Final Project</vt:lpstr>
      <vt:lpstr>Dictionary Learning with two Dictionaries</vt:lpstr>
      <vt:lpstr>Dictionary Training Method</vt:lpstr>
      <vt:lpstr>Sparse Coding with two Dictionaries</vt:lpstr>
      <vt:lpstr>Sparse Coding with two Dictionaries and a Analysis Dictionary</vt:lpstr>
      <vt:lpstr>Experiment</vt:lpstr>
      <vt:lpstr>The Result of Sparse Coding for Image Set 1</vt:lpstr>
      <vt:lpstr>The Result of Sparse Coding for Image Set 1</vt:lpstr>
      <vt:lpstr>The Result of Sparse Coding for Image Set 2</vt:lpstr>
      <vt:lpstr>The Result of Sparse Coding for Image Set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YUNG-CHEN TANG</dc:creator>
  <cp:lastModifiedBy>YUNG-CHEN TANG</cp:lastModifiedBy>
  <cp:revision>17</cp:revision>
  <dcterms:created xsi:type="dcterms:W3CDTF">2020-01-07T17:09:40Z</dcterms:created>
  <dcterms:modified xsi:type="dcterms:W3CDTF">2020-01-08T05:41:38Z</dcterms:modified>
</cp:coreProperties>
</file>