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0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C1BC0-E66D-4CAE-A913-106864B6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525086"/>
            <a:ext cx="8361229" cy="1361594"/>
          </a:xfrm>
        </p:spPr>
        <p:txBody>
          <a:bodyPr/>
          <a:lstStyle/>
          <a:p>
            <a:r>
              <a:rPr lang="zh-TW" altLang="en-US" dirty="0"/>
              <a:t>機器學習期末報告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110DC3-D19A-4000-8B3F-30E31ECF4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7108053107</a:t>
            </a:r>
          </a:p>
          <a:p>
            <a:r>
              <a:rPr lang="zh-TW" altLang="en-US" dirty="0"/>
              <a:t>陳冠霖</a:t>
            </a:r>
          </a:p>
        </p:txBody>
      </p:sp>
    </p:spTree>
    <p:extLst>
      <p:ext uri="{BB962C8B-B14F-4D97-AF65-F5344CB8AC3E}">
        <p14:creationId xmlns:p14="http://schemas.microsoft.com/office/powerpoint/2010/main" val="260260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A64D8A24-F3A8-4A7A-8D3B-9E10C5CE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36C66E2-6095-4526-BE6C-1665B2B0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6738"/>
            <a:ext cx="1346433" cy="511728"/>
          </a:xfrm>
        </p:spPr>
        <p:txBody>
          <a:bodyPr/>
          <a:lstStyle/>
          <a:p>
            <a:r>
              <a:rPr lang="en-US" altLang="zh-TW" dirty="0"/>
              <a:t>paper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AE5B93D-01E3-4B77-8DDF-761F34E4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09" y="4230565"/>
            <a:ext cx="2893420" cy="243868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F10FBFB-93B9-4DBA-B812-77E6C1DF7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09" y="1615930"/>
            <a:ext cx="2899076" cy="25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BD2809C-B58B-4418-AEA5-84EC90072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794" y="2605831"/>
            <a:ext cx="3264829" cy="2520000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E951D978-FDFE-43F5-B741-E564141F7C2B}"/>
              </a:ext>
            </a:extLst>
          </p:cNvPr>
          <p:cNvSpPr txBox="1">
            <a:spLocks/>
          </p:cNvSpPr>
          <p:nvPr/>
        </p:nvSpPr>
        <p:spPr>
          <a:xfrm>
            <a:off x="8050634" y="1172886"/>
            <a:ext cx="1596705" cy="51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實驗結果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1DBDC8-DA69-4BAE-A84B-3BD93CE52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390" y="5972147"/>
            <a:ext cx="1409897" cy="2000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44DC7D-BF68-49F2-9F44-567902968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738" y="2427631"/>
            <a:ext cx="3835200" cy="28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7FD6-DB95-4C35-9766-4BCD69DD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662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15F04-8801-491E-BF12-9F0E7878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33850"/>
            <a:ext cx="10683381" cy="4533550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實作結果</a:t>
            </a:r>
            <a:endParaRPr lang="en-US" altLang="zh-TW" dirty="0"/>
          </a:p>
          <a:p>
            <a:pPr lvl="1"/>
            <a:r>
              <a:rPr lang="en-US" altLang="zh-TW" dirty="0"/>
              <a:t>FaceNet2ExpNet: Regularizing a Deep Face Recognition Net for Expression</a:t>
            </a:r>
            <a:r>
              <a:rPr lang="zh-TW" altLang="en-US" dirty="0"/>
              <a:t> </a:t>
            </a:r>
            <a:r>
              <a:rPr lang="en-US" altLang="zh-TW" dirty="0"/>
              <a:t>Recognition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2017 IEEE 12th International Conference on Automatic Face &amp; Gesture Recognition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Learning a Discriminative Filter Bank within a CNN for Fine-grained</a:t>
            </a:r>
            <a:r>
              <a:rPr lang="zh-TW" altLang="en-US" dirty="0"/>
              <a:t> </a:t>
            </a:r>
            <a:r>
              <a:rPr lang="en-US" altLang="zh-TW" dirty="0"/>
              <a:t>Recognition</a:t>
            </a:r>
          </a:p>
          <a:p>
            <a:pPr lvl="2"/>
            <a:r>
              <a:rPr lang="en-US" altLang="zh-TW" dirty="0"/>
              <a:t>2018</a:t>
            </a:r>
            <a:r>
              <a:rPr lang="zh-TW" altLang="en-US" dirty="0"/>
              <a:t> </a:t>
            </a:r>
            <a:r>
              <a:rPr lang="en-US" altLang="zh-TW" dirty="0"/>
              <a:t>CVPR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87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28B09-791D-49F2-8078-5C8D2FF00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/>
              <a:t>FaceNet2ExpNet: Regularizing a Deep Face Recognition Net for Expression</a:t>
            </a:r>
            <a:r>
              <a:rPr lang="zh-TW" altLang="en-US" sz="3200" dirty="0"/>
              <a:t> </a:t>
            </a:r>
            <a:r>
              <a:rPr lang="en-US" altLang="zh-TW" sz="3200" dirty="0"/>
              <a:t>Recognition</a:t>
            </a:r>
            <a:r>
              <a:rPr lang="zh-TW" altLang="en-US" sz="3200" dirty="0"/>
              <a:t> </a:t>
            </a: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694B38-8A79-42F3-8F96-901BAE0B1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696220"/>
            <a:ext cx="8361229" cy="1320397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Hui Ding, </a:t>
            </a:r>
            <a:r>
              <a:rPr lang="en-US" altLang="zh-TW" sz="1800" dirty="0" err="1"/>
              <a:t>Shaohua</a:t>
            </a:r>
            <a:r>
              <a:rPr lang="en-US" altLang="zh-TW" sz="1800" dirty="0"/>
              <a:t> Kevin Zhou and Rama </a:t>
            </a:r>
            <a:r>
              <a:rPr lang="en-US" altLang="zh-TW" sz="1800" dirty="0" err="1"/>
              <a:t>Chellappa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2017 IEEE 12th International Conference on Automatic Face &amp; Gesture Recognition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6C60C-40C9-45F7-984C-3A5FAD67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12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– CK+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536BB-AAF0-4120-911B-9442B8FF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2964"/>
            <a:ext cx="9601200" cy="2604115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size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八種表情 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 中性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(0)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、憤怒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(1)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、厭惡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(2)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、恐懼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(3)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、高興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(4)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、悲傷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(5)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、驚訝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(6)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、鄙視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(7)</a:t>
            </a:r>
            <a:r>
              <a:rPr lang="zh-TW" altLang="en-US" sz="16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+mj-ea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label : ex</a:t>
            </a:r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( 0.1 , 0.1 , 0.2 , 0.3 , 0.2 , 0.1 , 0 , 0 )</a:t>
            </a:r>
            <a:endParaRPr lang="en-US" altLang="zh-TW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label </a:t>
            </a:r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sz="1600" i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ex:(1,0,0,0,0,0,0,0)</a:t>
            </a:r>
            <a:endParaRPr lang="en-US" altLang="zh-TW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  <a:r>
              <a:rPr lang="zh-TW" alt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 </a:t>
            </a:r>
            <a:r>
              <a:rPr lang="zh-TW" alt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張</a:t>
            </a:r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( 90%</a:t>
            </a:r>
            <a:r>
              <a:rPr lang="zh-TW" alt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TW" alt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validation )</a:t>
            </a:r>
            <a:r>
              <a:rPr lang="zh-TW" alt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r>
              <a:rPr lang="zh-TW" alt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</a:t>
            </a:r>
            <a:r>
              <a:rPr lang="zh-TW" alt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張</a:t>
            </a:r>
            <a:endParaRPr lang="en-US" altLang="zh-TW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9BC80BA1-5E1C-46B2-9702-0D7B4ECE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7" y="4454501"/>
            <a:ext cx="1410612" cy="1080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AD1A28D2-FA54-442A-A30F-BF2870A69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846" y="4454501"/>
            <a:ext cx="1410612" cy="10800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F24463AE-B782-4E0B-B59F-A2A71595E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115" y="4454501"/>
            <a:ext cx="1410612" cy="108000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2B1E038E-3BE2-4D5F-9E43-F51EAA097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384" y="4454501"/>
            <a:ext cx="1410612" cy="108000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F49D4A16-45C1-40DA-97A2-7918A2232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653" y="4454501"/>
            <a:ext cx="1410612" cy="108000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36CF6FC5-09D9-444F-ABEE-179214015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4921" y="4454501"/>
            <a:ext cx="1410612" cy="1080000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ACA6BBF1-5DBE-42C2-AC92-1D6E95638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3577" y="5596650"/>
            <a:ext cx="1410612" cy="1080000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43924192-6945-4C0A-BFCF-BEDDF439A8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984" y="5596650"/>
            <a:ext cx="1410612" cy="1080000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F29342AC-432B-48B9-AF7F-90EB86BCBC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8391" y="5596650"/>
            <a:ext cx="1410612" cy="1080000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C1572185-49AA-495B-A3DB-AAFBAE542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0798" y="5596650"/>
            <a:ext cx="1410612" cy="1080000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30268DC8-942D-4630-AAFC-1ABFD8076B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3205" y="5596650"/>
            <a:ext cx="1410612" cy="1080000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885807EF-3244-4B5F-A6F3-BABE427C2D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5612" y="5596650"/>
            <a:ext cx="1410612" cy="108000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12A45009-12BF-400B-81A1-26CB376CD9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18019" y="5596650"/>
            <a:ext cx="1410612" cy="1080000"/>
          </a:xfrm>
          <a:prstGeom prst="rect">
            <a:avLst/>
          </a:prstGeom>
        </p:spPr>
      </p:pic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5ED2035B-4FB7-446C-A3BF-EDC751EB999F}"/>
              </a:ext>
            </a:extLst>
          </p:cNvPr>
          <p:cNvSpPr/>
          <p:nvPr/>
        </p:nvSpPr>
        <p:spPr>
          <a:xfrm>
            <a:off x="3134190" y="5534501"/>
            <a:ext cx="8594441" cy="1208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7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7687B-EF33-4500-B173-0AC21D6A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C310161-0BA4-4092-ADA6-4F31EE6F8C23}"/>
              </a:ext>
            </a:extLst>
          </p:cNvPr>
          <p:cNvGrpSpPr/>
          <p:nvPr/>
        </p:nvGrpSpPr>
        <p:grpSpPr>
          <a:xfrm>
            <a:off x="738209" y="1107511"/>
            <a:ext cx="11148991" cy="5706447"/>
            <a:chOff x="654319" y="1149974"/>
            <a:chExt cx="11148991" cy="5706447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FD97C666-5019-4C2E-B608-8ECDECF2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914" y="3585440"/>
              <a:ext cx="1410612" cy="1080000"/>
            </a:xfrm>
            <a:prstGeom prst="rect">
              <a:avLst/>
            </a:prstGeom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F0F3941-CB05-4DAB-ADCF-188964AF683E}"/>
                </a:ext>
              </a:extLst>
            </p:cNvPr>
            <p:cNvSpPr txBox="1"/>
            <p:nvPr/>
          </p:nvSpPr>
          <p:spPr>
            <a:xfrm>
              <a:off x="1711833" y="4918394"/>
              <a:ext cx="555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224</a:t>
              </a:r>
              <a:endParaRPr lang="zh-TW" altLang="en-US" sz="12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59FA9DBA-549D-4F17-A3CE-D057731E808E}"/>
                </a:ext>
              </a:extLst>
            </p:cNvPr>
            <p:cNvSpPr txBox="1"/>
            <p:nvPr/>
          </p:nvSpPr>
          <p:spPr>
            <a:xfrm>
              <a:off x="654319" y="4125440"/>
              <a:ext cx="555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224</a:t>
              </a:r>
              <a:endParaRPr lang="zh-TW" altLang="en-US" sz="1200" dirty="0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0AC63956-3414-49F4-86EB-5C2EA3F3F618}"/>
                </a:ext>
              </a:extLst>
            </p:cNvPr>
            <p:cNvGrpSpPr/>
            <p:nvPr/>
          </p:nvGrpSpPr>
          <p:grpSpPr>
            <a:xfrm>
              <a:off x="2785408" y="1149974"/>
              <a:ext cx="9017902" cy="4101082"/>
              <a:chOff x="2928019" y="191437"/>
              <a:chExt cx="10097109" cy="5318995"/>
            </a:xfrm>
          </p:grpSpPr>
          <p:sp>
            <p:nvSpPr>
              <p:cNvPr id="22" name="箭號: 向右 21">
                <a:extLst>
                  <a:ext uri="{FF2B5EF4-FFF2-40B4-BE49-F238E27FC236}">
                    <a16:creationId xmlns:a16="http://schemas.microsoft.com/office/drawing/2014/main" id="{0AF1CA9B-288B-4CC0-A058-3D091256DED7}"/>
                  </a:ext>
                </a:extLst>
              </p:cNvPr>
              <p:cNvSpPr/>
              <p:nvPr/>
            </p:nvSpPr>
            <p:spPr>
              <a:xfrm rot="19374605">
                <a:off x="2928020" y="3675144"/>
                <a:ext cx="411061" cy="36072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id="{A7BC61BD-37B7-48BA-9EA4-79D0FC827CBA}"/>
                  </a:ext>
                </a:extLst>
              </p:cNvPr>
              <p:cNvSpPr/>
              <p:nvPr/>
            </p:nvSpPr>
            <p:spPr>
              <a:xfrm rot="2328958">
                <a:off x="2928019" y="4191270"/>
                <a:ext cx="411061" cy="360727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4" name="立方體 23">
                <a:extLst>
                  <a:ext uri="{FF2B5EF4-FFF2-40B4-BE49-F238E27FC236}">
                    <a16:creationId xmlns:a16="http://schemas.microsoft.com/office/drawing/2014/main" id="{019B6BA2-2346-48E1-BFE4-F847A73159E4}"/>
                  </a:ext>
                </a:extLst>
              </p:cNvPr>
              <p:cNvSpPr/>
              <p:nvPr/>
            </p:nvSpPr>
            <p:spPr>
              <a:xfrm>
                <a:off x="3693155" y="2072726"/>
                <a:ext cx="2340529" cy="1678764"/>
              </a:xfrm>
              <a:prstGeom prst="cube">
                <a:avLst>
                  <a:gd name="adj" fmla="val 54545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Fine-tuned </a:t>
                </a:r>
              </a:p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 conv.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立方體 24">
                <a:extLst>
                  <a:ext uri="{FF2B5EF4-FFF2-40B4-BE49-F238E27FC236}">
                    <a16:creationId xmlns:a16="http://schemas.microsoft.com/office/drawing/2014/main" id="{1C5416E9-0A5D-4971-87D6-5D36F6F529DB}"/>
                  </a:ext>
                </a:extLst>
              </p:cNvPr>
              <p:cNvSpPr/>
              <p:nvPr/>
            </p:nvSpPr>
            <p:spPr>
              <a:xfrm>
                <a:off x="3604207" y="3865115"/>
                <a:ext cx="640081" cy="1283312"/>
              </a:xfrm>
              <a:prstGeom prst="cube">
                <a:avLst>
                  <a:gd name="adj" fmla="val 65030"/>
                </a:avLst>
              </a:prstGeom>
              <a:solidFill>
                <a:srgbClr val="DEA3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箭號: 向右 25">
                <a:extLst>
                  <a:ext uri="{FF2B5EF4-FFF2-40B4-BE49-F238E27FC236}">
                    <a16:creationId xmlns:a16="http://schemas.microsoft.com/office/drawing/2014/main" id="{5C917B95-B87E-432F-A69B-0F4EE65074B6}"/>
                  </a:ext>
                </a:extLst>
              </p:cNvPr>
              <p:cNvSpPr/>
              <p:nvPr/>
            </p:nvSpPr>
            <p:spPr>
              <a:xfrm>
                <a:off x="4452358" y="4344727"/>
                <a:ext cx="411061" cy="360727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立方體 26">
                <a:extLst>
                  <a:ext uri="{FF2B5EF4-FFF2-40B4-BE49-F238E27FC236}">
                    <a16:creationId xmlns:a16="http://schemas.microsoft.com/office/drawing/2014/main" id="{BF1F607F-4020-4530-B259-FE087E8450DB}"/>
                  </a:ext>
                </a:extLst>
              </p:cNvPr>
              <p:cNvSpPr/>
              <p:nvPr/>
            </p:nvSpPr>
            <p:spPr>
              <a:xfrm>
                <a:off x="5150446" y="3986341"/>
                <a:ext cx="894926" cy="1006285"/>
              </a:xfrm>
              <a:prstGeom prst="cube">
                <a:avLst>
                  <a:gd name="adj" fmla="val 27933"/>
                </a:avLst>
              </a:prstGeom>
              <a:solidFill>
                <a:srgbClr val="DEA3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箭號: 向右 27">
                <a:extLst>
                  <a:ext uri="{FF2B5EF4-FFF2-40B4-BE49-F238E27FC236}">
                    <a16:creationId xmlns:a16="http://schemas.microsoft.com/office/drawing/2014/main" id="{F23F0B43-465E-4582-B27E-2E74B8CD4BDD}"/>
                  </a:ext>
                </a:extLst>
              </p:cNvPr>
              <p:cNvSpPr/>
              <p:nvPr/>
            </p:nvSpPr>
            <p:spPr>
              <a:xfrm>
                <a:off x="6347646" y="4309121"/>
                <a:ext cx="411061" cy="360727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立方體 28">
                <a:extLst>
                  <a:ext uri="{FF2B5EF4-FFF2-40B4-BE49-F238E27FC236}">
                    <a16:creationId xmlns:a16="http://schemas.microsoft.com/office/drawing/2014/main" id="{2877E013-5123-476F-986F-B08A6927D9B4}"/>
                  </a:ext>
                </a:extLst>
              </p:cNvPr>
              <p:cNvSpPr/>
              <p:nvPr/>
            </p:nvSpPr>
            <p:spPr>
              <a:xfrm>
                <a:off x="6983093" y="4065678"/>
                <a:ext cx="1401523" cy="805639"/>
              </a:xfrm>
              <a:prstGeom prst="cube">
                <a:avLst>
                  <a:gd name="adj" fmla="val 29804"/>
                </a:avLst>
              </a:prstGeom>
              <a:solidFill>
                <a:srgbClr val="DEA3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箭號: 向右 29">
                <a:extLst>
                  <a:ext uri="{FF2B5EF4-FFF2-40B4-BE49-F238E27FC236}">
                    <a16:creationId xmlns:a16="http://schemas.microsoft.com/office/drawing/2014/main" id="{527D63E7-E3B3-47D3-8800-4D9446828122}"/>
                  </a:ext>
                </a:extLst>
              </p:cNvPr>
              <p:cNvSpPr/>
              <p:nvPr/>
            </p:nvSpPr>
            <p:spPr>
              <a:xfrm>
                <a:off x="8656534" y="4225144"/>
                <a:ext cx="411061" cy="360727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立方體 30">
                <a:extLst>
                  <a:ext uri="{FF2B5EF4-FFF2-40B4-BE49-F238E27FC236}">
                    <a16:creationId xmlns:a16="http://schemas.microsoft.com/office/drawing/2014/main" id="{4829EA2C-CBBF-410B-9946-969F697F3EFC}"/>
                  </a:ext>
                </a:extLst>
              </p:cNvPr>
              <p:cNvSpPr/>
              <p:nvPr/>
            </p:nvSpPr>
            <p:spPr>
              <a:xfrm>
                <a:off x="9265665" y="4204985"/>
                <a:ext cx="1556603" cy="555924"/>
              </a:xfrm>
              <a:prstGeom prst="cube">
                <a:avLst>
                  <a:gd name="adj" fmla="val 34353"/>
                </a:avLst>
              </a:prstGeom>
              <a:solidFill>
                <a:srgbClr val="DEA3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箭號: 向右 31">
                <a:extLst>
                  <a:ext uri="{FF2B5EF4-FFF2-40B4-BE49-F238E27FC236}">
                    <a16:creationId xmlns:a16="http://schemas.microsoft.com/office/drawing/2014/main" id="{3B6CA23D-A671-448C-A0FA-C26FE0BE38FF}"/>
                  </a:ext>
                </a:extLst>
              </p:cNvPr>
              <p:cNvSpPr/>
              <p:nvPr/>
            </p:nvSpPr>
            <p:spPr>
              <a:xfrm>
                <a:off x="11093322" y="4238541"/>
                <a:ext cx="411061" cy="360727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立方體 32">
                <a:extLst>
                  <a:ext uri="{FF2B5EF4-FFF2-40B4-BE49-F238E27FC236}">
                    <a16:creationId xmlns:a16="http://schemas.microsoft.com/office/drawing/2014/main" id="{ABB4EC22-F4BA-4A3C-9922-55BACC79A4A5}"/>
                  </a:ext>
                </a:extLst>
              </p:cNvPr>
              <p:cNvSpPr/>
              <p:nvPr/>
            </p:nvSpPr>
            <p:spPr>
              <a:xfrm>
                <a:off x="11623607" y="4309121"/>
                <a:ext cx="1401521" cy="360727"/>
              </a:xfrm>
              <a:prstGeom prst="cube">
                <a:avLst>
                  <a:gd name="adj" fmla="val 23476"/>
                </a:avLst>
              </a:prstGeom>
              <a:solidFill>
                <a:srgbClr val="DEA3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4" name="拱形 33">
                <a:extLst>
                  <a:ext uri="{FF2B5EF4-FFF2-40B4-BE49-F238E27FC236}">
                    <a16:creationId xmlns:a16="http://schemas.microsoft.com/office/drawing/2014/main" id="{5D0051D5-4E0A-42C6-975C-C0C29AAAFABB}"/>
                  </a:ext>
                </a:extLst>
              </p:cNvPr>
              <p:cNvSpPr/>
              <p:nvPr/>
            </p:nvSpPr>
            <p:spPr>
              <a:xfrm rot="882729">
                <a:off x="5653508" y="3002782"/>
                <a:ext cx="6548894" cy="1283312"/>
              </a:xfrm>
              <a:prstGeom prst="blockArc">
                <a:avLst>
                  <a:gd name="adj1" fmla="val 11065229"/>
                  <a:gd name="adj2" fmla="val 21453056"/>
                  <a:gd name="adj3" fmla="val 0"/>
                </a:avLst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6EDC168-07AB-4CDA-902C-378D63B82939}"/>
                  </a:ext>
                </a:extLst>
              </p:cNvPr>
              <p:cNvSpPr txBox="1"/>
              <p:nvPr/>
            </p:nvSpPr>
            <p:spPr>
              <a:xfrm>
                <a:off x="3205432" y="5202655"/>
                <a:ext cx="12469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112*112*64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236A14-E682-45D5-9788-9D254344E103}"/>
                  </a:ext>
                </a:extLst>
              </p:cNvPr>
              <p:cNvSpPr txBox="1"/>
              <p:nvPr/>
            </p:nvSpPr>
            <p:spPr>
              <a:xfrm>
                <a:off x="5007290" y="5194063"/>
                <a:ext cx="118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56*56*128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456CAFC-11B3-49DD-8747-E75F178A6194}"/>
                  </a:ext>
                </a:extLst>
              </p:cNvPr>
              <p:cNvSpPr txBox="1"/>
              <p:nvPr/>
            </p:nvSpPr>
            <p:spPr>
              <a:xfrm>
                <a:off x="7093235" y="5198473"/>
                <a:ext cx="1181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28*28*256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C393DB7-C02D-4CE2-A061-D270DFC94CCA}"/>
                  </a:ext>
                </a:extLst>
              </p:cNvPr>
              <p:cNvSpPr txBox="1"/>
              <p:nvPr/>
            </p:nvSpPr>
            <p:spPr>
              <a:xfrm>
                <a:off x="9430227" y="5194062"/>
                <a:ext cx="1181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14*14*512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49755C13-F81D-4822-B565-215E22C4FB8E}"/>
                  </a:ext>
                </a:extLst>
              </p:cNvPr>
              <p:cNvSpPr txBox="1"/>
              <p:nvPr/>
            </p:nvSpPr>
            <p:spPr>
              <a:xfrm>
                <a:off x="11873474" y="5194062"/>
                <a:ext cx="90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7*7*512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箭號: 向右 39">
                <a:extLst>
                  <a:ext uri="{FF2B5EF4-FFF2-40B4-BE49-F238E27FC236}">
                    <a16:creationId xmlns:a16="http://schemas.microsoft.com/office/drawing/2014/main" id="{C5FB3CD2-C58A-4661-A6FC-8C4C7369D7B0}"/>
                  </a:ext>
                </a:extLst>
              </p:cNvPr>
              <p:cNvSpPr/>
              <p:nvPr/>
            </p:nvSpPr>
            <p:spPr>
              <a:xfrm>
                <a:off x="10887791" y="603305"/>
                <a:ext cx="411061" cy="360727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7E0DA716-4572-406A-B594-3A896FB32F79}"/>
                  </a:ext>
                </a:extLst>
              </p:cNvPr>
              <p:cNvSpPr txBox="1"/>
              <p:nvPr/>
            </p:nvSpPr>
            <p:spPr>
              <a:xfrm>
                <a:off x="11356611" y="368911"/>
                <a:ext cx="1520747" cy="958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</a:p>
              <a:p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max</a:t>
                </a:r>
                <a:r>
                  <a:rPr lang="zh-TW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EC3DB7BF-FE5E-42CA-9900-29BD43B48F59}"/>
                  </a:ext>
                </a:extLst>
              </p:cNvPr>
              <p:cNvSpPr/>
              <p:nvPr/>
            </p:nvSpPr>
            <p:spPr>
              <a:xfrm>
                <a:off x="10654800" y="191437"/>
                <a:ext cx="2202862" cy="131297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箭號: 向右 4">
              <a:extLst>
                <a:ext uri="{FF2B5EF4-FFF2-40B4-BE49-F238E27FC236}">
                  <a16:creationId xmlns:a16="http://schemas.microsoft.com/office/drawing/2014/main" id="{5F25D1B6-19FD-41C3-87B0-2CE85A2D7895}"/>
                </a:ext>
              </a:extLst>
            </p:cNvPr>
            <p:cNvSpPr/>
            <p:nvPr/>
          </p:nvSpPr>
          <p:spPr>
            <a:xfrm>
              <a:off x="2738680" y="5813571"/>
              <a:ext cx="460390" cy="237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立方體 45">
              <a:extLst>
                <a:ext uri="{FF2B5EF4-FFF2-40B4-BE49-F238E27FC236}">
                  <a16:creationId xmlns:a16="http://schemas.microsoft.com/office/drawing/2014/main" id="{FCE4DC1F-9C34-4259-A83C-88311182FC02}"/>
                </a:ext>
              </a:extLst>
            </p:cNvPr>
            <p:cNvSpPr/>
            <p:nvPr/>
          </p:nvSpPr>
          <p:spPr>
            <a:xfrm>
              <a:off x="3468764" y="5437489"/>
              <a:ext cx="261160" cy="989467"/>
            </a:xfrm>
            <a:prstGeom prst="cube">
              <a:avLst>
                <a:gd name="adj" fmla="val 97314"/>
              </a:avLst>
            </a:prstGeom>
            <a:solidFill>
              <a:srgbClr val="DEA3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C11F363-66C8-4B2C-8162-BCF6FD16E890}"/>
                </a:ext>
              </a:extLst>
            </p:cNvPr>
            <p:cNvSpPr txBox="1"/>
            <p:nvPr/>
          </p:nvSpPr>
          <p:spPr>
            <a:xfrm>
              <a:off x="2519967" y="5292867"/>
              <a:ext cx="948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1*1 conv.</a:t>
              </a:r>
            </a:p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altLang="zh-TW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箭號: 向右 47">
              <a:extLst>
                <a:ext uri="{FF2B5EF4-FFF2-40B4-BE49-F238E27FC236}">
                  <a16:creationId xmlns:a16="http://schemas.microsoft.com/office/drawing/2014/main" id="{FECD0C80-924A-444B-8D55-4BC161352C79}"/>
                </a:ext>
              </a:extLst>
            </p:cNvPr>
            <p:cNvSpPr/>
            <p:nvPr/>
          </p:nvSpPr>
          <p:spPr>
            <a:xfrm>
              <a:off x="3999618" y="5749283"/>
              <a:ext cx="460390" cy="237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D0F1F9FB-00B0-496C-AFFF-9D3BB1FD6FB0}"/>
                </a:ext>
              </a:extLst>
            </p:cNvPr>
            <p:cNvSpPr txBox="1"/>
            <p:nvPr/>
          </p:nvSpPr>
          <p:spPr>
            <a:xfrm>
              <a:off x="4046250" y="5437489"/>
              <a:ext cx="367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365E87-B386-43C2-BF47-6DF6C04858C7}"/>
                </a:ext>
              </a:extLst>
            </p:cNvPr>
            <p:cNvSpPr/>
            <p:nvPr/>
          </p:nvSpPr>
          <p:spPr>
            <a:xfrm>
              <a:off x="4729702" y="5373726"/>
              <a:ext cx="192946" cy="111431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AED3EFF-00E3-4DA1-93A2-37FA9D76FE47}"/>
                </a:ext>
              </a:extLst>
            </p:cNvPr>
            <p:cNvSpPr txBox="1"/>
            <p:nvPr/>
          </p:nvSpPr>
          <p:spPr>
            <a:xfrm>
              <a:off x="4642612" y="6488039"/>
              <a:ext cx="547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AB7CED88-9AA3-49B1-9373-71769EDF1CBE}"/>
                </a:ext>
              </a:extLst>
            </p:cNvPr>
            <p:cNvSpPr txBox="1"/>
            <p:nvPr/>
          </p:nvSpPr>
          <p:spPr>
            <a:xfrm>
              <a:off x="3303228" y="6548644"/>
              <a:ext cx="656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7*7*1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箭號: 向右 69">
              <a:extLst>
                <a:ext uri="{FF2B5EF4-FFF2-40B4-BE49-F238E27FC236}">
                  <a16:creationId xmlns:a16="http://schemas.microsoft.com/office/drawing/2014/main" id="{361D8A92-2343-4C81-A5F7-0A274CD2395A}"/>
                </a:ext>
              </a:extLst>
            </p:cNvPr>
            <p:cNvSpPr/>
            <p:nvPr/>
          </p:nvSpPr>
          <p:spPr>
            <a:xfrm>
              <a:off x="5187477" y="5760085"/>
              <a:ext cx="460390" cy="237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36FCEB4E-391A-48B0-8D2C-BD21811AC3AD}"/>
                </a:ext>
              </a:extLst>
            </p:cNvPr>
            <p:cNvSpPr txBox="1"/>
            <p:nvPr/>
          </p:nvSpPr>
          <p:spPr>
            <a:xfrm>
              <a:off x="5011112" y="5299477"/>
              <a:ext cx="911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1E56518-D07C-4120-A2D6-B6BA92B366BD}"/>
                </a:ext>
              </a:extLst>
            </p:cNvPr>
            <p:cNvSpPr/>
            <p:nvPr/>
          </p:nvSpPr>
          <p:spPr>
            <a:xfrm>
              <a:off x="6045201" y="5523884"/>
              <a:ext cx="192946" cy="67446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A94AA0F-51FD-4265-BD0E-7B22670D1140}"/>
                </a:ext>
              </a:extLst>
            </p:cNvPr>
            <p:cNvSpPr txBox="1"/>
            <p:nvPr/>
          </p:nvSpPr>
          <p:spPr>
            <a:xfrm>
              <a:off x="6001710" y="6488038"/>
              <a:ext cx="2799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421F23-B6B3-4DCC-950C-2D962E9C347A}"/>
              </a:ext>
            </a:extLst>
          </p:cNvPr>
          <p:cNvSpPr txBox="1"/>
          <p:nvPr/>
        </p:nvSpPr>
        <p:spPr>
          <a:xfrm>
            <a:off x="6858977" y="5590885"/>
            <a:ext cx="23656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Loss : cross entropy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31A05F5-0543-4E00-AACF-2576328018FA}"/>
                  </a:ext>
                </a:extLst>
              </p:cNvPr>
              <p:cNvSpPr txBox="1"/>
              <p:nvPr/>
            </p:nvSpPr>
            <p:spPr>
              <a:xfrm>
                <a:off x="8508669" y="2913687"/>
                <a:ext cx="3378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‖</m:t>
                        </m:r>
                        <m:r>
                          <m:rPr>
                            <m:nor/>
                          </m:rP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𝑓𝑎𝑐𝑒𝑛𝑒𝑡</m:t>
                        </m:r>
                        <m:r>
                          <m:rPr>
                            <m:nor/>
                          </m:rP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）−</m:t>
                        </m:r>
                        <m:r>
                          <m:rPr>
                            <m:nor/>
                          </m:rP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𝑒𝑚𝑜𝑡𝑖𝑜𝑛𝑛𝑒𝑡</m:t>
                        </m:r>
                        <m:r>
                          <m:rPr>
                            <m:nor/>
                          </m:rP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）</m:t>
                        </m:r>
                        <m:r>
                          <m:rPr>
                            <m:nor/>
                          </m:rP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‖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31A05F5-0543-4E00-AACF-25763280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669" y="2913687"/>
                <a:ext cx="3378532" cy="307777"/>
              </a:xfrm>
              <a:prstGeom prst="rect">
                <a:avLst/>
              </a:prstGeom>
              <a:blipFill>
                <a:blip r:embed="rId3"/>
                <a:stretch>
                  <a:fillRect l="-542" t="-4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44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4A502-D518-4656-A2EC-4128E5DE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E4BDA-0985-4C90-A9A6-FC631557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6738"/>
            <a:ext cx="1346433" cy="511728"/>
          </a:xfrm>
        </p:spPr>
        <p:txBody>
          <a:bodyPr/>
          <a:lstStyle/>
          <a:p>
            <a:r>
              <a:rPr lang="en-US" altLang="zh-TW" dirty="0"/>
              <a:t>paper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1B8C76-269B-4A05-A8F5-C6EC7F1B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06" y="4338000"/>
            <a:ext cx="2989900" cy="25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2FD07F-4D72-4AA7-87C9-07E2CC08A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06" y="1684614"/>
            <a:ext cx="3001139" cy="26087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E14DD3-C08E-44AF-B98E-F979C2AE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347" y="2681331"/>
            <a:ext cx="3264829" cy="252000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4357B7-EB08-4C7C-8D14-A99397BD4403}"/>
              </a:ext>
            </a:extLst>
          </p:cNvPr>
          <p:cNvSpPr txBox="1">
            <a:spLocks/>
          </p:cNvSpPr>
          <p:nvPr/>
        </p:nvSpPr>
        <p:spPr>
          <a:xfrm>
            <a:off x="8050634" y="1172886"/>
            <a:ext cx="1596705" cy="51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實驗結果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CC621DD-CC1A-4B68-BC1F-F791D037A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897" y="5570798"/>
            <a:ext cx="2257740" cy="22863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358A2D7-8F10-45E7-8F62-F6B586EA9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319" y="2171700"/>
            <a:ext cx="3834895" cy="28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28B09-791D-49F2-8078-5C8D2FF00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/>
              <a:t>Learning a Discriminative Filter Bank within a CNN for Fine-grained</a:t>
            </a:r>
            <a:r>
              <a:rPr lang="zh-TW" altLang="en-US" sz="3200" dirty="0"/>
              <a:t> </a:t>
            </a:r>
            <a:r>
              <a:rPr lang="en-US" altLang="zh-TW" sz="3200" dirty="0"/>
              <a:t>Recognition</a:t>
            </a: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694B38-8A79-42F3-8F96-901BAE0B1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696220"/>
            <a:ext cx="8361229" cy="1320397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Yaming</a:t>
            </a:r>
            <a:r>
              <a:rPr lang="en-US" altLang="zh-TW" sz="1800" dirty="0"/>
              <a:t> Wang , Vlad I. </a:t>
            </a:r>
            <a:r>
              <a:rPr lang="en-US" altLang="zh-TW" sz="1800" dirty="0" err="1"/>
              <a:t>Morariu</a:t>
            </a:r>
            <a:r>
              <a:rPr lang="en-US" altLang="zh-TW" sz="1800" dirty="0"/>
              <a:t> , Larry S. Davis</a:t>
            </a:r>
          </a:p>
          <a:p>
            <a:r>
              <a:rPr lang="en-US" altLang="zh-TW" sz="1800" dirty="0"/>
              <a:t>2018 CVPR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7914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7687B-EF33-4500-B173-0AC21D6A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557"/>
          </a:xfrm>
        </p:spPr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6865DC6-3537-44B5-A9BE-CC090E435FB5}"/>
              </a:ext>
            </a:extLst>
          </p:cNvPr>
          <p:cNvGrpSpPr/>
          <p:nvPr/>
        </p:nvGrpSpPr>
        <p:grpSpPr>
          <a:xfrm>
            <a:off x="882949" y="1728846"/>
            <a:ext cx="11075406" cy="3981337"/>
            <a:chOff x="19823" y="2751895"/>
            <a:chExt cx="11075406" cy="398133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6FD3EF1-6375-419A-9179-A511FF19FDC4}"/>
                </a:ext>
              </a:extLst>
            </p:cNvPr>
            <p:cNvGrpSpPr/>
            <p:nvPr/>
          </p:nvGrpSpPr>
          <p:grpSpPr>
            <a:xfrm>
              <a:off x="2151383" y="2751895"/>
              <a:ext cx="8943846" cy="3981337"/>
              <a:chOff x="1995119" y="2754729"/>
              <a:chExt cx="8943846" cy="3981337"/>
            </a:xfrm>
          </p:grpSpPr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FAA9EC8F-A3B0-4CBB-A78D-523F8CE80CA0}"/>
                  </a:ext>
                </a:extLst>
              </p:cNvPr>
              <p:cNvSpPr/>
              <p:nvPr/>
            </p:nvSpPr>
            <p:spPr>
              <a:xfrm>
                <a:off x="1995119" y="5128580"/>
                <a:ext cx="351582" cy="31023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13EE8695-EAAF-4B90-B767-ED525B0B44A5}"/>
                  </a:ext>
                </a:extLst>
              </p:cNvPr>
              <p:cNvSpPr/>
              <p:nvPr/>
            </p:nvSpPr>
            <p:spPr>
              <a:xfrm rot="16200000">
                <a:off x="7013743" y="3895114"/>
                <a:ext cx="351581" cy="31023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3B3EB657-1DA8-4B57-89D0-1CBB14B9CC3D}"/>
                  </a:ext>
                </a:extLst>
              </p:cNvPr>
              <p:cNvSpPr/>
              <p:nvPr/>
            </p:nvSpPr>
            <p:spPr>
              <a:xfrm rot="2328958">
                <a:off x="3942463" y="5547238"/>
                <a:ext cx="351582" cy="31023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立方體 11">
                <a:extLst>
                  <a:ext uri="{FF2B5EF4-FFF2-40B4-BE49-F238E27FC236}">
                    <a16:creationId xmlns:a16="http://schemas.microsoft.com/office/drawing/2014/main" id="{7016CD28-2A78-4885-848C-CB447566C9A4}"/>
                  </a:ext>
                </a:extLst>
              </p:cNvPr>
              <p:cNvSpPr/>
              <p:nvPr/>
            </p:nvSpPr>
            <p:spPr>
              <a:xfrm>
                <a:off x="2446265" y="4673305"/>
                <a:ext cx="1412309" cy="1103686"/>
              </a:xfrm>
              <a:prstGeom prst="cube">
                <a:avLst>
                  <a:gd name="adj" fmla="val 54545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 conv</a:t>
                </a:r>
                <a:r>
                  <a:rPr lang="en-US" altLang="zh-TW" sz="1200" dirty="0"/>
                  <a:t>.</a:t>
                </a:r>
                <a:endParaRPr lang="zh-TW" altLang="en-US" sz="1200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8ADF33C-99F1-4B69-AF7B-D9E29A61EC03}"/>
                  </a:ext>
                </a:extLst>
              </p:cNvPr>
              <p:cNvSpPr txBox="1"/>
              <p:nvPr/>
            </p:nvSpPr>
            <p:spPr>
              <a:xfrm>
                <a:off x="2446265" y="5882842"/>
                <a:ext cx="843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</a:t>
                </a:r>
                <a:r>
                  <a:rPr lang="zh-TW" altLang="en-US" sz="1200" dirty="0"/>
                  <a:t>的前十層</a:t>
                </a:r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B8ED7715-499F-4F3D-8008-3ECBA71A45FC}"/>
                  </a:ext>
                </a:extLst>
              </p:cNvPr>
              <p:cNvSpPr/>
              <p:nvPr/>
            </p:nvSpPr>
            <p:spPr>
              <a:xfrm>
                <a:off x="4000873" y="4848665"/>
                <a:ext cx="351582" cy="31023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立方體 14">
                <a:extLst>
                  <a:ext uri="{FF2B5EF4-FFF2-40B4-BE49-F238E27FC236}">
                    <a16:creationId xmlns:a16="http://schemas.microsoft.com/office/drawing/2014/main" id="{AE8CF25B-0BD1-41CD-81F6-CAED8828AF84}"/>
                  </a:ext>
                </a:extLst>
              </p:cNvPr>
              <p:cNvSpPr/>
              <p:nvPr/>
            </p:nvSpPr>
            <p:spPr>
              <a:xfrm>
                <a:off x="4577407" y="5797787"/>
                <a:ext cx="1198729" cy="692873"/>
              </a:xfrm>
              <a:prstGeom prst="cube">
                <a:avLst>
                  <a:gd name="adj" fmla="val 29804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Conv5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箭號: 向右 15">
                <a:extLst>
                  <a:ext uri="{FF2B5EF4-FFF2-40B4-BE49-F238E27FC236}">
                    <a16:creationId xmlns:a16="http://schemas.microsoft.com/office/drawing/2014/main" id="{10D2DFEE-DBF9-4CE5-897D-F58CB1CA3F67}"/>
                  </a:ext>
                </a:extLst>
              </p:cNvPr>
              <p:cNvSpPr/>
              <p:nvPr/>
            </p:nvSpPr>
            <p:spPr>
              <a:xfrm>
                <a:off x="6045972" y="5985496"/>
                <a:ext cx="351582" cy="31023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立方體 16">
                <a:extLst>
                  <a:ext uri="{FF2B5EF4-FFF2-40B4-BE49-F238E27FC236}">
                    <a16:creationId xmlns:a16="http://schemas.microsoft.com/office/drawing/2014/main" id="{3881E9B4-D367-4401-AA97-2F591B1A633B}"/>
                  </a:ext>
                </a:extLst>
              </p:cNvPr>
              <p:cNvSpPr/>
              <p:nvPr/>
            </p:nvSpPr>
            <p:spPr>
              <a:xfrm>
                <a:off x="6746605" y="5723450"/>
                <a:ext cx="106392" cy="884262"/>
              </a:xfrm>
              <a:prstGeom prst="cube">
                <a:avLst>
                  <a:gd name="adj" fmla="val 0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t</a:t>
                </a:r>
                <a:endParaRPr lang="zh-TW" altLang="en-US" dirty="0"/>
              </a:p>
            </p:txBody>
          </p:sp>
          <p:sp>
            <p:nvSpPr>
              <p:cNvPr id="18" name="立方體 17">
                <a:extLst>
                  <a:ext uri="{FF2B5EF4-FFF2-40B4-BE49-F238E27FC236}">
                    <a16:creationId xmlns:a16="http://schemas.microsoft.com/office/drawing/2014/main" id="{BBF44395-4472-4FAE-9D68-2894A466E08F}"/>
                  </a:ext>
                </a:extLst>
              </p:cNvPr>
              <p:cNvSpPr/>
              <p:nvPr/>
            </p:nvSpPr>
            <p:spPr>
              <a:xfrm>
                <a:off x="4604584" y="4549451"/>
                <a:ext cx="1198729" cy="692873"/>
              </a:xfrm>
              <a:prstGeom prst="cube">
                <a:avLst>
                  <a:gd name="adj" fmla="val 29804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Conv6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箭號: 向右 18">
                <a:extLst>
                  <a:ext uri="{FF2B5EF4-FFF2-40B4-BE49-F238E27FC236}">
                    <a16:creationId xmlns:a16="http://schemas.microsoft.com/office/drawing/2014/main" id="{8B43F658-2B2B-4891-AC64-166A2EEC6CD3}"/>
                  </a:ext>
                </a:extLst>
              </p:cNvPr>
              <p:cNvSpPr/>
              <p:nvPr/>
            </p:nvSpPr>
            <p:spPr>
              <a:xfrm>
                <a:off x="5954286" y="4770787"/>
                <a:ext cx="351582" cy="31023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立方體 20">
                <a:extLst>
                  <a:ext uri="{FF2B5EF4-FFF2-40B4-BE49-F238E27FC236}">
                    <a16:creationId xmlns:a16="http://schemas.microsoft.com/office/drawing/2014/main" id="{A14D925E-8169-4F15-9AE5-FC1B62C7AA55}"/>
                  </a:ext>
                </a:extLst>
              </p:cNvPr>
              <p:cNvSpPr/>
              <p:nvPr/>
            </p:nvSpPr>
            <p:spPr>
              <a:xfrm>
                <a:off x="8764020" y="4506209"/>
                <a:ext cx="140023" cy="884262"/>
              </a:xfrm>
              <a:prstGeom prst="cube">
                <a:avLst>
                  <a:gd name="adj" fmla="val 0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t</a:t>
                </a:r>
                <a:endParaRPr lang="zh-TW" altLang="en-US" dirty="0"/>
              </a:p>
            </p:txBody>
          </p:sp>
          <p:sp>
            <p:nvSpPr>
              <p:cNvPr id="22" name="立方體 21">
                <a:extLst>
                  <a:ext uri="{FF2B5EF4-FFF2-40B4-BE49-F238E27FC236}">
                    <a16:creationId xmlns:a16="http://schemas.microsoft.com/office/drawing/2014/main" id="{272516E5-E365-44CA-81A8-B1F7F0491F03}"/>
                  </a:ext>
                </a:extLst>
              </p:cNvPr>
              <p:cNvSpPr/>
              <p:nvPr/>
            </p:nvSpPr>
            <p:spPr>
              <a:xfrm>
                <a:off x="6621395" y="3412414"/>
                <a:ext cx="1114962" cy="373484"/>
              </a:xfrm>
              <a:prstGeom prst="cube">
                <a:avLst>
                  <a:gd name="adj" fmla="val 19525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Cross-channel pool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接點: 肘形 22">
                <a:extLst>
                  <a:ext uri="{FF2B5EF4-FFF2-40B4-BE49-F238E27FC236}">
                    <a16:creationId xmlns:a16="http://schemas.microsoft.com/office/drawing/2014/main" id="{D03AD9B4-B75D-46D0-9999-F0E08F33CEBB}"/>
                  </a:ext>
                </a:extLst>
              </p:cNvPr>
              <p:cNvCxnSpPr>
                <a:cxnSpLocks/>
                <a:stCxn id="17" idx="4"/>
                <a:endCxn id="25" idx="4"/>
              </p:cNvCxnSpPr>
              <p:nvPr/>
            </p:nvCxnSpPr>
            <p:spPr>
              <a:xfrm flipV="1">
                <a:off x="6852997" y="5086143"/>
                <a:ext cx="3513216" cy="107943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673A6EE5-7A41-4440-86E5-11D93E7536F5}"/>
                  </a:ext>
                </a:extLst>
              </p:cNvPr>
              <p:cNvCxnSpPr>
                <a:cxnSpLocks/>
                <a:stCxn id="21" idx="4"/>
                <a:endCxn id="25" idx="2"/>
              </p:cNvCxnSpPr>
              <p:nvPr/>
            </p:nvCxnSpPr>
            <p:spPr>
              <a:xfrm flipV="1">
                <a:off x="8904043" y="4942143"/>
                <a:ext cx="1318170" cy="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95E010B2-4B06-439C-8888-CD0F4E3FEB1A}"/>
                  </a:ext>
                </a:extLst>
              </p:cNvPr>
              <p:cNvSpPr/>
              <p:nvPr/>
            </p:nvSpPr>
            <p:spPr>
              <a:xfrm>
                <a:off x="10222213" y="4798143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L</a:t>
                </a:r>
                <a:endParaRPr lang="zh-TW" altLang="en-US" dirty="0"/>
              </a:p>
            </p:txBody>
          </p:sp>
          <p:cxnSp>
            <p:nvCxnSpPr>
              <p:cNvPr id="26" name="接點: 肘形 25">
                <a:extLst>
                  <a:ext uri="{FF2B5EF4-FFF2-40B4-BE49-F238E27FC236}">
                    <a16:creationId xmlns:a16="http://schemas.microsoft.com/office/drawing/2014/main" id="{8E183C5D-9C19-4C60-8F69-A77E19384947}"/>
                  </a:ext>
                </a:extLst>
              </p:cNvPr>
              <p:cNvCxnSpPr>
                <a:cxnSpLocks/>
                <a:stCxn id="43" idx="4"/>
                <a:endCxn id="25" idx="0"/>
              </p:cNvCxnSpPr>
              <p:nvPr/>
            </p:nvCxnSpPr>
            <p:spPr>
              <a:xfrm>
                <a:off x="9031397" y="3654358"/>
                <a:ext cx="1334816" cy="114378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E42C730-ADC9-48B2-AC16-0554EDA87E86}"/>
                  </a:ext>
                </a:extLst>
              </p:cNvPr>
              <p:cNvSpPr txBox="1"/>
              <p:nvPr/>
            </p:nvSpPr>
            <p:spPr>
              <a:xfrm>
                <a:off x="9307480" y="5867898"/>
                <a:ext cx="468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*1</a:t>
                </a:r>
                <a:endParaRPr lang="zh-TW" altLang="en-US" sz="1400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7BDAA3C-C5C6-46F8-A509-A9EDCF8D4090}"/>
                  </a:ext>
                </a:extLst>
              </p:cNvPr>
              <p:cNvSpPr txBox="1"/>
              <p:nvPr/>
            </p:nvSpPr>
            <p:spPr>
              <a:xfrm>
                <a:off x="9730645" y="4664515"/>
                <a:ext cx="468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*1</a:t>
                </a:r>
                <a:endParaRPr lang="zh-TW" altLang="en-US" sz="1400" dirty="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434AC33-B6D1-4103-A0EF-62C596F38561}"/>
                  </a:ext>
                </a:extLst>
              </p:cNvPr>
              <p:cNvSpPr txBox="1"/>
              <p:nvPr/>
            </p:nvSpPr>
            <p:spPr>
              <a:xfrm>
                <a:off x="10366213" y="3874441"/>
                <a:ext cx="572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*0.1</a:t>
                </a:r>
                <a:endParaRPr lang="zh-TW" altLang="en-US" sz="1400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DB269A50-56EC-4F85-930B-723514CD9A55}"/>
                  </a:ext>
                </a:extLst>
              </p:cNvPr>
              <p:cNvSpPr/>
              <p:nvPr/>
            </p:nvSpPr>
            <p:spPr>
              <a:xfrm>
                <a:off x="8698172" y="6005416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L</a:t>
                </a:r>
                <a:endParaRPr lang="zh-TW" altLang="en-US" dirty="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BF0E8B1C-1FEA-4A57-94F9-F9DF5ABE4ECF}"/>
                  </a:ext>
                </a:extLst>
              </p:cNvPr>
              <p:cNvSpPr/>
              <p:nvPr/>
            </p:nvSpPr>
            <p:spPr>
              <a:xfrm>
                <a:off x="9436616" y="4808456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L</a:t>
                </a:r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5A11D4ED-3856-4F0E-8310-09800EC96ECD}"/>
                  </a:ext>
                </a:extLst>
              </p:cNvPr>
              <p:cNvSpPr/>
              <p:nvPr/>
            </p:nvSpPr>
            <p:spPr>
              <a:xfrm>
                <a:off x="10226663" y="350541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L</a:t>
                </a:r>
                <a:endParaRPr lang="zh-TW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E11E684-50AA-407A-8C0B-6C6400B59E91}"/>
                  </a:ext>
                </a:extLst>
              </p:cNvPr>
              <p:cNvSpPr/>
              <p:nvPr/>
            </p:nvSpPr>
            <p:spPr>
              <a:xfrm>
                <a:off x="4377934" y="5503363"/>
                <a:ext cx="6501894" cy="123270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3824CD-6E21-4069-A873-132D787C1A26}"/>
                  </a:ext>
                </a:extLst>
              </p:cNvPr>
              <p:cNvSpPr txBox="1"/>
              <p:nvPr/>
            </p:nvSpPr>
            <p:spPr>
              <a:xfrm>
                <a:off x="4438588" y="5541051"/>
                <a:ext cx="1164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- Stream</a:t>
                </a:r>
                <a:endParaRPr lang="zh-TW" altLang="en-US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箭號: 向右 34">
                <a:extLst>
                  <a:ext uri="{FF2B5EF4-FFF2-40B4-BE49-F238E27FC236}">
                    <a16:creationId xmlns:a16="http://schemas.microsoft.com/office/drawing/2014/main" id="{2D1B620A-B54C-4437-B05B-4B4ED2D72BE0}"/>
                  </a:ext>
                </a:extLst>
              </p:cNvPr>
              <p:cNvSpPr/>
              <p:nvPr/>
            </p:nvSpPr>
            <p:spPr>
              <a:xfrm>
                <a:off x="8044126" y="4722645"/>
                <a:ext cx="351582" cy="31023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CDECADC-5089-4AA8-88F9-F5BC2EFC7464}"/>
                  </a:ext>
                </a:extLst>
              </p:cNvPr>
              <p:cNvSpPr txBox="1"/>
              <p:nvPr/>
            </p:nvSpPr>
            <p:spPr>
              <a:xfrm>
                <a:off x="4410467" y="4293314"/>
                <a:ext cx="1164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- Stream</a:t>
                </a:r>
                <a:endParaRPr lang="zh-TW" alt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74030126-30A3-400C-B765-6959CE1DC573}"/>
                  </a:ext>
                </a:extLst>
              </p:cNvPr>
              <p:cNvSpPr/>
              <p:nvPr/>
            </p:nvSpPr>
            <p:spPr>
              <a:xfrm>
                <a:off x="4386012" y="2754729"/>
                <a:ext cx="6462748" cy="2705100"/>
              </a:xfrm>
              <a:custGeom>
                <a:avLst/>
                <a:gdLst>
                  <a:gd name="connsiteX0" fmla="*/ 19050 w 6505575"/>
                  <a:gd name="connsiteY0" fmla="*/ 2695575 h 2705100"/>
                  <a:gd name="connsiteX1" fmla="*/ 3543300 w 6505575"/>
                  <a:gd name="connsiteY1" fmla="*/ 2705100 h 2705100"/>
                  <a:gd name="connsiteX2" fmla="*/ 3543300 w 6505575"/>
                  <a:gd name="connsiteY2" fmla="*/ 1400175 h 2705100"/>
                  <a:gd name="connsiteX3" fmla="*/ 6505575 w 6505575"/>
                  <a:gd name="connsiteY3" fmla="*/ 1400175 h 2705100"/>
                  <a:gd name="connsiteX4" fmla="*/ 6486525 w 6505575"/>
                  <a:gd name="connsiteY4" fmla="*/ 0 h 2705100"/>
                  <a:gd name="connsiteX5" fmla="*/ 0 w 6505575"/>
                  <a:gd name="connsiteY5" fmla="*/ 28575 h 2705100"/>
                  <a:gd name="connsiteX6" fmla="*/ 19050 w 6505575"/>
                  <a:gd name="connsiteY6" fmla="*/ 2695575 h 2705100"/>
                  <a:gd name="connsiteX0" fmla="*/ 19050 w 6505575"/>
                  <a:gd name="connsiteY0" fmla="*/ 2695575 h 2705100"/>
                  <a:gd name="connsiteX1" fmla="*/ 3543300 w 6505575"/>
                  <a:gd name="connsiteY1" fmla="*/ 2705100 h 2705100"/>
                  <a:gd name="connsiteX2" fmla="*/ 3524250 w 6505575"/>
                  <a:gd name="connsiteY2" fmla="*/ 1533525 h 2705100"/>
                  <a:gd name="connsiteX3" fmla="*/ 6505575 w 6505575"/>
                  <a:gd name="connsiteY3" fmla="*/ 1400175 h 2705100"/>
                  <a:gd name="connsiteX4" fmla="*/ 6486525 w 6505575"/>
                  <a:gd name="connsiteY4" fmla="*/ 0 h 2705100"/>
                  <a:gd name="connsiteX5" fmla="*/ 0 w 6505575"/>
                  <a:gd name="connsiteY5" fmla="*/ 28575 h 2705100"/>
                  <a:gd name="connsiteX6" fmla="*/ 19050 w 6505575"/>
                  <a:gd name="connsiteY6" fmla="*/ 2695575 h 2705100"/>
                  <a:gd name="connsiteX0" fmla="*/ 19050 w 6515100"/>
                  <a:gd name="connsiteY0" fmla="*/ 2695575 h 2705100"/>
                  <a:gd name="connsiteX1" fmla="*/ 3543300 w 6515100"/>
                  <a:gd name="connsiteY1" fmla="*/ 2705100 h 2705100"/>
                  <a:gd name="connsiteX2" fmla="*/ 3524250 w 6515100"/>
                  <a:gd name="connsiteY2" fmla="*/ 1533525 h 2705100"/>
                  <a:gd name="connsiteX3" fmla="*/ 6515100 w 6515100"/>
                  <a:gd name="connsiteY3" fmla="*/ 1524000 h 2705100"/>
                  <a:gd name="connsiteX4" fmla="*/ 6486525 w 6515100"/>
                  <a:gd name="connsiteY4" fmla="*/ 0 h 2705100"/>
                  <a:gd name="connsiteX5" fmla="*/ 0 w 6515100"/>
                  <a:gd name="connsiteY5" fmla="*/ 28575 h 2705100"/>
                  <a:gd name="connsiteX6" fmla="*/ 19050 w 6515100"/>
                  <a:gd name="connsiteY6" fmla="*/ 2695575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5100" h="2705100">
                    <a:moveTo>
                      <a:pt x="19050" y="2695575"/>
                    </a:moveTo>
                    <a:lnTo>
                      <a:pt x="3543300" y="2705100"/>
                    </a:lnTo>
                    <a:lnTo>
                      <a:pt x="3524250" y="1533525"/>
                    </a:lnTo>
                    <a:lnTo>
                      <a:pt x="6515100" y="1524000"/>
                    </a:lnTo>
                    <a:lnTo>
                      <a:pt x="6486525" y="0"/>
                    </a:lnTo>
                    <a:lnTo>
                      <a:pt x="0" y="28575"/>
                    </a:lnTo>
                    <a:lnTo>
                      <a:pt x="19050" y="2695575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31B82A8-4B97-46FC-81C9-C9213FEE38AF}"/>
                  </a:ext>
                </a:extLst>
              </p:cNvPr>
              <p:cNvSpPr txBox="1"/>
              <p:nvPr/>
            </p:nvSpPr>
            <p:spPr>
              <a:xfrm>
                <a:off x="4395036" y="2835951"/>
                <a:ext cx="15054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 Branch</a:t>
                </a: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222C8651-CFDC-499E-A4C0-9075BA1723D2}"/>
                  </a:ext>
                </a:extLst>
              </p:cNvPr>
              <p:cNvSpPr txBox="1"/>
              <p:nvPr/>
            </p:nvSpPr>
            <p:spPr>
              <a:xfrm>
                <a:off x="5872637" y="4517994"/>
                <a:ext cx="55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GMP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48F271C-BE41-412C-8A91-176EC77CAF5C}"/>
                  </a:ext>
                </a:extLst>
              </p:cNvPr>
              <p:cNvSpPr txBox="1"/>
              <p:nvPr/>
            </p:nvSpPr>
            <p:spPr>
              <a:xfrm>
                <a:off x="6683779" y="5502627"/>
                <a:ext cx="2736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522017AF-81E3-427A-A004-003EA21DE472}"/>
                  </a:ext>
                </a:extLst>
              </p:cNvPr>
              <p:cNvSpPr txBox="1"/>
              <p:nvPr/>
            </p:nvSpPr>
            <p:spPr>
              <a:xfrm>
                <a:off x="8710904" y="4283907"/>
                <a:ext cx="3440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箭號: 向右 41">
                <a:extLst>
                  <a:ext uri="{FF2B5EF4-FFF2-40B4-BE49-F238E27FC236}">
                    <a16:creationId xmlns:a16="http://schemas.microsoft.com/office/drawing/2014/main" id="{4344FAC4-5456-4DA9-8170-C62274B54BF7}"/>
                  </a:ext>
                </a:extLst>
              </p:cNvPr>
              <p:cNvSpPr/>
              <p:nvPr/>
            </p:nvSpPr>
            <p:spPr>
              <a:xfrm>
                <a:off x="8128035" y="3374545"/>
                <a:ext cx="351582" cy="31023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立方體 42">
                <a:extLst>
                  <a:ext uri="{FF2B5EF4-FFF2-40B4-BE49-F238E27FC236}">
                    <a16:creationId xmlns:a16="http://schemas.microsoft.com/office/drawing/2014/main" id="{003DCBA9-627B-4944-BB67-38F9CB39E61C}"/>
                  </a:ext>
                </a:extLst>
              </p:cNvPr>
              <p:cNvSpPr/>
              <p:nvPr/>
            </p:nvSpPr>
            <p:spPr>
              <a:xfrm>
                <a:off x="8904043" y="3212227"/>
                <a:ext cx="127354" cy="884262"/>
              </a:xfrm>
              <a:prstGeom prst="cube">
                <a:avLst>
                  <a:gd name="adj" fmla="val 0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t</a:t>
                </a:r>
                <a:endParaRPr lang="zh-TW" altLang="en-US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57F685A-E65A-46C3-910E-1BBD34D45491}"/>
                  </a:ext>
                </a:extLst>
              </p:cNvPr>
              <p:cNvSpPr txBox="1"/>
              <p:nvPr/>
            </p:nvSpPr>
            <p:spPr>
              <a:xfrm>
                <a:off x="8831065" y="2919929"/>
                <a:ext cx="2733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230F8946-4CA4-4414-A2C9-5A00C2D01964}"/>
                  </a:ext>
                </a:extLst>
              </p:cNvPr>
              <p:cNvSpPr txBox="1"/>
              <p:nvPr/>
            </p:nvSpPr>
            <p:spPr>
              <a:xfrm>
                <a:off x="5912592" y="5569899"/>
                <a:ext cx="6900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Fc+</a:t>
                </a:r>
              </a:p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2EB74F2-D354-459B-852D-691105548089}"/>
                  </a:ext>
                </a:extLst>
              </p:cNvPr>
              <p:cNvSpPr/>
              <p:nvPr/>
            </p:nvSpPr>
            <p:spPr>
              <a:xfrm>
                <a:off x="4377934" y="4273575"/>
                <a:ext cx="6501894" cy="122379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6F48A22-90A9-428D-9595-153F12FB8687}"/>
                  </a:ext>
                </a:extLst>
              </p:cNvPr>
              <p:cNvSpPr txBox="1"/>
              <p:nvPr/>
            </p:nvSpPr>
            <p:spPr>
              <a:xfrm>
                <a:off x="7984418" y="4279574"/>
                <a:ext cx="713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Fc+</a:t>
                </a:r>
              </a:p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B2AD20D-1CE8-4944-82EA-C28C4A6AEBC7}"/>
                </a:ext>
              </a:extLst>
            </p:cNvPr>
            <p:cNvSpPr txBox="1"/>
            <p:nvPr/>
          </p:nvSpPr>
          <p:spPr>
            <a:xfrm>
              <a:off x="19823" y="5241953"/>
              <a:ext cx="555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224</a:t>
              </a:r>
              <a:endParaRPr lang="zh-TW" altLang="en-US" sz="12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0B53532-ACF7-44A1-95AD-98CC8C581019}"/>
                </a:ext>
              </a:extLst>
            </p:cNvPr>
            <p:cNvSpPr txBox="1"/>
            <p:nvPr/>
          </p:nvSpPr>
          <p:spPr>
            <a:xfrm>
              <a:off x="1002004" y="6141389"/>
              <a:ext cx="555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224</a:t>
              </a:r>
              <a:endParaRPr lang="zh-TW" altLang="en-US" sz="12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03D1075-358D-4B74-9B11-612C1DCBB8BF}"/>
                </a:ext>
              </a:extLst>
            </p:cNvPr>
            <p:cNvSpPr txBox="1"/>
            <p:nvPr/>
          </p:nvSpPr>
          <p:spPr>
            <a:xfrm>
              <a:off x="8140681" y="3082225"/>
              <a:ext cx="10260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EE23966D-FBAA-4B2F-9D7B-833357B7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11" y="3840806"/>
            <a:ext cx="1410612" cy="108000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8EDF7277-DA62-48C9-A2BB-6C9F30ED7097}"/>
              </a:ext>
            </a:extLst>
          </p:cNvPr>
          <p:cNvSpPr/>
          <p:nvPr/>
        </p:nvSpPr>
        <p:spPr>
          <a:xfrm>
            <a:off x="1371600" y="1566541"/>
            <a:ext cx="254428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epoch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1e-4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endParaRPr lang="zh-TW" altLang="en-US" dirty="0"/>
          </a:p>
        </p:txBody>
      </p:sp>
      <p:sp>
        <p:nvSpPr>
          <p:cNvPr id="50" name="立方體 49">
            <a:extLst>
              <a:ext uri="{FF2B5EF4-FFF2-40B4-BE49-F238E27FC236}">
                <a16:creationId xmlns:a16="http://schemas.microsoft.com/office/drawing/2014/main" id="{E811053F-D4E4-4860-A633-AFB8CD760938}"/>
              </a:ext>
            </a:extLst>
          </p:cNvPr>
          <p:cNvSpPr/>
          <p:nvPr/>
        </p:nvSpPr>
        <p:spPr>
          <a:xfrm>
            <a:off x="7409147" y="3658693"/>
            <a:ext cx="1464012" cy="373484"/>
          </a:xfrm>
          <a:prstGeom prst="cube">
            <a:avLst>
              <a:gd name="adj" fmla="val 1952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5C19050-DFBF-4C1C-9A5F-831D38ECBDB5}"/>
              </a:ext>
            </a:extLst>
          </p:cNvPr>
          <p:cNvSpPr txBox="1"/>
          <p:nvPr/>
        </p:nvSpPr>
        <p:spPr>
          <a:xfrm>
            <a:off x="5596797" y="5415246"/>
            <a:ext cx="109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28*28*200</a:t>
            </a:r>
            <a:endParaRPr lang="zh-TW" altLang="en-US" sz="12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5890B3D-C741-4567-874D-EA8058812C9B}"/>
              </a:ext>
            </a:extLst>
          </p:cNvPr>
          <p:cNvSpPr txBox="1"/>
          <p:nvPr/>
        </p:nvSpPr>
        <p:spPr>
          <a:xfrm>
            <a:off x="5646682" y="4167509"/>
            <a:ext cx="109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28*28*2000</a:t>
            </a:r>
            <a:endParaRPr lang="zh-TW" altLang="en-US" sz="12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13DD25C-867E-407C-9960-C8552BC59003}"/>
              </a:ext>
            </a:extLst>
          </p:cNvPr>
          <p:cNvSpPr txBox="1"/>
          <p:nvPr/>
        </p:nvSpPr>
        <p:spPr>
          <a:xfrm>
            <a:off x="7572343" y="4094638"/>
            <a:ext cx="109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1*1*2000</a:t>
            </a:r>
            <a:endParaRPr lang="zh-TW" altLang="en-US" sz="12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2BD79FD-1FFD-47CC-A5C6-480CF6BFB011}"/>
              </a:ext>
            </a:extLst>
          </p:cNvPr>
          <p:cNvSpPr txBox="1"/>
          <p:nvPr/>
        </p:nvSpPr>
        <p:spPr>
          <a:xfrm>
            <a:off x="7873781" y="2031093"/>
            <a:ext cx="109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1*1*8</a:t>
            </a:r>
            <a:endParaRPr lang="zh-TW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7285CE1-2644-44F6-96B3-A0704C39334F}"/>
              </a:ext>
            </a:extLst>
          </p:cNvPr>
          <p:cNvSpPr/>
          <p:nvPr/>
        </p:nvSpPr>
        <p:spPr>
          <a:xfrm>
            <a:off x="1371600" y="5772347"/>
            <a:ext cx="43832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+mn-ea"/>
                <a:cs typeface="Times New Roman" panose="02020603050405020304" pitchFamily="18" charset="0"/>
              </a:rPr>
              <a:t>Train data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1812 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張 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(224*224*3)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n-ea"/>
                <a:cs typeface="Times New Roman" panose="02020603050405020304" pitchFamily="18" charset="0"/>
              </a:rPr>
              <a:t>90% </a:t>
            </a:r>
            <a:r>
              <a:rPr lang="en-US" altLang="zh-TW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 train , 10% 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 validation</a:t>
            </a:r>
            <a:r>
              <a:rPr lang="en-US" altLang="zh-TW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+mn-ea"/>
                <a:cs typeface="Times New Roman" panose="02020603050405020304" pitchFamily="18" charset="0"/>
              </a:rPr>
              <a:t>Test data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150 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張 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(224*224*3)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9AB5454-1953-4B6D-8757-C346993A9AA2}"/>
              </a:ext>
            </a:extLst>
          </p:cNvPr>
          <p:cNvSpPr txBox="1"/>
          <p:nvPr/>
        </p:nvSpPr>
        <p:spPr>
          <a:xfrm>
            <a:off x="8972739" y="1267669"/>
            <a:ext cx="296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maximum pooling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1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>
            <a:extLst>
              <a:ext uri="{FF2B5EF4-FFF2-40B4-BE49-F238E27FC236}">
                <a16:creationId xmlns:a16="http://schemas.microsoft.com/office/drawing/2014/main" id="{8FF34458-FD17-4351-A89F-885614DAEF05}"/>
              </a:ext>
            </a:extLst>
          </p:cNvPr>
          <p:cNvGrpSpPr/>
          <p:nvPr/>
        </p:nvGrpSpPr>
        <p:grpSpPr>
          <a:xfrm>
            <a:off x="804095" y="67112"/>
            <a:ext cx="11317995" cy="4622334"/>
            <a:chOff x="675743" y="1267669"/>
            <a:chExt cx="11075406" cy="4442514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96865DC6-3537-44B5-A9BE-CC090E435FB5}"/>
                </a:ext>
              </a:extLst>
            </p:cNvPr>
            <p:cNvGrpSpPr/>
            <p:nvPr/>
          </p:nvGrpSpPr>
          <p:grpSpPr>
            <a:xfrm>
              <a:off x="675743" y="1728846"/>
              <a:ext cx="11075406" cy="3981337"/>
              <a:chOff x="19823" y="2751895"/>
              <a:chExt cx="11075406" cy="3981337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76FD3EF1-6375-419A-9179-A511FF19FDC4}"/>
                  </a:ext>
                </a:extLst>
              </p:cNvPr>
              <p:cNvGrpSpPr/>
              <p:nvPr/>
            </p:nvGrpSpPr>
            <p:grpSpPr>
              <a:xfrm>
                <a:off x="2151383" y="2751895"/>
                <a:ext cx="8943846" cy="3981337"/>
                <a:chOff x="1995119" y="2754729"/>
                <a:chExt cx="8943846" cy="3981337"/>
              </a:xfrm>
            </p:grpSpPr>
            <p:sp>
              <p:nvSpPr>
                <p:cNvPr id="9" name="箭號: 向右 8">
                  <a:extLst>
                    <a:ext uri="{FF2B5EF4-FFF2-40B4-BE49-F238E27FC236}">
                      <a16:creationId xmlns:a16="http://schemas.microsoft.com/office/drawing/2014/main" id="{FAA9EC8F-A3B0-4CBB-A78D-523F8CE80CA0}"/>
                    </a:ext>
                  </a:extLst>
                </p:cNvPr>
                <p:cNvSpPr/>
                <p:nvPr/>
              </p:nvSpPr>
              <p:spPr>
                <a:xfrm>
                  <a:off x="1995119" y="5128580"/>
                  <a:ext cx="351582" cy="310236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箭號: 向右 9">
                  <a:extLst>
                    <a:ext uri="{FF2B5EF4-FFF2-40B4-BE49-F238E27FC236}">
                      <a16:creationId xmlns:a16="http://schemas.microsoft.com/office/drawing/2014/main" id="{13EE8695-EAAF-4B90-B767-ED525B0B44A5}"/>
                    </a:ext>
                  </a:extLst>
                </p:cNvPr>
                <p:cNvSpPr/>
                <p:nvPr/>
              </p:nvSpPr>
              <p:spPr>
                <a:xfrm rot="16200000">
                  <a:off x="7013743" y="3895114"/>
                  <a:ext cx="351581" cy="310236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箭號: 向右 10">
                  <a:extLst>
                    <a:ext uri="{FF2B5EF4-FFF2-40B4-BE49-F238E27FC236}">
                      <a16:creationId xmlns:a16="http://schemas.microsoft.com/office/drawing/2014/main" id="{3B3EB657-1DA8-4B57-89D0-1CBB14B9CC3D}"/>
                    </a:ext>
                  </a:extLst>
                </p:cNvPr>
                <p:cNvSpPr/>
                <p:nvPr/>
              </p:nvSpPr>
              <p:spPr>
                <a:xfrm rot="2328958">
                  <a:off x="3942463" y="5547238"/>
                  <a:ext cx="351582" cy="310236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" name="立方體 11">
                  <a:extLst>
                    <a:ext uri="{FF2B5EF4-FFF2-40B4-BE49-F238E27FC236}">
                      <a16:creationId xmlns:a16="http://schemas.microsoft.com/office/drawing/2014/main" id="{7016CD28-2A78-4885-848C-CB447566C9A4}"/>
                    </a:ext>
                  </a:extLst>
                </p:cNvPr>
                <p:cNvSpPr/>
                <p:nvPr/>
              </p:nvSpPr>
              <p:spPr>
                <a:xfrm>
                  <a:off x="2446265" y="4673305"/>
                  <a:ext cx="1412309" cy="1103686"/>
                </a:xfrm>
                <a:prstGeom prst="cube">
                  <a:avLst>
                    <a:gd name="adj" fmla="val 54545"/>
                  </a:avLst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Vgg16 conv</a:t>
                  </a:r>
                  <a:r>
                    <a:rPr lang="en-US" altLang="zh-TW" sz="1200" dirty="0"/>
                    <a:t>.</a:t>
                  </a:r>
                  <a:endParaRPr lang="zh-TW" altLang="en-US" sz="1200" dirty="0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98ADF33C-99F1-4B69-AF7B-D9E29A61EC03}"/>
                    </a:ext>
                  </a:extLst>
                </p:cNvPr>
                <p:cNvSpPr txBox="1"/>
                <p:nvPr/>
              </p:nvSpPr>
              <p:spPr>
                <a:xfrm>
                  <a:off x="2446265" y="5882842"/>
                  <a:ext cx="8438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VGG16</a:t>
                  </a:r>
                  <a:r>
                    <a:rPr lang="zh-TW" altLang="en-US" sz="1200" dirty="0"/>
                    <a:t>的前十層</a:t>
                  </a:r>
                </a:p>
              </p:txBody>
            </p:sp>
            <p:sp>
              <p:nvSpPr>
                <p:cNvPr id="14" name="箭號: 向右 13">
                  <a:extLst>
                    <a:ext uri="{FF2B5EF4-FFF2-40B4-BE49-F238E27FC236}">
                      <a16:creationId xmlns:a16="http://schemas.microsoft.com/office/drawing/2014/main" id="{B8ED7715-499F-4F3D-8008-3ECBA71A45FC}"/>
                    </a:ext>
                  </a:extLst>
                </p:cNvPr>
                <p:cNvSpPr/>
                <p:nvPr/>
              </p:nvSpPr>
              <p:spPr>
                <a:xfrm>
                  <a:off x="4000873" y="4848665"/>
                  <a:ext cx="351582" cy="310236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立方體 14">
                  <a:extLst>
                    <a:ext uri="{FF2B5EF4-FFF2-40B4-BE49-F238E27FC236}">
                      <a16:creationId xmlns:a16="http://schemas.microsoft.com/office/drawing/2014/main" id="{AE8CF25B-0BD1-41CD-81F6-CAED8828AF84}"/>
                    </a:ext>
                  </a:extLst>
                </p:cNvPr>
                <p:cNvSpPr/>
                <p:nvPr/>
              </p:nvSpPr>
              <p:spPr>
                <a:xfrm>
                  <a:off x="4577407" y="5797787"/>
                  <a:ext cx="1198729" cy="692873"/>
                </a:xfrm>
                <a:prstGeom prst="cube">
                  <a:avLst>
                    <a:gd name="adj" fmla="val 29804"/>
                  </a:avLst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Conv5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箭號: 向右 15">
                  <a:extLst>
                    <a:ext uri="{FF2B5EF4-FFF2-40B4-BE49-F238E27FC236}">
                      <a16:creationId xmlns:a16="http://schemas.microsoft.com/office/drawing/2014/main" id="{10D2DFEE-DBF9-4CE5-897D-F58CB1CA3F67}"/>
                    </a:ext>
                  </a:extLst>
                </p:cNvPr>
                <p:cNvSpPr/>
                <p:nvPr/>
              </p:nvSpPr>
              <p:spPr>
                <a:xfrm>
                  <a:off x="6045972" y="5985496"/>
                  <a:ext cx="351582" cy="310236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立方體 16">
                  <a:extLst>
                    <a:ext uri="{FF2B5EF4-FFF2-40B4-BE49-F238E27FC236}">
                      <a16:creationId xmlns:a16="http://schemas.microsoft.com/office/drawing/2014/main" id="{3881E9B4-D367-4401-AA97-2F591B1A633B}"/>
                    </a:ext>
                  </a:extLst>
                </p:cNvPr>
                <p:cNvSpPr/>
                <p:nvPr/>
              </p:nvSpPr>
              <p:spPr>
                <a:xfrm>
                  <a:off x="6746605" y="5723450"/>
                  <a:ext cx="106392" cy="884262"/>
                </a:xfrm>
                <a:prstGeom prst="cube">
                  <a:avLst>
                    <a:gd name="adj" fmla="val 0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t</a:t>
                  </a:r>
                  <a:endParaRPr lang="zh-TW" altLang="en-US" dirty="0"/>
                </a:p>
              </p:txBody>
            </p:sp>
            <p:sp>
              <p:nvSpPr>
                <p:cNvPr id="18" name="立方體 17">
                  <a:extLst>
                    <a:ext uri="{FF2B5EF4-FFF2-40B4-BE49-F238E27FC236}">
                      <a16:creationId xmlns:a16="http://schemas.microsoft.com/office/drawing/2014/main" id="{BBF44395-4472-4FAE-9D68-2894A466E08F}"/>
                    </a:ext>
                  </a:extLst>
                </p:cNvPr>
                <p:cNvSpPr/>
                <p:nvPr/>
              </p:nvSpPr>
              <p:spPr>
                <a:xfrm>
                  <a:off x="4604584" y="4549451"/>
                  <a:ext cx="1198729" cy="692873"/>
                </a:xfrm>
                <a:prstGeom prst="cube">
                  <a:avLst>
                    <a:gd name="adj" fmla="val 29804"/>
                  </a:avLst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Conv6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箭號: 向右 18">
                  <a:extLst>
                    <a:ext uri="{FF2B5EF4-FFF2-40B4-BE49-F238E27FC236}">
                      <a16:creationId xmlns:a16="http://schemas.microsoft.com/office/drawing/2014/main" id="{8B43F658-2B2B-4891-AC64-166A2EEC6CD3}"/>
                    </a:ext>
                  </a:extLst>
                </p:cNvPr>
                <p:cNvSpPr/>
                <p:nvPr/>
              </p:nvSpPr>
              <p:spPr>
                <a:xfrm>
                  <a:off x="5954286" y="4770787"/>
                  <a:ext cx="351582" cy="310236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立方體 20">
                  <a:extLst>
                    <a:ext uri="{FF2B5EF4-FFF2-40B4-BE49-F238E27FC236}">
                      <a16:creationId xmlns:a16="http://schemas.microsoft.com/office/drawing/2014/main" id="{A14D925E-8169-4F15-9AE5-FC1B62C7AA55}"/>
                    </a:ext>
                  </a:extLst>
                </p:cNvPr>
                <p:cNvSpPr/>
                <p:nvPr/>
              </p:nvSpPr>
              <p:spPr>
                <a:xfrm>
                  <a:off x="8764020" y="4506209"/>
                  <a:ext cx="140023" cy="884262"/>
                </a:xfrm>
                <a:prstGeom prst="cube">
                  <a:avLst>
                    <a:gd name="adj" fmla="val 0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t</a:t>
                  </a:r>
                  <a:endParaRPr lang="zh-TW" altLang="en-US" dirty="0"/>
                </a:p>
              </p:txBody>
            </p:sp>
            <p:sp>
              <p:nvSpPr>
                <p:cNvPr id="22" name="立方體 21">
                  <a:extLst>
                    <a:ext uri="{FF2B5EF4-FFF2-40B4-BE49-F238E27FC236}">
                      <a16:creationId xmlns:a16="http://schemas.microsoft.com/office/drawing/2014/main" id="{272516E5-E365-44CA-81A8-B1F7F0491F03}"/>
                    </a:ext>
                  </a:extLst>
                </p:cNvPr>
                <p:cNvSpPr/>
                <p:nvPr/>
              </p:nvSpPr>
              <p:spPr>
                <a:xfrm>
                  <a:off x="6621395" y="3412414"/>
                  <a:ext cx="1114962" cy="373484"/>
                </a:xfrm>
                <a:prstGeom prst="cube">
                  <a:avLst>
                    <a:gd name="adj" fmla="val 19525"/>
                  </a:avLst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Cross-channel pool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接點: 肘形 22">
                  <a:extLst>
                    <a:ext uri="{FF2B5EF4-FFF2-40B4-BE49-F238E27FC236}">
                      <a16:creationId xmlns:a16="http://schemas.microsoft.com/office/drawing/2014/main" id="{D03AD9B4-B75D-46D0-9999-F0E08F33CEBB}"/>
                    </a:ext>
                  </a:extLst>
                </p:cNvPr>
                <p:cNvCxnSpPr>
                  <a:cxnSpLocks/>
                  <a:stCxn id="17" idx="4"/>
                  <a:endCxn id="25" idx="4"/>
                </p:cNvCxnSpPr>
                <p:nvPr/>
              </p:nvCxnSpPr>
              <p:spPr>
                <a:xfrm flipV="1">
                  <a:off x="6852997" y="5086143"/>
                  <a:ext cx="3513216" cy="1079438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73A6EE5-7A41-4440-86E5-11D93E7536F5}"/>
                    </a:ext>
                  </a:extLst>
                </p:cNvPr>
                <p:cNvCxnSpPr>
                  <a:cxnSpLocks/>
                  <a:stCxn id="21" idx="4"/>
                  <a:endCxn id="25" idx="2"/>
                </p:cNvCxnSpPr>
                <p:nvPr/>
              </p:nvCxnSpPr>
              <p:spPr>
                <a:xfrm flipV="1">
                  <a:off x="8904043" y="4942143"/>
                  <a:ext cx="1318170" cy="61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95E010B2-4B06-439C-8888-CD0F4E3FEB1A}"/>
                    </a:ext>
                  </a:extLst>
                </p:cNvPr>
                <p:cNvSpPr/>
                <p:nvPr/>
              </p:nvSpPr>
              <p:spPr>
                <a:xfrm>
                  <a:off x="10222213" y="4798143"/>
                  <a:ext cx="288000" cy="28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L</a:t>
                  </a:r>
                  <a:endParaRPr lang="zh-TW" altLang="en-US" dirty="0"/>
                </a:p>
              </p:txBody>
            </p:sp>
            <p:cxnSp>
              <p:nvCxnSpPr>
                <p:cNvPr id="26" name="接點: 肘形 25">
                  <a:extLst>
                    <a:ext uri="{FF2B5EF4-FFF2-40B4-BE49-F238E27FC236}">
                      <a16:creationId xmlns:a16="http://schemas.microsoft.com/office/drawing/2014/main" id="{8E183C5D-9C19-4C60-8F69-A77E19384947}"/>
                    </a:ext>
                  </a:extLst>
                </p:cNvPr>
                <p:cNvCxnSpPr>
                  <a:cxnSpLocks/>
                  <a:stCxn id="43" idx="4"/>
                  <a:endCxn id="25" idx="0"/>
                </p:cNvCxnSpPr>
                <p:nvPr/>
              </p:nvCxnSpPr>
              <p:spPr>
                <a:xfrm>
                  <a:off x="9031397" y="3654358"/>
                  <a:ext cx="1334816" cy="1143785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8E42C730-ADC9-48B2-AC16-0554EDA87E86}"/>
                    </a:ext>
                  </a:extLst>
                </p:cNvPr>
                <p:cNvSpPr txBox="1"/>
                <p:nvPr/>
              </p:nvSpPr>
              <p:spPr>
                <a:xfrm>
                  <a:off x="9307480" y="5867898"/>
                  <a:ext cx="468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*1</a:t>
                  </a:r>
                  <a:endParaRPr lang="zh-TW" altLang="en-US" sz="1400" dirty="0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A7BDAA3C-C5C6-46F8-A509-A9EDCF8D4090}"/>
                    </a:ext>
                  </a:extLst>
                </p:cNvPr>
                <p:cNvSpPr txBox="1"/>
                <p:nvPr/>
              </p:nvSpPr>
              <p:spPr>
                <a:xfrm>
                  <a:off x="9730645" y="4664515"/>
                  <a:ext cx="468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*1</a:t>
                  </a:r>
                  <a:endParaRPr lang="zh-TW" altLang="en-US" sz="1400" dirty="0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5434AC33-B6D1-4103-A0EF-62C596F38561}"/>
                    </a:ext>
                  </a:extLst>
                </p:cNvPr>
                <p:cNvSpPr txBox="1"/>
                <p:nvPr/>
              </p:nvSpPr>
              <p:spPr>
                <a:xfrm>
                  <a:off x="10366213" y="3874441"/>
                  <a:ext cx="5727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*0.1</a:t>
                  </a:r>
                  <a:endParaRPr lang="zh-TW" altLang="en-US" sz="1400" dirty="0"/>
                </a:p>
              </p:txBody>
            </p: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DB269A50-56EC-4F85-930B-723514CD9A55}"/>
                    </a:ext>
                  </a:extLst>
                </p:cNvPr>
                <p:cNvSpPr/>
                <p:nvPr/>
              </p:nvSpPr>
              <p:spPr>
                <a:xfrm>
                  <a:off x="8698172" y="6005416"/>
                  <a:ext cx="288000" cy="28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L</a:t>
                  </a:r>
                  <a:endParaRPr lang="zh-TW" altLang="en-US" dirty="0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BF0E8B1C-1FEA-4A57-94F9-F9DF5ABE4ECF}"/>
                    </a:ext>
                  </a:extLst>
                </p:cNvPr>
                <p:cNvSpPr/>
                <p:nvPr/>
              </p:nvSpPr>
              <p:spPr>
                <a:xfrm>
                  <a:off x="9436616" y="4808456"/>
                  <a:ext cx="288000" cy="28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L</a:t>
                  </a:r>
                  <a:endParaRPr lang="zh-TW" altLang="en-US" dirty="0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5A11D4ED-3856-4F0E-8310-09800EC96ECD}"/>
                    </a:ext>
                  </a:extLst>
                </p:cNvPr>
                <p:cNvSpPr/>
                <p:nvPr/>
              </p:nvSpPr>
              <p:spPr>
                <a:xfrm>
                  <a:off x="10226663" y="3505411"/>
                  <a:ext cx="288000" cy="28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L</a:t>
                  </a:r>
                  <a:endParaRPr lang="zh-TW" altLang="en-US" dirty="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BE11E684-50AA-407A-8C0B-6C6400B59E91}"/>
                    </a:ext>
                  </a:extLst>
                </p:cNvPr>
                <p:cNvSpPr/>
                <p:nvPr/>
              </p:nvSpPr>
              <p:spPr>
                <a:xfrm>
                  <a:off x="4377934" y="5503363"/>
                  <a:ext cx="6501894" cy="1232703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13824CD-6E21-4069-A873-132D787C1A26}"/>
                    </a:ext>
                  </a:extLst>
                </p:cNvPr>
                <p:cNvSpPr txBox="1"/>
                <p:nvPr/>
              </p:nvSpPr>
              <p:spPr>
                <a:xfrm>
                  <a:off x="4438588" y="5541051"/>
                  <a:ext cx="11641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 - Stream</a:t>
                  </a:r>
                  <a:endParaRPr lang="zh-TW" altLang="en-US" sz="1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箭號: 向右 34">
                  <a:extLst>
                    <a:ext uri="{FF2B5EF4-FFF2-40B4-BE49-F238E27FC236}">
                      <a16:creationId xmlns:a16="http://schemas.microsoft.com/office/drawing/2014/main" id="{2D1B620A-B54C-4437-B05B-4B4ED2D72BE0}"/>
                    </a:ext>
                  </a:extLst>
                </p:cNvPr>
                <p:cNvSpPr/>
                <p:nvPr/>
              </p:nvSpPr>
              <p:spPr>
                <a:xfrm>
                  <a:off x="8044126" y="4722645"/>
                  <a:ext cx="351582" cy="310236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CDECADC-5089-4AA8-88F9-F5BC2EFC7464}"/>
                    </a:ext>
                  </a:extLst>
                </p:cNvPr>
                <p:cNvSpPr txBox="1"/>
                <p:nvPr/>
              </p:nvSpPr>
              <p:spPr>
                <a:xfrm>
                  <a:off x="4410467" y="4293314"/>
                  <a:ext cx="11641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 - Stream</a:t>
                  </a:r>
                  <a:endParaRPr lang="zh-TW" altLang="en-US" sz="1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手繪多邊形: 圖案 36">
                  <a:extLst>
                    <a:ext uri="{FF2B5EF4-FFF2-40B4-BE49-F238E27FC236}">
                      <a16:creationId xmlns:a16="http://schemas.microsoft.com/office/drawing/2014/main" id="{74030126-30A3-400C-B765-6959CE1DC573}"/>
                    </a:ext>
                  </a:extLst>
                </p:cNvPr>
                <p:cNvSpPr/>
                <p:nvPr/>
              </p:nvSpPr>
              <p:spPr>
                <a:xfrm>
                  <a:off x="4386012" y="2754729"/>
                  <a:ext cx="6462748" cy="2705100"/>
                </a:xfrm>
                <a:custGeom>
                  <a:avLst/>
                  <a:gdLst>
                    <a:gd name="connsiteX0" fmla="*/ 19050 w 6505575"/>
                    <a:gd name="connsiteY0" fmla="*/ 2695575 h 2705100"/>
                    <a:gd name="connsiteX1" fmla="*/ 3543300 w 6505575"/>
                    <a:gd name="connsiteY1" fmla="*/ 2705100 h 2705100"/>
                    <a:gd name="connsiteX2" fmla="*/ 3543300 w 6505575"/>
                    <a:gd name="connsiteY2" fmla="*/ 1400175 h 2705100"/>
                    <a:gd name="connsiteX3" fmla="*/ 6505575 w 6505575"/>
                    <a:gd name="connsiteY3" fmla="*/ 1400175 h 2705100"/>
                    <a:gd name="connsiteX4" fmla="*/ 6486525 w 6505575"/>
                    <a:gd name="connsiteY4" fmla="*/ 0 h 2705100"/>
                    <a:gd name="connsiteX5" fmla="*/ 0 w 6505575"/>
                    <a:gd name="connsiteY5" fmla="*/ 28575 h 2705100"/>
                    <a:gd name="connsiteX6" fmla="*/ 19050 w 6505575"/>
                    <a:gd name="connsiteY6" fmla="*/ 2695575 h 2705100"/>
                    <a:gd name="connsiteX0" fmla="*/ 19050 w 6505575"/>
                    <a:gd name="connsiteY0" fmla="*/ 2695575 h 2705100"/>
                    <a:gd name="connsiteX1" fmla="*/ 3543300 w 6505575"/>
                    <a:gd name="connsiteY1" fmla="*/ 2705100 h 2705100"/>
                    <a:gd name="connsiteX2" fmla="*/ 3524250 w 6505575"/>
                    <a:gd name="connsiteY2" fmla="*/ 1533525 h 2705100"/>
                    <a:gd name="connsiteX3" fmla="*/ 6505575 w 6505575"/>
                    <a:gd name="connsiteY3" fmla="*/ 1400175 h 2705100"/>
                    <a:gd name="connsiteX4" fmla="*/ 6486525 w 6505575"/>
                    <a:gd name="connsiteY4" fmla="*/ 0 h 2705100"/>
                    <a:gd name="connsiteX5" fmla="*/ 0 w 6505575"/>
                    <a:gd name="connsiteY5" fmla="*/ 28575 h 2705100"/>
                    <a:gd name="connsiteX6" fmla="*/ 19050 w 6505575"/>
                    <a:gd name="connsiteY6" fmla="*/ 2695575 h 2705100"/>
                    <a:gd name="connsiteX0" fmla="*/ 19050 w 6515100"/>
                    <a:gd name="connsiteY0" fmla="*/ 2695575 h 2705100"/>
                    <a:gd name="connsiteX1" fmla="*/ 3543300 w 6515100"/>
                    <a:gd name="connsiteY1" fmla="*/ 2705100 h 2705100"/>
                    <a:gd name="connsiteX2" fmla="*/ 3524250 w 6515100"/>
                    <a:gd name="connsiteY2" fmla="*/ 1533525 h 2705100"/>
                    <a:gd name="connsiteX3" fmla="*/ 6515100 w 6515100"/>
                    <a:gd name="connsiteY3" fmla="*/ 1524000 h 2705100"/>
                    <a:gd name="connsiteX4" fmla="*/ 6486525 w 6515100"/>
                    <a:gd name="connsiteY4" fmla="*/ 0 h 2705100"/>
                    <a:gd name="connsiteX5" fmla="*/ 0 w 6515100"/>
                    <a:gd name="connsiteY5" fmla="*/ 28575 h 2705100"/>
                    <a:gd name="connsiteX6" fmla="*/ 19050 w 6515100"/>
                    <a:gd name="connsiteY6" fmla="*/ 2695575 h 2705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5100" h="2705100">
                      <a:moveTo>
                        <a:pt x="19050" y="2695575"/>
                      </a:moveTo>
                      <a:lnTo>
                        <a:pt x="3543300" y="2705100"/>
                      </a:lnTo>
                      <a:lnTo>
                        <a:pt x="3524250" y="1533525"/>
                      </a:lnTo>
                      <a:lnTo>
                        <a:pt x="6515100" y="1524000"/>
                      </a:lnTo>
                      <a:lnTo>
                        <a:pt x="6486525" y="0"/>
                      </a:lnTo>
                      <a:lnTo>
                        <a:pt x="0" y="28575"/>
                      </a:lnTo>
                      <a:lnTo>
                        <a:pt x="19050" y="269557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B31B82A8-4B97-46FC-81C9-C9213FEE38AF}"/>
                    </a:ext>
                  </a:extLst>
                </p:cNvPr>
                <p:cNvSpPr txBox="1"/>
                <p:nvPr/>
              </p:nvSpPr>
              <p:spPr>
                <a:xfrm>
                  <a:off x="4395036" y="2835951"/>
                  <a:ext cx="15054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Side Branch</a:t>
                  </a: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222C8651-CFDC-499E-A4C0-9075BA1723D2}"/>
                    </a:ext>
                  </a:extLst>
                </p:cNvPr>
                <p:cNvSpPr txBox="1"/>
                <p:nvPr/>
              </p:nvSpPr>
              <p:spPr>
                <a:xfrm>
                  <a:off x="5872637" y="4517994"/>
                  <a:ext cx="5555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GMP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648F271C-BE41-412C-8A91-176EC77CAF5C}"/>
                    </a:ext>
                  </a:extLst>
                </p:cNvPr>
                <p:cNvSpPr txBox="1"/>
                <p:nvPr/>
              </p:nvSpPr>
              <p:spPr>
                <a:xfrm>
                  <a:off x="6683779" y="5502627"/>
                  <a:ext cx="2736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522017AF-81E3-427A-A004-003EA21DE472}"/>
                    </a:ext>
                  </a:extLst>
                </p:cNvPr>
                <p:cNvSpPr txBox="1"/>
                <p:nvPr/>
              </p:nvSpPr>
              <p:spPr>
                <a:xfrm>
                  <a:off x="8710904" y="4283907"/>
                  <a:ext cx="3440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箭號: 向右 41">
                  <a:extLst>
                    <a:ext uri="{FF2B5EF4-FFF2-40B4-BE49-F238E27FC236}">
                      <a16:creationId xmlns:a16="http://schemas.microsoft.com/office/drawing/2014/main" id="{4344FAC4-5456-4DA9-8170-C62274B54BF7}"/>
                    </a:ext>
                  </a:extLst>
                </p:cNvPr>
                <p:cNvSpPr/>
                <p:nvPr/>
              </p:nvSpPr>
              <p:spPr>
                <a:xfrm>
                  <a:off x="8128035" y="3374545"/>
                  <a:ext cx="351582" cy="310236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立方體 42">
                  <a:extLst>
                    <a:ext uri="{FF2B5EF4-FFF2-40B4-BE49-F238E27FC236}">
                      <a16:creationId xmlns:a16="http://schemas.microsoft.com/office/drawing/2014/main" id="{003DCBA9-627B-4944-BB67-38F9CB39E61C}"/>
                    </a:ext>
                  </a:extLst>
                </p:cNvPr>
                <p:cNvSpPr/>
                <p:nvPr/>
              </p:nvSpPr>
              <p:spPr>
                <a:xfrm>
                  <a:off x="8904043" y="3212227"/>
                  <a:ext cx="127354" cy="884262"/>
                </a:xfrm>
                <a:prstGeom prst="cube">
                  <a:avLst>
                    <a:gd name="adj" fmla="val 0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t</a:t>
                  </a:r>
                  <a:endParaRPr lang="zh-TW" altLang="en-US" dirty="0"/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657F685A-E65A-46C3-910E-1BBD34D45491}"/>
                    </a:ext>
                  </a:extLst>
                </p:cNvPr>
                <p:cNvSpPr txBox="1"/>
                <p:nvPr/>
              </p:nvSpPr>
              <p:spPr>
                <a:xfrm>
                  <a:off x="8831065" y="2919929"/>
                  <a:ext cx="2733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30F8946-4CA4-4414-A2C9-5A00C2D01964}"/>
                    </a:ext>
                  </a:extLst>
                </p:cNvPr>
                <p:cNvSpPr txBox="1"/>
                <p:nvPr/>
              </p:nvSpPr>
              <p:spPr>
                <a:xfrm>
                  <a:off x="5912592" y="5569899"/>
                  <a:ext cx="69001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Fc+</a:t>
                  </a:r>
                </a:p>
                <a:p>
                  <a:r>
                    <a:rPr lang="en-US" altLang="zh-TW" sz="1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softmax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22EB74F2-D354-459B-852D-691105548089}"/>
                    </a:ext>
                  </a:extLst>
                </p:cNvPr>
                <p:cNvSpPr/>
                <p:nvPr/>
              </p:nvSpPr>
              <p:spPr>
                <a:xfrm>
                  <a:off x="4377934" y="4273575"/>
                  <a:ext cx="6501894" cy="1223790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56F48A22-90A9-428D-9595-153F12FB8687}"/>
                    </a:ext>
                  </a:extLst>
                </p:cNvPr>
                <p:cNvSpPr txBox="1"/>
                <p:nvPr/>
              </p:nvSpPr>
              <p:spPr>
                <a:xfrm>
                  <a:off x="7984418" y="4279574"/>
                  <a:ext cx="7137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Fc+</a:t>
                  </a:r>
                </a:p>
                <a:p>
                  <a:r>
                    <a:rPr lang="en-US" altLang="zh-TW" sz="1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softmax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2AD20D-1CE8-4944-82EA-C28C4A6AEBC7}"/>
                  </a:ext>
                </a:extLst>
              </p:cNvPr>
              <p:cNvSpPr txBox="1"/>
              <p:nvPr/>
            </p:nvSpPr>
            <p:spPr>
              <a:xfrm>
                <a:off x="19823" y="5241953"/>
                <a:ext cx="55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224</a:t>
                </a:r>
                <a:endParaRPr lang="zh-TW" altLang="en-US" sz="1200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0B53532-ACF7-44A1-95AD-98CC8C581019}"/>
                  </a:ext>
                </a:extLst>
              </p:cNvPr>
              <p:cNvSpPr txBox="1"/>
              <p:nvPr/>
            </p:nvSpPr>
            <p:spPr>
              <a:xfrm>
                <a:off x="1002004" y="6141389"/>
                <a:ext cx="55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224</a:t>
                </a:r>
                <a:endParaRPr lang="zh-TW" altLang="en-US" sz="12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03D1075-358D-4B74-9B11-612C1DCBB8BF}"/>
                  </a:ext>
                </a:extLst>
              </p:cNvPr>
              <p:cNvSpPr txBox="1"/>
              <p:nvPr/>
            </p:nvSpPr>
            <p:spPr>
              <a:xfrm>
                <a:off x="8140681" y="3082225"/>
                <a:ext cx="1026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EE23966D-FBAA-4B2F-9D7B-833357B7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105" y="3840806"/>
              <a:ext cx="1410612" cy="1080000"/>
            </a:xfrm>
            <a:prstGeom prst="rect">
              <a:avLst/>
            </a:prstGeom>
          </p:spPr>
        </p:pic>
        <p:sp>
          <p:nvSpPr>
            <p:cNvPr id="50" name="立方體 49">
              <a:extLst>
                <a:ext uri="{FF2B5EF4-FFF2-40B4-BE49-F238E27FC236}">
                  <a16:creationId xmlns:a16="http://schemas.microsoft.com/office/drawing/2014/main" id="{E811053F-D4E4-4860-A633-AFB8CD760938}"/>
                </a:ext>
              </a:extLst>
            </p:cNvPr>
            <p:cNvSpPr/>
            <p:nvPr/>
          </p:nvSpPr>
          <p:spPr>
            <a:xfrm>
              <a:off x="7201941" y="3658693"/>
              <a:ext cx="1464012" cy="373484"/>
            </a:xfrm>
            <a:prstGeom prst="cube">
              <a:avLst>
                <a:gd name="adj" fmla="val 19525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pool6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5C19050-DFBF-4C1C-9A5F-831D38ECBDB5}"/>
                </a:ext>
              </a:extLst>
            </p:cNvPr>
            <p:cNvSpPr txBox="1"/>
            <p:nvPr/>
          </p:nvSpPr>
          <p:spPr>
            <a:xfrm>
              <a:off x="5389591" y="5415246"/>
              <a:ext cx="1098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28*28*200</a:t>
              </a:r>
              <a:endParaRPr lang="zh-TW" altLang="en-US" sz="12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5890B3D-C741-4567-874D-EA8058812C9B}"/>
                </a:ext>
              </a:extLst>
            </p:cNvPr>
            <p:cNvSpPr txBox="1"/>
            <p:nvPr/>
          </p:nvSpPr>
          <p:spPr>
            <a:xfrm>
              <a:off x="5439476" y="4167509"/>
              <a:ext cx="1098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28*28*2000</a:t>
              </a:r>
              <a:endParaRPr lang="zh-TW" altLang="en-US" sz="12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613DD25C-867E-407C-9960-C8552BC59003}"/>
                </a:ext>
              </a:extLst>
            </p:cNvPr>
            <p:cNvSpPr txBox="1"/>
            <p:nvPr/>
          </p:nvSpPr>
          <p:spPr>
            <a:xfrm>
              <a:off x="7365137" y="4094638"/>
              <a:ext cx="1098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1*1*2000</a:t>
              </a:r>
              <a:endParaRPr lang="zh-TW" altLang="en-US" sz="12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2BD79FD-1FFD-47CC-A5C6-480CF6BFB011}"/>
                </a:ext>
              </a:extLst>
            </p:cNvPr>
            <p:cNvSpPr txBox="1"/>
            <p:nvPr/>
          </p:nvSpPr>
          <p:spPr>
            <a:xfrm>
              <a:off x="7666575" y="2031093"/>
              <a:ext cx="1098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1*1*8</a:t>
              </a:r>
              <a:endParaRPr lang="zh-TW" altLang="en-US" sz="12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9AB5454-1953-4B6D-8757-C346993A9AA2}"/>
                </a:ext>
              </a:extLst>
            </p:cNvPr>
            <p:cNvSpPr txBox="1"/>
            <p:nvPr/>
          </p:nvSpPr>
          <p:spPr>
            <a:xfrm>
              <a:off x="8765533" y="1267669"/>
              <a:ext cx="2964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GMP</a:t>
              </a:r>
              <a:r>
                <a: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maximum pooling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56234252-EED1-4BD5-A21D-272FD0429088}"/>
              </a:ext>
            </a:extLst>
          </p:cNvPr>
          <p:cNvSpPr/>
          <p:nvPr/>
        </p:nvSpPr>
        <p:spPr>
          <a:xfrm>
            <a:off x="896175" y="4481777"/>
            <a:ext cx="530786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前提：</a:t>
            </a:r>
            <a:endParaRPr lang="en-US" altLang="zh-TW" dirty="0"/>
          </a:p>
          <a:p>
            <a:r>
              <a:rPr lang="en-US" altLang="zh-TW" dirty="0"/>
              <a:t>	1.</a:t>
            </a:r>
            <a:r>
              <a:rPr lang="zh-TW" altLang="en-US" dirty="0"/>
              <a:t> </a:t>
            </a:r>
            <a:r>
              <a:rPr lang="en-US" altLang="zh-TW" dirty="0"/>
              <a:t>G</a:t>
            </a:r>
            <a:r>
              <a:rPr lang="zh-TW" altLang="en-US" dirty="0"/>
              <a:t> 跟其他路線分開</a:t>
            </a:r>
            <a:endParaRPr lang="en-US" altLang="zh-TW" dirty="0"/>
          </a:p>
          <a:p>
            <a:r>
              <a:rPr lang="en-US" altLang="zh-TW" dirty="0"/>
              <a:t>	2.</a:t>
            </a:r>
            <a:r>
              <a:rPr lang="zh-TW" altLang="en-US" dirty="0"/>
              <a:t> </a:t>
            </a:r>
            <a:r>
              <a:rPr lang="en-US" altLang="zh-TW" dirty="0"/>
              <a:t>S&amp;P</a:t>
            </a:r>
            <a:r>
              <a:rPr lang="zh-TW" altLang="en-US" dirty="0"/>
              <a:t> 有關連</a:t>
            </a:r>
            <a:endParaRPr lang="en-US" altLang="zh-TW" dirty="0"/>
          </a:p>
          <a:p>
            <a:r>
              <a:rPr lang="zh-TW" altLang="en-US" dirty="0"/>
              <a:t>假設：</a:t>
            </a:r>
            <a:endParaRPr lang="en-US" altLang="zh-TW" dirty="0"/>
          </a:p>
          <a:p>
            <a:r>
              <a:rPr lang="en-US" altLang="zh-TW" dirty="0"/>
              <a:t>	1.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很複雜，導致</a:t>
            </a:r>
            <a:r>
              <a:rPr lang="en-US" altLang="zh-TW" dirty="0"/>
              <a:t>S&amp;P</a:t>
            </a:r>
            <a:r>
              <a:rPr lang="zh-TW" altLang="en-US" dirty="0"/>
              <a:t>不好學習</a:t>
            </a:r>
            <a:endParaRPr lang="en-US" altLang="zh-TW" dirty="0"/>
          </a:p>
          <a:p>
            <a:r>
              <a:rPr lang="zh-TW" altLang="en-US" dirty="0"/>
              <a:t>策略：</a:t>
            </a:r>
            <a:endParaRPr lang="en-US" altLang="zh-TW" dirty="0"/>
          </a:p>
          <a:p>
            <a:r>
              <a:rPr lang="en-US" altLang="zh-TW" dirty="0"/>
              <a:t>	1.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zh-TW" altLang="en-US" dirty="0"/>
              <a:t>的不分先做，著重在</a:t>
            </a:r>
            <a:r>
              <a:rPr lang="en-US" altLang="zh-TW" dirty="0"/>
              <a:t>CONV6</a:t>
            </a:r>
            <a:r>
              <a:rPr lang="zh-TW" altLang="en-US" dirty="0"/>
              <a:t>的學習，後做</a:t>
            </a:r>
            <a:r>
              <a:rPr lang="en-US" altLang="zh-TW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8572074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1622</TotalTime>
  <Words>417</Words>
  <Application>Microsoft Office PowerPoint</Application>
  <PresentationFormat>寬螢幕</PresentationFormat>
  <Paragraphs>143</Paragraphs>
  <Slides>10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Cambria Math</vt:lpstr>
      <vt:lpstr>Franklin Gothic Book</vt:lpstr>
      <vt:lpstr>Times New Roman</vt:lpstr>
      <vt:lpstr>Wingdings</vt:lpstr>
      <vt:lpstr>裁剪</vt:lpstr>
      <vt:lpstr>機器學習期末報告</vt:lpstr>
      <vt:lpstr>目錄</vt:lpstr>
      <vt:lpstr>FaceNet2ExpNet: Regularizing a Deep Face Recognition Net for Expression Recognition  </vt:lpstr>
      <vt:lpstr>Data – CK+</vt:lpstr>
      <vt:lpstr>model</vt:lpstr>
      <vt:lpstr>result</vt:lpstr>
      <vt:lpstr>Learning a Discriminative Filter Bank within a CNN for Fine-grained Recognition </vt:lpstr>
      <vt:lpstr>model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機器學習期末報告</dc:title>
  <dc:creator>冠霖 陳</dc:creator>
  <cp:lastModifiedBy>冠霖 陳</cp:lastModifiedBy>
  <cp:revision>35</cp:revision>
  <dcterms:created xsi:type="dcterms:W3CDTF">2020-01-04T05:35:13Z</dcterms:created>
  <dcterms:modified xsi:type="dcterms:W3CDTF">2020-01-08T04:54:46Z</dcterms:modified>
</cp:coreProperties>
</file>