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gKBOuhuHcTKq1eJAjoAebKqz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1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3">
            <a:alphaModFix/>
          </a:blip>
          <a:srcRect t="893" b="892"/>
          <a:stretch/>
        </p:blipFill>
        <p:spPr>
          <a:xfrm>
            <a:off x="10879733" y="1635368"/>
            <a:ext cx="745867" cy="73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6"/>
          <p:cNvPicPr preferRelativeResize="0"/>
          <p:nvPr/>
        </p:nvPicPr>
        <p:blipFill rotWithShape="1">
          <a:blip r:embed="rId4">
            <a:alphaModFix/>
          </a:blip>
          <a:srcRect t="893" b="892"/>
          <a:stretch/>
        </p:blipFill>
        <p:spPr>
          <a:xfrm>
            <a:off x="7787654" y="4118468"/>
            <a:ext cx="1158613" cy="114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/>
          <p:nvPr/>
        </p:nvSpPr>
        <p:spPr>
          <a:xfrm>
            <a:off x="0" y="2124600"/>
            <a:ext cx="12192000" cy="2608800"/>
          </a:xfrm>
          <a:prstGeom prst="rect">
            <a:avLst/>
          </a:prstGeom>
          <a:solidFill>
            <a:srgbClr val="001033">
              <a:alpha val="3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6400" y="2680267"/>
            <a:ext cx="8520400" cy="1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0" y="2124600"/>
            <a:ext cx="108800" cy="26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4">
            <a:alphaModFix/>
          </a:blip>
          <a:srcRect t="32908"/>
          <a:stretch/>
        </p:blipFill>
        <p:spPr>
          <a:xfrm>
            <a:off x="6079733" y="0"/>
            <a:ext cx="2778333" cy="187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5">
            <a:alphaModFix/>
          </a:blip>
          <a:srcRect t="980" b="989"/>
          <a:stretch/>
        </p:blipFill>
        <p:spPr>
          <a:xfrm>
            <a:off x="9771275" y="4202262"/>
            <a:ext cx="1751984" cy="172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6"/>
          <p:cNvPicPr preferRelativeResize="0"/>
          <p:nvPr/>
        </p:nvPicPr>
        <p:blipFill rotWithShape="1">
          <a:blip r:embed="rId5">
            <a:alphaModFix/>
          </a:blip>
          <a:srcRect t="980" b="989"/>
          <a:stretch/>
        </p:blipFill>
        <p:spPr>
          <a:xfrm>
            <a:off x="8664133" y="1539933"/>
            <a:ext cx="1158600" cy="11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3">
            <a:alphaModFix/>
          </a:blip>
          <a:srcRect r="30044"/>
          <a:stretch/>
        </p:blipFill>
        <p:spPr>
          <a:xfrm>
            <a:off x="11523267" y="2763867"/>
            <a:ext cx="668732" cy="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6"/>
          <p:cNvPicPr preferRelativeResize="0"/>
          <p:nvPr/>
        </p:nvPicPr>
        <p:blipFill rotWithShape="1">
          <a:blip r:embed="rId4">
            <a:alphaModFix/>
          </a:blip>
          <a:srcRect b="57406"/>
          <a:stretch/>
        </p:blipFill>
        <p:spPr>
          <a:xfrm>
            <a:off x="5201167" y="5906801"/>
            <a:ext cx="2240467" cy="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686400" y="2680267"/>
            <a:ext cx="8520400" cy="1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 sz="4800" b="1">
                <a:solidFill>
                  <a:schemeClr val="lt1"/>
                </a:solidFill>
              </a:rPr>
              <a:t>image cluster 분석을 통한 PCR 검사품질관리 효율화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21919" y="6450342"/>
            <a:ext cx="116221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lang="en-US"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발표자료에 기재된 정보는 실제 자료를 변형/가공한 것으로, 현 직장에서의 중요한 정보가 유출되지 않도록 하였습니다.</a:t>
            </a:r>
            <a:endParaRPr sz="1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86400" y="4502067"/>
            <a:ext cx="3720708" cy="1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2023년 7월 7일 4시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 정화영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7501182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Results: outlier detection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 detection: 70,000 건 중 622건이 outlier 로 분류.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772" y="2712203"/>
            <a:ext cx="3421360" cy="330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5381" y="2696705"/>
            <a:ext cx="3461721" cy="34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11189779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Results: Cluster method 1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clusters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370607" y="5918105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5718873" y="5883627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9559400" y="5855101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207" y="3454741"/>
            <a:ext cx="1824747" cy="13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85232" y="3486752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59" y="3502840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8614" y="3453295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6937" y="2145103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2607" y="3607141"/>
            <a:ext cx="1824747" cy="13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759" y="3655240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007" y="3759541"/>
            <a:ext cx="1824747" cy="13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159" y="3807640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407" y="3911941"/>
            <a:ext cx="1824747" cy="13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559" y="3960040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8943" y="3380733"/>
            <a:ext cx="2057105" cy="145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1014" y="3605695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9337" y="2297503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11343" y="3533133"/>
            <a:ext cx="2057105" cy="145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414" y="3758095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1737" y="2449903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63743" y="3685533"/>
            <a:ext cx="2057105" cy="145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814" y="3910495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4137" y="2602303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6143" y="3837933"/>
            <a:ext cx="2057105" cy="145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7632" y="3639152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90032" y="3791552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2432" y="3943952"/>
            <a:ext cx="1911951" cy="129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/>
          <p:nvPr/>
        </p:nvSpPr>
        <p:spPr>
          <a:xfrm>
            <a:off x="379649" y="5855101"/>
            <a:ext cx="3517595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1: 200 samples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709497" y="5846060"/>
            <a:ext cx="3821411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2: 310 samples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9185232" y="5857160"/>
            <a:ext cx="2597035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3: 112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1056183" y="5247111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2858359" y="5247111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7525725" y="531195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519217" y="5279364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6421518" y="3497025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9975338" y="5300074"/>
            <a:ext cx="1199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 + etc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9073025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Results: Cluster method 2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874675" y="2000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clusters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1070807" y="5858146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5179233" y="5823668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9094710" y="5795142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709" y="3016133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9186" y="2973591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692" y="3181550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470" y="3380959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807" y="3536024"/>
            <a:ext cx="1692848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1586" y="3125991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3986" y="3278391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6386" y="3430791"/>
            <a:ext cx="1824747" cy="13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4595" y="3111540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09602" y="3076517"/>
            <a:ext cx="1913762" cy="135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16995" y="3263940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2002" y="3228917"/>
            <a:ext cx="1913762" cy="135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69395" y="3416340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14402" y="3381317"/>
            <a:ext cx="1913762" cy="135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21795" y="3568740"/>
            <a:ext cx="1911951" cy="12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66802" y="3533717"/>
            <a:ext cx="1913762" cy="13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2"/>
          <p:cNvSpPr txBox="1"/>
          <p:nvPr/>
        </p:nvSpPr>
        <p:spPr>
          <a:xfrm>
            <a:off x="1070807" y="5858146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5419073" y="5823668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9259600" y="5795142"/>
            <a:ext cx="142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690800" y="5795142"/>
            <a:ext cx="2333746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1: 290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4449447" y="5787856"/>
            <a:ext cx="2333746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2: 112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7966802" y="5797201"/>
            <a:ext cx="3714544" cy="52173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3: 220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1206942" y="4895715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270+ etc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5062390" y="497000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100+ etc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8359063" y="500711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0559885" y="5041694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170</a:t>
            </a:r>
            <a:endParaRPr/>
          </a:p>
        </p:txBody>
      </p:sp>
      <p:sp>
        <p:nvSpPr>
          <p:cNvPr id="276" name="Google Shape;276;p12"/>
          <p:cNvSpPr txBox="1"/>
          <p:nvPr/>
        </p:nvSpPr>
        <p:spPr>
          <a:xfrm>
            <a:off x="690800" y="5331925"/>
            <a:ext cx="2639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Baseline  noise 패턴 93%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4449450" y="5331925"/>
            <a:ext cx="2831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Entire  noise 패턴 89%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8399800" y="5331913"/>
            <a:ext cx="2831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Inefficient amplification 패턴 77%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10888573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&amp; Further plan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 으로 image feature 추출, cluster 한 방법2의 성능이 방법1보다 더 좋은 것을 확인.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향후 증폭곡선 분류 시 증폭곡선 parameter data 보다는 Image data 로 분석 할 것.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보완할 점: 완벽하게 분리가 안되는 amplification curve 가 아직 남아있음. MobilenetV2, DEC 등 다른 방법 등 사용하여 성능비교.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3518115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PCR (Polymerase Chain Reaction)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719" y="6612835"/>
            <a:ext cx="43604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https://www.genome.gov/genetics-glossary/Polymerase-Chain-Reaction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0455" y="2461418"/>
            <a:ext cx="7685265" cy="41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3518115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Amplification curve 형태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5944" y="3037164"/>
            <a:ext cx="4348195" cy="2245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3045689" y="5282581"/>
            <a:ext cx="694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cycle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608262" y="576239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정상증폭곡선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7839098" y="576239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비정상증폭곡선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5400000">
            <a:off x="1657552" y="4453547"/>
            <a:ext cx="254026" cy="717452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/>
          <p:nvPr/>
        </p:nvSpPr>
        <p:spPr>
          <a:xfrm rot="1432105">
            <a:off x="2694996" y="3497494"/>
            <a:ext cx="237030" cy="1098634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 rot="-5400000">
            <a:off x="4347972" y="2832769"/>
            <a:ext cx="235532" cy="145048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993608" y="3720201"/>
            <a:ext cx="947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Plateau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 txBox="1"/>
          <p:nvPr/>
        </p:nvSpPr>
        <p:spPr>
          <a:xfrm rot="-3953653">
            <a:off x="1825747" y="3522781"/>
            <a:ext cx="16213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amplification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37809" y="4252036"/>
            <a:ext cx="1138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baseline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4665" y="3732567"/>
            <a:ext cx="2316735" cy="103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0422" y="3479444"/>
            <a:ext cx="2554386" cy="14598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6040422" y="3110067"/>
            <a:ext cx="2698922" cy="2055057"/>
          </a:xfrm>
          <a:prstGeom prst="rect">
            <a:avLst/>
          </a:prstGeom>
          <a:noFill/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8808923" y="3114404"/>
            <a:ext cx="2392477" cy="2050719"/>
          </a:xfrm>
          <a:prstGeom prst="rect">
            <a:avLst/>
          </a:prstGeom>
          <a:noFill/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 txBox="1"/>
          <p:nvPr/>
        </p:nvSpPr>
        <p:spPr>
          <a:xfrm rot="-5400000">
            <a:off x="625952" y="3882704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5238430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실무자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임상검사자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Pain point: PCR 증폭곡선 정상여부 파악하고 싶고, 비정상증폭곡선인 경우 어떤 타입의 비정상 증폭 곡선으로 나뉠 수 있는지 알고 싶으나 육안으로 하루에 수백건 ~ 수천건 검체를 확인 하기는 비효율적.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 비정상 곡선의 패턴이 분류된 바가 없어 사전에 정의된 label이 없음.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비정상 곡선이 몇 개의 분류군으로 나뉠 지도 알려져 있지 않은 상태.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Cluster 분석 필요.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5238430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AS-IS</a:t>
            </a:r>
            <a:endParaRPr/>
          </a:p>
          <a:p>
            <a:pPr marL="228600" marR="0" lvl="0" indent="-2286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증폭곡선을 tracking 하는 임상검사자는 드묾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임상검사 현장으로부터 1달에 1~2건 정도 비정상증폭곡선에 대한 문의 받음.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TO-BE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정상증폭곡선과 비정상증폭곡선을 자동으로 분류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Char char="-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비정상증폭곡선의 형태를 분류하여 각 형태에 맞는 적절한 조치가 취해지도록 함.</a:t>
            </a:r>
            <a:endParaRPr/>
          </a:p>
          <a:p>
            <a:pPr marL="342900" marR="0" lvl="0" indent="-213359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3518115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PCR 검사 품질 관리 효율화.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검사자가 육안으로 증폭곡선 형태 확인 시 1개 검체당 10초 걸린다면, 1000건의 검체를 확인 시 10*1000초 (약 3시간) 걸릴 것으로 예상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분석으로 분류시 1분 내로 확인 가능 예상 =&gt; 99.4% 속도 향상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된 비정상 증폭 곡선의 타입에 따라 그에 맞는 조치를 취할 수 있음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48" y="4429770"/>
            <a:ext cx="2072298" cy="124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830" y="4819135"/>
            <a:ext cx="2316735" cy="103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2665" y="4429770"/>
            <a:ext cx="2283335" cy="130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1189404" y="4263775"/>
            <a:ext cx="2283335" cy="1674688"/>
          </a:xfrm>
          <a:prstGeom prst="rect">
            <a:avLst/>
          </a:prstGeom>
          <a:noFill/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812665" y="4263775"/>
            <a:ext cx="2432239" cy="1674688"/>
          </a:xfrm>
          <a:prstGeom prst="rect">
            <a:avLst/>
          </a:prstGeom>
          <a:noFill/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584830" y="4263775"/>
            <a:ext cx="2316735" cy="1674688"/>
          </a:xfrm>
          <a:prstGeom prst="rect">
            <a:avLst/>
          </a:prstGeom>
          <a:noFill/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1010433" y="3872875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189404" y="5981599"/>
            <a:ext cx="20742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Baseline noise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Template 희석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3812665" y="5981599"/>
            <a:ext cx="21483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Entire noise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장비 수리/교체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6524173" y="6000226"/>
            <a:ext cx="26873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Inefficient amplification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PCR cycle 온도 조절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 flipH="1">
            <a:off x="380600" y="6000650"/>
            <a:ext cx="808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   타입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 txBox="1"/>
          <p:nvPr/>
        </p:nvSpPr>
        <p:spPr>
          <a:xfrm flipH="1">
            <a:off x="524425" y="6291125"/>
            <a:ext cx="808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조치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10771324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cluster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2286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Step1: DBscan 을 이용하여 outlier detection </a:t>
            </a:r>
            <a:endParaRPr/>
          </a:p>
          <a:p>
            <a:pPr marL="914400" marR="0" lvl="2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(outlier 에 해당하는 검체의 증폭 곡선을 비정상증폭 곡선으로 간주)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Step2: Outlier만을 대상으로 2가지 방법으로 cluster분석, 성능 비교.</a:t>
            </a: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방법1) Amplification curve 의 형태를 결정짓는 parameter 10가지 + 45 개 cycle rfu값 으로 	분석. Autoencoder 으로 차원 축소 후 K-means 로 latent vector를 cluster.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방법2) Image 분석: VGG16 이용하여 feature extraction 한 것을 autoencoder + K-means 	로 cluster.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10771324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Dataset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collection: 고객사와의 NDA, IRB 연구를 통해 임상데이터를 전달 받음. (2021년)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storage: Azure cloud에 PostgreSQL DB형태로 데이터 적재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대상: 2022-02-10 부터 2022-02-17 까지 양성 검체 70,000건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 detection, 방법1 에서 사용된 Data structure:</a:t>
            </a:r>
            <a:endParaRPr/>
          </a:p>
          <a:p>
            <a:pPr marL="800100" marR="0" lvl="1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Amplification curve 의 형태를 결정짓는 parameter 10가지 + 45 개 cycle rfu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방법2에서 사용된 Data: </a:t>
            </a:r>
            <a:endParaRPr/>
          </a:p>
          <a:p>
            <a:pPr marL="800100" marR="0" lvl="1" indent="-3429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 로 detect 된 검체의 amplification curve 의 이미지 파일 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2286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130" y="3923850"/>
            <a:ext cx="2961701" cy="2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794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23984" y="1"/>
            <a:ext cx="10771324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cluster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1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DBscan? </a:t>
            </a:r>
            <a:endParaRPr/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조건에 제약이 덜함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개수를 지정하지 않아도 됨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 에 대한 정보가 부족하며 각기 다른 cluster 에 속해 있을 수도 있는 dataset에 적합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Autoencoder?</a:t>
            </a:r>
            <a:endParaRPr/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변수간 non-linear 한 relationship.</a:t>
            </a:r>
            <a:endParaRPr/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PCA는 linear transformation을 하기 때문에 autoencoder 가 더 적합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K-means?</a:t>
            </a:r>
            <a:endParaRPr/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Autoencoder로 차원 축소 시 bottle neck 의 dimension을 3개로 적게 지정.</a:t>
            </a:r>
            <a:endParaRPr/>
          </a:p>
          <a:p>
            <a:pPr marL="1143000" marR="0" lvl="2" indent="-22860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 이해하기 쉽고 속도가 빠름.</a:t>
            </a:r>
            <a:endParaRPr/>
          </a:p>
          <a:p>
            <a:pPr marL="914400" marR="0" lvl="2" indent="0" algn="just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와이드스크린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Arial</vt:lpstr>
      <vt:lpstr>Arial</vt:lpstr>
      <vt:lpstr>Calibri</vt:lpstr>
      <vt:lpstr>Office 테마</vt:lpstr>
      <vt:lpstr>image cluster 분석을 통한 PCR 검사품질관리 효율화</vt:lpstr>
      <vt:lpstr>Background</vt:lpstr>
      <vt:lpstr>Background</vt:lpstr>
      <vt:lpstr>Problem definition</vt:lpstr>
      <vt:lpstr>Objective</vt:lpstr>
      <vt:lpstr>Expectation</vt:lpstr>
      <vt:lpstr>How to cluster</vt:lpstr>
      <vt:lpstr>About Dataset</vt:lpstr>
      <vt:lpstr>How to cluster</vt:lpstr>
      <vt:lpstr>Results: outlier detection</vt:lpstr>
      <vt:lpstr>Results: Cluster method 1</vt:lpstr>
      <vt:lpstr>Results: Cluster method 2</vt:lpstr>
      <vt:lpstr>Conclusion &amp; Further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cluster 분석을 통한 PCR 검사품질관리 효율화</dc:title>
  <dc:creator>whyyoungjung@gmail.com</dc:creator>
  <cp:lastModifiedBy>whyyoungjung@gmail.com</cp:lastModifiedBy>
  <cp:revision>1</cp:revision>
  <dcterms:created xsi:type="dcterms:W3CDTF">2023-07-03T07:06:19Z</dcterms:created>
  <dcterms:modified xsi:type="dcterms:W3CDTF">2023-09-02T13:21:49Z</dcterms:modified>
</cp:coreProperties>
</file>