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omments/modernComment_103_B72FC7DD.xml" ContentType="application/vnd.ms-powerpoint.comments+xml"/>
  <Override PartName="/ppt/comments/modernComment_14D_E88F5E9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6" r:id="rId2"/>
    <p:sldId id="332" r:id="rId3"/>
    <p:sldId id="312" r:id="rId4"/>
    <p:sldId id="277" r:id="rId5"/>
    <p:sldId id="330" r:id="rId6"/>
    <p:sldId id="279" r:id="rId7"/>
    <p:sldId id="331" r:id="rId8"/>
    <p:sldId id="282" r:id="rId9"/>
    <p:sldId id="283" r:id="rId10"/>
    <p:sldId id="324" r:id="rId11"/>
    <p:sldId id="259" r:id="rId12"/>
    <p:sldId id="309" r:id="rId13"/>
    <p:sldId id="333" r:id="rId14"/>
    <p:sldId id="334" r:id="rId15"/>
    <p:sldId id="335" r:id="rId16"/>
    <p:sldId id="336" r:id="rId17"/>
    <p:sldId id="337" r:id="rId18"/>
    <p:sldId id="338" r:id="rId19"/>
    <p:sldId id="342" r:id="rId20"/>
    <p:sldId id="343" r:id="rId21"/>
    <p:sldId id="344" r:id="rId22"/>
    <p:sldId id="339" r:id="rId23"/>
    <p:sldId id="300" r:id="rId24"/>
    <p:sldId id="341" r:id="rId25"/>
    <p:sldId id="29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  <p188:author id="{1E9937F5-08D2-9F12-46D4-60487F27577C}" name="hyk" initials="h" userId="hyk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1" clrIdx="0">
    <p:extLst>
      <p:ext uri="{19B8F6BF-5375-455C-9EA6-DF929625EA0E}">
        <p15:presenceInfo xmlns:p15="http://schemas.microsoft.com/office/powerpoint/2012/main" userId="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04F"/>
    <a:srgbClr val="28436E"/>
    <a:srgbClr val="E2E2E2"/>
    <a:srgbClr val="FFBD3B"/>
    <a:srgbClr val="E3A01B"/>
    <a:srgbClr val="D2DDEE"/>
    <a:srgbClr val="E9EEF7"/>
    <a:srgbClr val="B3C5E3"/>
    <a:srgbClr val="A2B9DE"/>
    <a:srgbClr val="5981C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mjh\&#49328;&#45824;&#53945;_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469142221618"/>
          <c:y val="0.12795023097505689"/>
          <c:w val="0.59877639633319879"/>
          <c:h val="0.74091373160003215"/>
        </c:manualLayout>
      </c:layout>
      <c:doughnutChart>
        <c:varyColors val="1"/>
        <c:ser>
          <c:idx val="0"/>
          <c:order val="0"/>
          <c:tx>
            <c:strRef>
              <c:f>데이터!$C$34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2B-4DDA-AD4F-8106ECF61F90}"/>
              </c:ext>
            </c:extLst>
          </c:dPt>
          <c:dPt>
            <c:idx val="1"/>
            <c:bubble3D val="0"/>
            <c:spPr>
              <a:solidFill>
                <a:srgbClr val="2843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2B-4DDA-AD4F-8106ECF61F90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2B-4DDA-AD4F-8106ECF61F90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2B-4DDA-AD4F-8106ECF61F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2B-4DDA-AD4F-8106ECF61F90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62B-4DDA-AD4F-8106ECF61F9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2B-4DDA-AD4F-8106ECF61F9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2B-4DDA-AD4F-8106ECF61F90}"/>
                </c:ext>
              </c:extLst>
            </c:dLbl>
            <c:dLbl>
              <c:idx val="2"/>
              <c:layout>
                <c:manualLayout>
                  <c:x val="0.16853577351985774"/>
                  <c:y val="4.27030556316612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5125475667167816"/>
                      <c:h val="0.128369243854863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62B-4DDA-AD4F-8106ECF61F90}"/>
                </c:ext>
              </c:extLst>
            </c:dLbl>
            <c:dLbl>
              <c:idx val="3"/>
              <c:layout>
                <c:manualLayout>
                  <c:x val="0.15799222188342166"/>
                  <c:y val="0.123094097970500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657547839911451"/>
                      <c:h val="0.14243875310272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62B-4DDA-AD4F-8106ECF61F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cat>
          <c:val>
            <c:numRef>
              <c:f>데이터!$C$36:$C$41</c:f>
              <c:numCache>
                <c:formatCode>_(* #,##0_);_(* \(#,##0\);_(* "-"_);_(@_)</c:formatCode>
                <c:ptCount val="6"/>
                <c:pt idx="0">
                  <c:v>394201.2</c:v>
                </c:pt>
                <c:pt idx="1">
                  <c:v>389398.4</c:v>
                </c:pt>
                <c:pt idx="2">
                  <c:v>87387</c:v>
                </c:pt>
                <c:pt idx="3">
                  <c:v>42968</c:v>
                </c:pt>
                <c:pt idx="5">
                  <c:v>1867435.4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62B-4DDA-AD4F-8106ECF61F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54539343761783"/>
          <c:y val="7.2433512941572922E-2"/>
          <c:w val="0.56518359281334651"/>
          <c:h val="0.79776870244927811"/>
        </c:manualLayout>
      </c:layout>
      <c:doughnutChart>
        <c:varyColors val="1"/>
        <c:ser>
          <c:idx val="0"/>
          <c:order val="0"/>
          <c:tx>
            <c:strRef>
              <c:f>데이터!$D$36:$D$41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3DC6-4E66-B709-C56CF0864642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3DC6-4E66-B709-C56CF086464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3DC6-4E66-B709-C56CF0864642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6-4E66-B709-C56CF0864642}"/>
              </c:ext>
            </c:extLst>
          </c:dPt>
          <c:dPt>
            <c:idx val="4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C6-4E66-B709-C56CF0864642}"/>
              </c:ext>
            </c:extLst>
          </c:dPt>
          <c:dLbls>
            <c:dLbl>
              <c:idx val="0"/>
              <c:layout>
                <c:manualLayout>
                  <c:x val="7.9251609041812235E-3"/>
                  <c:y val="2.19035252781020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6-4E66-B709-C56CF086464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ln w="0"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C6-4E66-B709-C56CF0864642}"/>
                </c:ext>
              </c:extLst>
            </c:dLbl>
            <c:dLbl>
              <c:idx val="2"/>
              <c:layout>
                <c:manualLayout>
                  <c:x val="0.21931154860139976"/>
                  <c:y val="5.14351966951769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53587577347845"/>
                      <c:h val="0.167599873039312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DC6-4E66-B709-C56CF0864642}"/>
                </c:ext>
              </c:extLst>
            </c:dLbl>
            <c:dLbl>
              <c:idx val="3"/>
              <c:layout>
                <c:manualLayout>
                  <c:x val="0.13843133318460787"/>
                  <c:y val="0.117369497312946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91597025518659"/>
                      <c:h val="0.127599935787592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DC6-4E66-B709-C56CF0864642}"/>
                </c:ext>
              </c:extLst>
            </c:dLbl>
            <c:dLbl>
              <c:idx val="4"/>
              <c:layout>
                <c:manualLayout>
                  <c:x val="1.842741818517233E-2"/>
                  <c:y val="2.598771767140051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C6-4E66-B709-C56CF08646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5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4">
                  <c:v>그 외</c:v>
                </c:pt>
              </c:strCache>
              <c:extLst/>
            </c:strRef>
          </c:cat>
          <c:val>
            <c:numRef>
              <c:f>데이터!$E$36:$E$41</c:f>
              <c:numCache>
                <c:formatCode>_(* #,##0_);_(* \(#,##0\);_(* "-"_);_(@_)</c:formatCode>
                <c:ptCount val="5"/>
                <c:pt idx="0">
                  <c:v>4031607.2</c:v>
                </c:pt>
                <c:pt idx="1">
                  <c:v>2517849.4</c:v>
                </c:pt>
                <c:pt idx="2">
                  <c:v>957142.4</c:v>
                </c:pt>
                <c:pt idx="3">
                  <c:v>787057.8</c:v>
                </c:pt>
                <c:pt idx="4">
                  <c:v>10971401.399999999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A-3DC6-4E66-B709-C56CF08646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데이터!$E$34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3DC6-4E66-B709-C56CF0864642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3DC6-4E66-B709-C56CF086464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3DC6-4E66-B709-C56CF086464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3DC6-4E66-B709-C56CF0864642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3DC6-4E66-B709-C56CF0864642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3DC6-4E66-B709-C56CF0864642}"/>
                      </c:ext>
                    </c:extLst>
                  </c:dLbl>
                  <c:dLbl>
                    <c:idx val="2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0-3DC6-4E66-B709-C56CF086464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5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4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데이터!$E$36:$E$41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5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957142.4</c:v>
                      </c:pt>
                      <c:pt idx="3">
                        <c:v>787057.8</c:v>
                      </c:pt>
                      <c:pt idx="4">
                        <c:v>10971401.399999999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3DC6-4E66-B709-C56CF0864642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 dirty="0">
                <a:effectLst/>
              </a:rPr>
              <a:t>(‘18~’22)5</a:t>
            </a:r>
            <a:r>
              <a:rPr lang="ko-KR" altLang="ko-KR" sz="1400" b="0" i="0" baseline="0" dirty="0">
                <a:effectLst/>
              </a:rPr>
              <a:t>년 평균 요양재해자수 </a:t>
            </a:r>
            <a:r>
              <a:rPr lang="en-US" altLang="ko-KR" sz="1400" b="0" i="0" baseline="0" dirty="0">
                <a:effectLst/>
              </a:rPr>
              <a:t>(</a:t>
            </a:r>
            <a:r>
              <a:rPr lang="ko-KR" altLang="ko-KR" sz="1400" b="0" i="0" baseline="0" dirty="0">
                <a:effectLst/>
              </a:rPr>
              <a:t>명</a:t>
            </a:r>
            <a:r>
              <a:rPr lang="en-US" altLang="ko-KR" sz="1400" b="0" i="0" baseline="0" dirty="0">
                <a:effectLst/>
              </a:rPr>
              <a:t>)</a:t>
            </a:r>
            <a:endParaRPr lang="ko-KR" altLang="ko-KR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824303161396471"/>
          <c:y val="0.1667999595881382"/>
          <c:w val="0.66965776798584942"/>
          <c:h val="0.63050741841128566"/>
        </c:manualLayout>
      </c:layout>
      <c:doughnutChart>
        <c:varyColors val="1"/>
        <c:ser>
          <c:idx val="1"/>
          <c:order val="0"/>
          <c:tx>
            <c:strRef>
              <c:f>데이터!$F$36:$F$41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광업</c:v>
                </c:pt>
                <c:pt idx="5">
                  <c:v>그 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0A70-4426-A6C3-3121F7D5E0C7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0A70-4426-A6C3-3121F7D5E0C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5-0A70-4426-A6C3-3121F7D5E0C7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70-4426-A6C3-3121F7D5E0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70-4426-A6C3-3121F7D5E0C7}"/>
              </c:ext>
            </c:extLst>
          </c:dPt>
          <c:dPt>
            <c:idx val="5"/>
            <c:bubble3D val="0"/>
            <c:spPr>
              <a:solidFill>
                <a:srgbClr val="E2E2E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70-4426-A6C3-3121F7D5E0C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0A70-4426-A6C3-3121F7D5E0C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A70-4426-A6C3-3121F7D5E0C7}"/>
                </c:ext>
              </c:extLst>
            </c:dLbl>
            <c:dLbl>
              <c:idx val="2"/>
              <c:layout>
                <c:manualLayout>
                  <c:x val="5.4808123320657393E-3"/>
                  <c:y val="0.146110927653318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256579059099975"/>
                      <c:h val="0.127599969085410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70-4426-A6C3-3121F7D5E0C7}"/>
                </c:ext>
              </c:extLst>
            </c:dLbl>
            <c:dLbl>
              <c:idx val="3"/>
              <c:layout>
                <c:manualLayout>
                  <c:x val="-0.17706810313638485"/>
                  <c:y val="9.62980990192370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6FCBBED-7C02-486C-8E2E-3A706C45A685}" type="CATEGORYNAME">
                      <a:rPr lang="ko-KR" altLang="en-US"/>
                      <a:pPr>
                        <a:defRPr sz="1100" b="1"/>
                      </a:pPr>
                      <a:t>[범주 이름]</a:t>
                    </a:fld>
                    <a:r>
                      <a:rPr lang="ko-KR" altLang="en-US" baseline="0"/>
                      <a:t> </a:t>
                    </a:r>
                  </a:p>
                  <a:p>
                    <a:pPr>
                      <a:defRPr sz="1100" b="1"/>
                    </a:pPr>
                    <a:fld id="{D3C31D8E-AB17-4BEF-AD30-58893EEFDCBD}" type="PERCENTAGE">
                      <a:rPr lang="en-US" altLang="ko-KR" baseline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3686326518954018"/>
                      <c:h val="0.126276892482884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A70-4426-A6C3-3121F7D5E0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데이터!$B$36:$B$41</c:f>
              <c:strCache>
                <c:ptCount val="6"/>
                <c:pt idx="0">
                  <c:v>제조업</c:v>
                </c:pt>
                <c:pt idx="1">
                  <c:v>건설업</c:v>
                </c:pt>
                <c:pt idx="2">
                  <c:v>운수·창고 및 통신업</c:v>
                </c:pt>
                <c:pt idx="3">
                  <c:v>금융 및 보험업</c:v>
                </c:pt>
                <c:pt idx="5">
                  <c:v>그 외</c:v>
                </c:pt>
              </c:strCache>
              <c:extLst xmlns:c15="http://schemas.microsoft.com/office/drawing/2012/chart"/>
            </c:strRef>
          </c:cat>
          <c:val>
            <c:numRef>
              <c:f>데이터!$G$36:$G$41</c:f>
              <c:numCache>
                <c:formatCode>_(* #,##0_);_(* \(#,##0\);_(* "-"_);_(@_)</c:formatCode>
                <c:ptCount val="6"/>
                <c:pt idx="0">
                  <c:v>29750.799999999999</c:v>
                </c:pt>
                <c:pt idx="1">
                  <c:v>28576.799999999999</c:v>
                </c:pt>
                <c:pt idx="2">
                  <c:v>8254.7999999999993</c:v>
                </c:pt>
                <c:pt idx="3">
                  <c:v>2946</c:v>
                </c:pt>
                <c:pt idx="5">
                  <c:v>45069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C-0A70-4426-A6C3-3121F7D5E0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데이터!$G$34</c15:sqref>
                        </c15:formulaRef>
                      </c:ext>
                    </c:extLst>
                    <c:strCache>
                      <c:ptCount val="1"/>
                      <c:pt idx="0">
                        <c:v>요양재해자수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0A70-4426-A6C3-3121F7D5E0C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0A70-4426-A6C3-3121F7D5E0C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0A70-4426-A6C3-3121F7D5E0C7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0A70-4426-A6C3-3121F7D5E0C7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0A70-4426-A6C3-3121F7D5E0C7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0A70-4426-A6C3-3121F7D5E0C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6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0A70-4426-A6C3-3121F7D5E0C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6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데이터!$B$36:$B$41</c15:sqref>
                        </c15:formulaRef>
                      </c:ext>
                    </c:extLst>
                    <c:strCache>
                      <c:ptCount val="6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운수·창고 및 통신업</c:v>
                      </c:pt>
                      <c:pt idx="3">
                        <c:v>금융 및 보험업</c:v>
                      </c:pt>
                      <c:pt idx="5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데이터!$G$36:$G$41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6"/>
                      <c:pt idx="0">
                        <c:v>29750.799999999999</c:v>
                      </c:pt>
                      <c:pt idx="1">
                        <c:v>28576.799999999999</c:v>
                      </c:pt>
                      <c:pt idx="2">
                        <c:v>8254.7999999999993</c:v>
                      </c:pt>
                      <c:pt idx="3">
                        <c:v>2946</c:v>
                      </c:pt>
                      <c:pt idx="5">
                        <c:v>45069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9-0A70-4426-A6C3-3121F7D5E0C7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산업군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BC-4996-88E2-D3221533913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0BC-4996-88E2-D32215339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0BC-4996-88E2-D322153391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데이터!$B$4:$AJ$4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0BC-4996-88E2-D3221533913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데이터!$B$5:$AJ$5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0BC-4996-88E2-D3221533913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1.75125713602809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83E-4138-A0C4-38BFF244A046}"/>
                </c:ext>
              </c:extLst>
            </c:dLbl>
            <c:dLbl>
              <c:idx val="4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83E-4138-A0C4-38BFF244A046}"/>
                </c:ext>
              </c:extLst>
            </c:dLbl>
            <c:dLbl>
              <c:idx val="5"/>
              <c:layout>
                <c:manualLayout>
                  <c:x val="0"/>
                  <c:y val="-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83E-4138-A0C4-38BFF244A046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3E-4138-A0C4-38BFF244A046}"/>
              </c:ext>
            </c:extLst>
          </c:dPt>
          <c:dLbls>
            <c:dLbl>
              <c:idx val="0"/>
              <c:layout>
                <c:manualLayout>
                  <c:x val="0"/>
                  <c:y val="-2.91876189338015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83E-4138-A0C4-38BFF244A046}"/>
                </c:ext>
              </c:extLst>
            </c:dLbl>
            <c:dLbl>
              <c:idx val="4"/>
              <c:layout>
                <c:manualLayout>
                  <c:x val="-1.5009684817401828E-16"/>
                  <c:y val="2.33500951470412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83E-4138-A0C4-38BFF244A0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83E-4138-A0C4-38BFF244A0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183E-4138-A0C4-38BFF244A0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183E-4138-A0C4-38BFF244A046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데이터!$B$1:$AJ$2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데이터!$B$3:$AJ$3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183E-4138-A0C4-38BFF244A046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rgbClr val="EFC87B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3A01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데이터!$B$3:$AJ$3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063-4D56-80C6-84703FB3AC22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063-4D56-80C6-84703FB3A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데이터!$B$4:$AJ$4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063-4D56-80C6-84703FB3AC22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944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63-4D56-80C6-84703FB3AC2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063-4D56-80C6-84703FB3AC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데이터!$B$1:$AJ$2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데이터!$B$5:$AJ$5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063-4D56-80C6-84703FB3AC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건설업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2843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6-44BF-9EEC-FD40E87A59D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176-44BF-9EEC-FD40E87A5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176-44BF-9EEC-FD40E87A5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530319"/>
        <c:axId val="178452935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176-44BF-9EEC-FD40E87A59D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(데이터!$C$4,데이터!$I$4,데이터!$O$4,데이터!$U$4,데이터!$AA$4,데이터!$AG$4)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4152058</c:v>
                      </c:pt>
                      <c:pt idx="1">
                        <c:v>4045048</c:v>
                      </c:pt>
                      <c:pt idx="2">
                        <c:v>4012541</c:v>
                      </c:pt>
                      <c:pt idx="3">
                        <c:v>3959780</c:v>
                      </c:pt>
                      <c:pt idx="4">
                        <c:v>3988609</c:v>
                      </c:pt>
                      <c:pt idx="5" formatCode="_(* #,##0_);_(* \(#,##0\);_(* &quot;-&quot;_);_(@_)">
                        <c:v>4031607.2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2176-44BF-9EEC-FD40E87A59D2}"/>
                  </c:ext>
                </c:extLst>
              </c15:ser>
            </c15:filteredBarSeries>
          </c:ext>
        </c:extLst>
      </c:barChart>
      <c:catAx>
        <c:axId val="178453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29359"/>
        <c:crosses val="autoZero"/>
        <c:auto val="1"/>
        <c:lblAlgn val="ctr"/>
        <c:lblOffset val="100"/>
        <c:noMultiLvlLbl val="0"/>
      </c:catAx>
      <c:valAx>
        <c:axId val="178452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453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029774594487185"/>
          <c:y val="0.18550133148450701"/>
          <c:w val="0.63992823794086973"/>
          <c:h val="0.74045266670807086"/>
        </c:manualLayout>
      </c:layout>
      <c:doughnutChart>
        <c:varyColors val="1"/>
        <c:ser>
          <c:idx val="0"/>
          <c:order val="0"/>
          <c:tx>
            <c:strRef>
              <c:f>데이터!$A$76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00-4D1D-AF95-202D123D198A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00-4D1D-AF95-202D123D198A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00-4D1D-AF95-202D123D198A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00-4D1D-AF95-202D123D198A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00-4D1D-AF95-202D123D198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500-4D1D-AF95-202D123D198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500-4D1D-AF95-202D123D198A}"/>
                </c:ext>
              </c:extLst>
            </c:dLbl>
            <c:dLbl>
              <c:idx val="3"/>
              <c:layout>
                <c:manualLayout>
                  <c:x val="-1.1129297239649479E-2"/>
                  <c:y val="2.25357396805197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266778237141226"/>
                      <c:h val="0.138111890327756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500-4D1D-AF95-202D123D198A}"/>
                </c:ext>
              </c:extLst>
            </c:dLbl>
            <c:dLbl>
              <c:idx val="4"/>
              <c:layout>
                <c:manualLayout>
                  <c:x val="-8.3469729297372119E-3"/>
                  <c:y val="-1.60969569146569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500-4D1D-AF95-202D123D19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데이터!$B$75:$F$75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데이터!$B$76:$F$76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00-4D1D-AF95-202D123D19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전체 업종내 규모별 사고사망자 수</a:t>
            </a:r>
            <a:r>
              <a:rPr lang="en-US" altLang="ko-KR"/>
              <a:t>(</a:t>
            </a:r>
            <a:r>
              <a:rPr lang="ko-KR" altLang="en-US"/>
              <a:t>명</a:t>
            </a:r>
            <a:r>
              <a:rPr lang="en-US" altLang="ko-KR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57249995708833"/>
          <c:y val="0.19608621605019255"/>
          <c:w val="0.61619678066371963"/>
          <c:h val="0.72187513410718029"/>
        </c:manualLayout>
      </c:layout>
      <c:doughnutChart>
        <c:varyColors val="1"/>
        <c:ser>
          <c:idx val="0"/>
          <c:order val="0"/>
          <c:tx>
            <c:strRef>
              <c:f>데이터!$A$70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5981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21-4136-A377-873E2E4F9234}"/>
              </c:ext>
            </c:extLst>
          </c:dPt>
          <c:dPt>
            <c:idx val="1"/>
            <c:bubble3D val="0"/>
            <c:spPr>
              <a:solidFill>
                <a:srgbClr val="2944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21-4136-A377-873E2E4F9234}"/>
              </c:ext>
            </c:extLst>
          </c:dPt>
          <c:dPt>
            <c:idx val="2"/>
            <c:bubble3D val="0"/>
            <c:spPr>
              <a:solidFill>
                <a:srgbClr val="D2DD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21-4136-A377-873E2E4F9234}"/>
              </c:ext>
            </c:extLst>
          </c:dPt>
          <c:dPt>
            <c:idx val="3"/>
            <c:bubble3D val="0"/>
            <c:spPr>
              <a:solidFill>
                <a:srgbClr val="A2B9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21-4136-A377-873E2E4F9234}"/>
              </c:ext>
            </c:extLst>
          </c:dPt>
          <c:dPt>
            <c:idx val="4"/>
            <c:bubble3D val="0"/>
            <c:spPr>
              <a:solidFill>
                <a:srgbClr val="E9EE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21-4136-A377-873E2E4F923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821-4136-A377-873E2E4F923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821-4136-A377-873E2E4F9234}"/>
                </c:ext>
              </c:extLst>
            </c:dLbl>
            <c:dLbl>
              <c:idx val="2"/>
              <c:layout>
                <c:manualLayout>
                  <c:x val="-3.9604099255263168E-2"/>
                  <c:y val="-2.42706102045295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21-4136-A377-873E2E4F9234}"/>
                </c:ext>
              </c:extLst>
            </c:dLbl>
            <c:dLbl>
              <c:idx val="3"/>
              <c:layout>
                <c:manualLayout>
                  <c:x val="-2.6630129668525383E-2"/>
                  <c:y val="-3.24747204133505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890794677616327"/>
                      <c:h val="0.102586751252790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821-4136-A377-873E2E4F9234}"/>
                </c:ext>
              </c:extLst>
            </c:dLbl>
            <c:dLbl>
              <c:idx val="4"/>
              <c:layout>
                <c:manualLayout>
                  <c:x val="7.6267599530939446E-4"/>
                  <c:y val="-4.55380778563450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60296712850111"/>
                      <c:h val="0.136652071442661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3821-4136-A377-873E2E4F92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데이터!$B$69:$F$69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데이터!$B$70:$F$70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821-4136-A377-873E2E4F92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4D_E88F5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B11E2F-8B6A-8E25-3AA9-02735FF7D5C9}" authorId="{1E9937F5-08D2-9F12-46D4-60487F27577C}" created="2024-05-13T07:37:14.045">
    <pc:sldMkLst xmlns:pc="http://schemas.microsoft.com/office/powerpoint/2013/main/command">
      <pc:docMk/>
      <pc:sldMk cId="3901709973" sldId="333"/>
    </pc:sldMkLst>
    <p188:pos x="8089900" y="1054100"/>
    <p188:txBody>
      <a:bodyPr/>
      <a:lstStyle/>
      <a:p>
        <a:r>
          <a:rPr lang="ko-KR" altLang="en-US"/>
          <a:t>기본적으로 엑셀 형식의 다운로드가 가능하지만 일부 데이터(사건 발생 시간) 엑셀 다운로드로 제공되지 않아 Selenium을 통한 동적 크롤링으로 수집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4D_E88F5E9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4CED39-92AE-9528-197E-8619CA917AC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2F98727-5466-9A9A-F5C3-997F26ED99D3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85B4BBE-9297-9C1F-AF5F-DE12EFDE38C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69569F8-0B1C-5E2A-A6B6-002E9910280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9598E3-090C-898E-4524-C94D4272AD8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분석 순서도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C91EE9-B831-10D2-804B-59B731917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868DF3-C845-7236-7D74-0E2A97E9466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24660" y="1006743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01CECB01-4F0A-164E-B521-1BF235899D6B}"/>
              </a:ext>
            </a:extLst>
          </p:cNvPr>
          <p:cNvSpPr/>
          <p:nvPr/>
        </p:nvSpPr>
        <p:spPr>
          <a:xfrm>
            <a:off x="4493690" y="2202124"/>
            <a:ext cx="3467100" cy="3467100"/>
          </a:xfrm>
          <a:prstGeom prst="pi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부분 원형 23">
            <a:extLst>
              <a:ext uri="{FF2B5EF4-FFF2-40B4-BE49-F238E27FC236}">
                <a16:creationId xmlns:a16="http://schemas.microsoft.com/office/drawing/2014/main" id="{7A755F2D-E93E-3BCE-0836-DCD3F5840313}"/>
              </a:ext>
            </a:extLst>
          </p:cNvPr>
          <p:cNvSpPr/>
          <p:nvPr/>
        </p:nvSpPr>
        <p:spPr>
          <a:xfrm rot="2147642">
            <a:off x="4493690" y="2202124"/>
            <a:ext cx="3467100" cy="3467100"/>
          </a:xfrm>
          <a:prstGeom prst="pie">
            <a:avLst>
              <a:gd name="adj1" fmla="val 6852130"/>
              <a:gd name="adj2" fmla="val 140606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부분 원형 24">
            <a:extLst>
              <a:ext uri="{FF2B5EF4-FFF2-40B4-BE49-F238E27FC236}">
                <a16:creationId xmlns:a16="http://schemas.microsoft.com/office/drawing/2014/main" id="{0E8005E1-9799-F5B9-AC49-461F9DE74685}"/>
              </a:ext>
            </a:extLst>
          </p:cNvPr>
          <p:cNvSpPr/>
          <p:nvPr/>
        </p:nvSpPr>
        <p:spPr>
          <a:xfrm rot="16200000">
            <a:off x="4493690" y="2202124"/>
            <a:ext cx="3467100" cy="3467100"/>
          </a:xfrm>
          <a:prstGeom prst="pie">
            <a:avLst>
              <a:gd name="adj1" fmla="val 0"/>
              <a:gd name="adj2" fmla="val 71321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B162A-66BB-20C4-4309-6BD26FE6FC25}"/>
              </a:ext>
            </a:extLst>
          </p:cNvPr>
          <p:cNvSpPr/>
          <p:nvPr/>
        </p:nvSpPr>
        <p:spPr>
          <a:xfrm>
            <a:off x="5179489" y="2887923"/>
            <a:ext cx="2095500" cy="2095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399E-FE8F-B0BD-E0E6-7D3ACFA4E201}"/>
              </a:ext>
            </a:extLst>
          </p:cNvPr>
          <p:cNvSpPr txBox="1"/>
          <p:nvPr/>
        </p:nvSpPr>
        <p:spPr>
          <a:xfrm>
            <a:off x="4588939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61730-F6A2-11FB-D902-92E3E8D82EC2}"/>
              </a:ext>
            </a:extLst>
          </p:cNvPr>
          <p:cNvSpPr txBox="1"/>
          <p:nvPr/>
        </p:nvSpPr>
        <p:spPr>
          <a:xfrm>
            <a:off x="7176701" y="3211774"/>
            <a:ext cx="7048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날씨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6FCE1-F84D-91F4-B1B5-55E78B7804FB}"/>
              </a:ext>
            </a:extLst>
          </p:cNvPr>
          <p:cNvSpPr txBox="1"/>
          <p:nvPr/>
        </p:nvSpPr>
        <p:spPr>
          <a:xfrm>
            <a:off x="5570671" y="5126546"/>
            <a:ext cx="13131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공사특성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5621945" y="37356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사고유형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요일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시간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공사</a:t>
            </a:r>
            <a:endParaRPr lang="en-US" altLang="ko-KR" b="1" dirty="0"/>
          </a:p>
          <a:p>
            <a:r>
              <a:rPr lang="ko-KR" altLang="en-US" b="1" dirty="0"/>
              <a:t>특성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선행연구</a:t>
            </a:r>
            <a:r>
              <a:rPr lang="en-US" altLang="ko-KR" sz="1050" dirty="0"/>
              <a:t>A - </a:t>
            </a:r>
            <a:r>
              <a:rPr lang="ko-KR" altLang="en-US" sz="1050" dirty="0" err="1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127~134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B - </a:t>
            </a:r>
            <a:r>
              <a:rPr lang="ko-KR" altLang="en-US" sz="1050" dirty="0" err="1"/>
              <a:t>박환표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한재구</a:t>
            </a:r>
            <a:r>
              <a:rPr lang="en-US" altLang="ko-KR" sz="1050" dirty="0"/>
              <a:t>, “</a:t>
            </a:r>
            <a:r>
              <a:rPr lang="ko-KR" altLang="en-US" sz="1050" i="1" dirty="0" err="1"/>
              <a:t>공정기반의</a:t>
            </a:r>
            <a:r>
              <a:rPr lang="ko-KR" altLang="en-US" sz="1050" i="1" dirty="0"/>
              <a:t> 건설현장 안전 위험도 </a:t>
            </a:r>
            <a:r>
              <a:rPr lang="ko-KR" altLang="en-US" sz="1050" i="1" dirty="0" err="1"/>
              <a:t>평가지수</a:t>
            </a:r>
            <a:r>
              <a:rPr lang="ko-KR" altLang="en-US" sz="1050" i="1" dirty="0"/>
              <a:t> 및 </a:t>
            </a:r>
            <a:r>
              <a:rPr lang="ko-KR" altLang="en-US" sz="1050" i="1" dirty="0" err="1"/>
              <a:t>위험예측</a:t>
            </a:r>
            <a:r>
              <a:rPr lang="ko-KR" altLang="en-US" sz="1050" i="1" dirty="0"/>
              <a:t> 시스템 개발</a:t>
            </a:r>
            <a:r>
              <a:rPr lang="en-US" altLang="ko-KR" sz="1050" i="1" dirty="0"/>
              <a:t>(Ⅰ)”,</a:t>
            </a:r>
            <a:r>
              <a:rPr lang="en-US" altLang="ko-KR" sz="1050" dirty="0"/>
              <a:t>(</a:t>
            </a:r>
            <a:r>
              <a:rPr lang="ko-KR" altLang="en-US" sz="1050" dirty="0"/>
              <a:t>한국건설기술연구원 </a:t>
            </a:r>
            <a:r>
              <a:rPr lang="en-US" altLang="ko-KR" sz="1050" dirty="0"/>
              <a:t>2018</a:t>
            </a:r>
            <a:r>
              <a:rPr lang="ko-KR" altLang="en-US" sz="1050" dirty="0"/>
              <a:t>년도 주요사업 연차보고서</a:t>
            </a:r>
            <a:r>
              <a:rPr lang="en-US" altLang="ko-KR" sz="1050" dirty="0"/>
              <a:t>(</a:t>
            </a:r>
            <a:r>
              <a:rPr lang="ko-KR" altLang="en-US" sz="1050" dirty="0"/>
              <a:t>창의</a:t>
            </a:r>
            <a:r>
              <a:rPr lang="en-US" altLang="ko-KR" sz="1050" dirty="0"/>
              <a:t>·</a:t>
            </a:r>
            <a:r>
              <a:rPr lang="ko-KR" altLang="en-US" sz="1050" dirty="0" err="1"/>
              <a:t>시드사업</a:t>
            </a:r>
            <a:r>
              <a:rPr lang="en-US" altLang="ko-KR" sz="1050" dirty="0"/>
              <a:t>),2018),KICT 2018-076</a:t>
            </a:r>
          </a:p>
          <a:p>
            <a:r>
              <a:rPr lang="ko-KR" altLang="en-US" sz="1050" dirty="0"/>
              <a:t>선행연구</a:t>
            </a:r>
            <a:r>
              <a:rPr lang="en-US" altLang="ko-KR" sz="1050" dirty="0"/>
              <a:t>C - </a:t>
            </a:r>
            <a:r>
              <a:rPr lang="ko-KR" altLang="en-US" sz="1050" dirty="0" err="1"/>
              <a:t>조예림</a:t>
            </a:r>
            <a:r>
              <a:rPr lang="en-US" altLang="ko-KR" sz="1050" dirty="0"/>
              <a:t>, </a:t>
            </a:r>
            <a:r>
              <a:rPr lang="ko-KR" altLang="en-US" sz="1050" dirty="0"/>
              <a:t>김연철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신윤석</a:t>
            </a:r>
            <a:r>
              <a:rPr lang="en-US" altLang="ko-KR" sz="1050" dirty="0"/>
              <a:t>, </a:t>
            </a:r>
            <a:r>
              <a:rPr lang="en-US" altLang="ko-KR" sz="1050" i="1" dirty="0"/>
              <a:t>“</a:t>
            </a:r>
            <a:r>
              <a:rPr lang="ko-KR" altLang="en-US" sz="1050" i="1" dirty="0"/>
              <a:t>의사결정나무기법을 이용한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사전 예측모델 개발</a:t>
            </a:r>
            <a:r>
              <a:rPr lang="en-US" altLang="ko-KR" sz="1050" i="1" dirty="0"/>
              <a:t>”,</a:t>
            </a:r>
            <a:r>
              <a:rPr lang="en-US" altLang="ko-KR" sz="1050" dirty="0"/>
              <a:t>(</a:t>
            </a:r>
            <a:r>
              <a:rPr lang="ko-KR" altLang="en-US" sz="1050" dirty="0" err="1"/>
              <a:t>한국건축시공학회지</a:t>
            </a:r>
            <a:r>
              <a:rPr lang="ko-KR" altLang="en-US" sz="1050" dirty="0"/>
              <a:t> 제</a:t>
            </a:r>
            <a:r>
              <a:rPr lang="en-US" altLang="ko-KR" sz="1050" dirty="0"/>
              <a:t>17</a:t>
            </a:r>
            <a:r>
              <a:rPr lang="ko-KR" altLang="en-US" sz="1050" dirty="0"/>
              <a:t>권 제</a:t>
            </a:r>
            <a:r>
              <a:rPr lang="en-US" altLang="ko-KR" sz="1050" dirty="0"/>
              <a:t>3</a:t>
            </a:r>
            <a:r>
              <a:rPr lang="ko-KR" altLang="en-US" sz="1050" dirty="0"/>
              <a:t>호</a:t>
            </a:r>
            <a:r>
              <a:rPr lang="en-US" altLang="ko-KR" sz="1050" dirty="0"/>
              <a:t>, 2017), 295~303</a:t>
            </a:r>
            <a:endParaRPr lang="ko-KR" altLang="en-US" sz="105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F392B-EF84-4BBC-8C40-4BFC4EDB9D55}"/>
              </a:ext>
            </a:extLst>
          </p:cNvPr>
          <p:cNvSpPr/>
          <p:nvPr/>
        </p:nvSpPr>
        <p:spPr>
          <a:xfrm>
            <a:off x="517146" y="2013454"/>
            <a:ext cx="4580163" cy="11200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데이터를 활용하여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B963FF-B31D-46C1-A89B-51012FB439C0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건설현장 안전관리 담당자와 전문가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자문을 통해 위험요인 도출하고 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바탕으로 위험도평가지수 개발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F61FC-E243-46A2-8130-DF2E809EAF8D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의사결정나무 모델을 활용한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가지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</a:rPr>
              <a:t>재해유형</a:t>
            </a:r>
            <a:r>
              <a:rPr lang="ko-KR" altLang="en-US" sz="1600" dirty="0">
                <a:solidFill>
                  <a:schemeClr val="tx1"/>
                </a:solidFill>
              </a:rPr>
              <a:t> 예측 </a:t>
            </a:r>
          </a:p>
        </p:txBody>
      </p:sp>
      <p:sp>
        <p:nvSpPr>
          <p:cNvPr id="46" name="폭발: 8pt 45">
            <a:extLst>
              <a:ext uri="{FF2B5EF4-FFF2-40B4-BE49-F238E27FC236}">
                <a16:creationId xmlns:a16="http://schemas.microsoft.com/office/drawing/2014/main" id="{3DDD8F1D-A60B-43DB-A04D-E97A30A961C5}"/>
              </a:ext>
            </a:extLst>
          </p:cNvPr>
          <p:cNvSpPr/>
          <p:nvPr/>
        </p:nvSpPr>
        <p:spPr>
          <a:xfrm>
            <a:off x="5067300" y="1895475"/>
            <a:ext cx="5495925" cy="3771900"/>
          </a:xfrm>
          <a:prstGeom prst="irregularSeal1">
            <a:avLst/>
          </a:prstGeom>
          <a:solidFill>
            <a:srgbClr val="E3A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D7BCF9-9317-9BE6-3688-C562634EE66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0070797-3686-000C-E789-E9B00C6618B0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CB19B9-ABB0-9876-61F0-33BF3BDB526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D982E12-0337-3CEC-1D79-FA1DD990D1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0DC3AA-BC8A-6AAC-A021-72066A6BBFB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2F92AE-CC5F-AACC-8EA0-1FDDCB1B38B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3A87A-FB89-9D4B-94ED-4B0BA9369B7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11" y="1649004"/>
            <a:ext cx="5442430" cy="4709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EA43C-156C-414A-B374-1B6132E783AD}"/>
              </a:ext>
            </a:extLst>
          </p:cNvPr>
          <p:cNvSpPr txBox="1"/>
          <p:nvPr/>
        </p:nvSpPr>
        <p:spPr>
          <a:xfrm>
            <a:off x="289897" y="1279672"/>
            <a:ext cx="11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연구에서 선정한 위험 요인을 핵심 독립변수로 선정하고 해당 데이터를 가져 올 수 있는 홈페이지를 선정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BDE06-E55F-DE63-FF7D-9F1A007E3150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691B24E-FFB6-81DC-5E0C-1BB939B000B1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FD0E2CF-E799-1D94-A924-7A89B5B7F6B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44167B0-8D20-4FFD-EB65-C2BD3058AD3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CA9330-64DB-1A56-76A5-5BAE1821F8B1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선행 연구 기반 변수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선택한 변수 확인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93AC1-DF3D-2CA8-8B66-4CA03CC4091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C8AF37-C113-4BB0-7266-71F62E96F14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5392867" y="1264666"/>
            <a:ext cx="647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메인 데이터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5C7215-6475-3ACD-0211-374CCF12B72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93D304E-38BC-49AD-D444-4922806AC5C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E90319A-A9DE-A836-C7DB-7894D43C719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404FD3A-5288-4440-A40A-FEDD691CC2ED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1CFBB1-F8F8-745B-89D1-34DF76FC38C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Crawling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55ECC8-1D0B-9D04-BF02-342BAECA0E2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1E730E-C51C-C4D3-EF3D-CE0CEFE69CB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70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943591" y="1754029"/>
          <a:ext cx="2895608" cy="5015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7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한 페이지 결과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한 페이지당 표출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5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페이지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페이지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총 개수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데이터 총 개수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코드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응답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메시지코드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내용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 메시지 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224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타입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1050" u="none" strike="noStrike">
                          <a:effectLst/>
                        </a:rPr>
                        <a:t>(XML/JSON)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일시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지점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서울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종관기상관측 지점명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기온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mm)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풍속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m/s)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풍향</a:t>
                      </a:r>
                      <a:r>
                        <a:rPr lang="en-US" altLang="ko-KR" sz="1050" u="none" strike="noStrike" dirty="0">
                          <a:effectLst/>
                        </a:rPr>
                        <a:t>(16</a:t>
                      </a:r>
                      <a:r>
                        <a:rPr lang="ko-KR" altLang="en-US" sz="1050" u="none" strike="noStrike" dirty="0">
                          <a:effectLst/>
                        </a:rPr>
                        <a:t>방위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습도</a:t>
                      </a:r>
                      <a:r>
                        <a:rPr lang="en-US" altLang="ko-KR" sz="1050" u="none" strike="noStrike" dirty="0">
                          <a:effectLst/>
                        </a:rPr>
                        <a:t>(%)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 err="1">
                          <a:effectLst/>
                        </a:rPr>
                        <a:t>hPa</a:t>
                      </a:r>
                      <a:r>
                        <a:rPr lang="en-US" sz="1050" u="none" strike="noStrike" dirty="0">
                          <a:effectLst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이슬점온도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839199" y="1754032"/>
          <a:ext cx="2895608" cy="5015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현지기압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 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플래그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MJ/m2)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r>
                        <a:rPr lang="ko-KR" altLang="en-US" sz="1050" u="none" strike="noStrike">
                          <a:effectLst/>
                        </a:rPr>
                        <a:t>시간신적설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시간신적설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전운량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전운량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중하층운량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중하층운량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운형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r>
                        <a:rPr lang="en-US" altLang="ko-KR" sz="1050" u="none" strike="noStrike">
                          <a:effectLst/>
                        </a:rPr>
                        <a:t>(100</a:t>
                      </a:r>
                      <a:r>
                        <a:rPr lang="en-US" sz="1050" u="none" strike="noStrike">
                          <a:effectLst/>
                        </a:rPr>
                        <a:t>m 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시정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en-US" sz="1050" u="none" strike="noStrike" dirty="0">
                          <a:effectLst/>
                        </a:rPr>
                        <a:t>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7397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지면상태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지면상태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7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종료</a:t>
                      </a:r>
                      <a:r>
                        <a:rPr lang="en-US" altLang="ko-KR" sz="1050" u="none" strike="noStrike">
                          <a:effectLst/>
                        </a:rPr>
                        <a:t>: 2016.7.1.00</a:t>
                      </a:r>
                      <a:r>
                        <a:rPr lang="ko-KR" altLang="en-US" sz="1050" u="none" strike="noStrike">
                          <a:effectLst/>
                        </a:rPr>
                        <a:t>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현상번호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현상번호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국내식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r>
                        <a:rPr lang="en-US" altLang="ko-KR" sz="1050" u="none" strike="noStrike">
                          <a:effectLst/>
                        </a:rPr>
                        <a:t>(°</a:t>
                      </a:r>
                      <a:r>
                        <a:rPr lang="en-US" sz="1050" u="none" strike="noStrike">
                          <a:effectLst/>
                        </a:rPr>
                        <a:t>C)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5cm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5cm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30cm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40080" y="3317820"/>
            <a:ext cx="4806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수집한 데이터의 기상데이터에 </a:t>
            </a:r>
            <a:r>
              <a:rPr lang="ko-KR" altLang="en-US" sz="1400" dirty="0" err="1">
                <a:latin typeface="+mj-ea"/>
                <a:ea typeface="+mj-ea"/>
              </a:rPr>
              <a:t>이상치가</a:t>
            </a:r>
            <a:r>
              <a:rPr lang="ko-KR" altLang="en-US" sz="1400" dirty="0">
                <a:latin typeface="+mj-ea"/>
                <a:ea typeface="+mj-ea"/>
              </a:rPr>
              <a:t> 존재하여 기상청 </a:t>
            </a:r>
            <a:r>
              <a:rPr lang="ko-KR" altLang="en-US" sz="1400" dirty="0" err="1">
                <a:latin typeface="+mj-ea"/>
                <a:ea typeface="+mj-ea"/>
              </a:rPr>
              <a:t>시간자료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조회서비스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위치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BA3865-8719-C8AB-C061-1C684470151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A5608F-8AD0-81A8-39D6-4190625D6A38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4BE9AD1-1D13-E30E-12D3-FCC939124CB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2925B9F-F417-0F85-6144-D8DFF0E50610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68CC7E-0114-795C-FC41-66B546ECD2E8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수집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API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연동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74C64-759E-DA1B-94A3-49E402FEBECC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AE85B9-13A9-342C-0BFE-AD126749710C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7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종속변수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4135" y="2194072"/>
          <a:ext cx="4566164" cy="2973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082">
                  <a:extLst>
                    <a:ext uri="{9D8B030D-6E8A-4147-A177-3AD203B41FA5}">
                      <a16:colId xmlns:a16="http://schemas.microsoft.com/office/drawing/2014/main" val="2624517401"/>
                    </a:ext>
                  </a:extLst>
                </a:gridCol>
                <a:gridCol w="2283082">
                  <a:extLst>
                    <a:ext uri="{9D8B030D-6E8A-4147-A177-3AD203B41FA5}">
                      <a16:colId xmlns:a16="http://schemas.microsoft.com/office/drawing/2014/main" val="4063395743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넘어짐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질병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8385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떨어짐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578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물체에 맞음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화상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1861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끼임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교통사고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103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부딪힘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감전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31408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절단</a:t>
                      </a:r>
                      <a:r>
                        <a:rPr lang="en-US" altLang="ko-KR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베임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질식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82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5408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E9D1CA2E-65AD-4553-D5DE-3DE37369E639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3B08A92-5816-404A-FEA0-887A35197F2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0B86D5-2269-B127-BDDB-BFAA1C8C1AE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7E579E9-BF92-B1D5-64CB-E68267E3033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2B868C-E378-B49D-D0FB-E91E7149E33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065277-280C-97F3-48FF-6183574F23B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73BADA-10A0-0F33-D44B-F1B546E48C41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B492FA2-1AD3-0C56-EB45-6A0CF317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20" y="1152915"/>
            <a:ext cx="78211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독립변수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9536" y="1735368"/>
          <a:ext cx="11534964" cy="4943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69">
                  <a:extLst>
                    <a:ext uri="{9D8B030D-6E8A-4147-A177-3AD203B41FA5}">
                      <a16:colId xmlns:a16="http://schemas.microsoft.com/office/drawing/2014/main" val="409003680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461046042"/>
                    </a:ext>
                  </a:extLst>
                </a:gridCol>
                <a:gridCol w="1293516">
                  <a:extLst>
                    <a:ext uri="{9D8B030D-6E8A-4147-A177-3AD203B41FA5}">
                      <a16:colId xmlns:a16="http://schemas.microsoft.com/office/drawing/2014/main" val="1632589697"/>
                    </a:ext>
                  </a:extLst>
                </a:gridCol>
                <a:gridCol w="933466">
                  <a:extLst>
                    <a:ext uri="{9D8B030D-6E8A-4147-A177-3AD203B41FA5}">
                      <a16:colId xmlns:a16="http://schemas.microsoft.com/office/drawing/2014/main" val="1691714241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90903588"/>
                    </a:ext>
                  </a:extLst>
                </a:gridCol>
                <a:gridCol w="2093630">
                  <a:extLst>
                    <a:ext uri="{9D8B030D-6E8A-4147-A177-3AD203B41FA5}">
                      <a16:colId xmlns:a16="http://schemas.microsoft.com/office/drawing/2014/main" val="4002372467"/>
                    </a:ext>
                  </a:extLst>
                </a:gridCol>
                <a:gridCol w="800113">
                  <a:extLst>
                    <a:ext uri="{9D8B030D-6E8A-4147-A177-3AD203B41FA5}">
                      <a16:colId xmlns:a16="http://schemas.microsoft.com/office/drawing/2014/main" val="1842120948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1588949438"/>
                    </a:ext>
                  </a:extLst>
                </a:gridCol>
                <a:gridCol w="1173500">
                  <a:extLst>
                    <a:ext uri="{9D8B030D-6E8A-4147-A177-3AD203B41FA5}">
                      <a16:colId xmlns:a16="http://schemas.microsoft.com/office/drawing/2014/main" val="3058348342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968623427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814072034"/>
                    </a:ext>
                  </a:extLst>
                </a:gridCol>
                <a:gridCol w="706766">
                  <a:extLst>
                    <a:ext uri="{9D8B030D-6E8A-4147-A177-3AD203B41FA5}">
                      <a16:colId xmlns:a16="http://schemas.microsoft.com/office/drawing/2014/main" val="2634756698"/>
                    </a:ext>
                  </a:extLst>
                </a:gridCol>
              </a:tblGrid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65064"/>
                  </a:ext>
                </a:extLst>
              </a:tr>
              <a:tr h="692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발생날짜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날짜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년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월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일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도 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사고신고사유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부상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사망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중복허용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45024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시각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분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전체공사비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공사비 규모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공휴일여부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휴일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 규모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65163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사고인지 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산재발생을</a:t>
                      </a:r>
                      <a:r>
                        <a:rPr lang="ko-KR" altLang="en-US" sz="1300" u="none" strike="noStrike" dirty="0">
                          <a:effectLst/>
                        </a:rPr>
                        <a:t> 인지한 시간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전체 공사와 산재가 발생한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공종의</a:t>
                      </a:r>
                      <a:r>
                        <a:rPr lang="ko-KR" altLang="en-US" sz="1300" u="none" strike="noStrike" dirty="0">
                          <a:effectLst/>
                        </a:rPr>
                        <a:t> 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오전오후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AM/PM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강수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비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0973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시간대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시각</a:t>
                      </a:r>
                      <a:r>
                        <a:rPr lang="en-US" altLang="ko-KR" sz="1300" u="none" strike="noStrike">
                          <a:effectLst/>
                        </a:rPr>
                        <a:t>(</a:t>
                      </a:r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r>
                        <a:rPr lang="en-US" altLang="ko-KR" sz="1300" u="none" strike="noStrike">
                          <a:effectLst/>
                        </a:rPr>
                        <a:t>)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일조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햇빛의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5121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18162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공공</a:t>
                      </a:r>
                      <a:r>
                        <a:rPr lang="en-US" altLang="ko-KR" sz="1300" u="none" strike="noStrike" dirty="0">
                          <a:effectLst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</a:rPr>
                        <a:t>민간 구분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공사현장의 구분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전운량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구름의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82415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72097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공종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진행한 공사의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풍속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풍속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날씨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기상상태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시정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시야의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9285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물적 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지점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64728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작업프로세스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작업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사고원인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원인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15910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장소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신고된 건축물의 용도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 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사상자수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사망자수와 부상자수의 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735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10F27A0-4A7B-6A4A-B889-E573696BA82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703699-D480-CA2D-6921-301EECB7FDE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ECFADD-7BF3-6870-8044-78A9A47AAB9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F8E6AD-09EF-5127-549A-00184A72E2C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0F7403-1727-4AF3-8812-9FA2504A5F1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분석 </a:t>
                </a:r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– </a:t>
                </a:r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특성 확인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7304B6-2C64-665B-B074-32D80A5A870E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D36E4-4F54-637B-63C7-10093E7855F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2-4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30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10430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경우의 수 중 모델 성능이 가장 좋은 변수 선택을 채택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B0F078-6AAC-DFDC-7EA4-2E1CFC814FD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487AC0-FD1A-5939-4DB0-1F119A2C950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99E7D41-C1BC-2423-C00D-CB3889CB211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06ABAF-C6C7-4B91-2F84-CEDD6960DC4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E065B0-5569-680E-750B-FE9659A39E63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변수 선택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80D29-3CCE-E807-2ECA-E284B24599C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DDF750-CB3D-5719-EE5A-0A177E257525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59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4568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공사기간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err="1">
                <a:latin typeface="+mj-ea"/>
                <a:ea typeface="+mj-ea"/>
              </a:rPr>
              <a:t>공사종료일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 err="1">
                <a:latin typeface="+mj-ea"/>
                <a:ea typeface="+mj-ea"/>
              </a:rPr>
              <a:t>공사시작일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1631DB-AB05-606A-D839-1E257113EB7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7D0CC3-C1DA-C30E-1533-93F0D3532C85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9C937-AF28-7733-858A-ECC2B2D7499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146669C-7AA5-25E7-57B4-282CC8F5A0B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D7B5FF-9457-BF55-2DFF-712E51DA232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데이터 </a:t>
                </a:r>
                <a:r>
                  <a:rPr lang="ko-KR" altLang="en-US" sz="2800" b="1" spc="-300" dirty="0" err="1">
                    <a:solidFill>
                      <a:schemeClr val="bg1"/>
                    </a:solidFill>
                  </a:rPr>
                  <a:t>전처리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D1F390-BB02-5B6F-AADB-D99C3BD93B3D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방법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EB6413-AC86-D095-36D2-1C69A3E7184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2-5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AB0C664-5DD9-490C-0976-7AEC0847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20" y="1152915"/>
            <a:ext cx="78211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79" y="1854295"/>
            <a:ext cx="11725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각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모델의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활용한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하이퍼파라미터별</a:t>
            </a:r>
            <a:r>
              <a:rPr lang="ko-KR" altLang="en-US" sz="1400" dirty="0">
                <a:latin typeface="+mj-ea"/>
                <a:ea typeface="+mj-ea"/>
              </a:rPr>
              <a:t> 성능 탐색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Cross validation</a:t>
            </a:r>
            <a:r>
              <a:rPr lang="ko-KR" altLang="en-US" sz="1400" dirty="0">
                <a:latin typeface="+mj-ea"/>
                <a:ea typeface="+mj-ea"/>
              </a:rPr>
              <a:t>으로 </a:t>
            </a:r>
            <a:r>
              <a:rPr lang="en-US" altLang="ko-KR" sz="1400" dirty="0">
                <a:latin typeface="+mj-ea"/>
                <a:ea typeface="+mj-ea"/>
              </a:rPr>
              <a:t>10</a:t>
            </a:r>
            <a:r>
              <a:rPr lang="ko-KR" altLang="en-US" sz="1400" dirty="0">
                <a:latin typeface="+mj-ea"/>
                <a:ea typeface="+mj-ea"/>
              </a:rPr>
              <a:t>분할 </a:t>
            </a:r>
            <a:r>
              <a:rPr lang="en-US" altLang="ko-KR" sz="1400" dirty="0">
                <a:latin typeface="+mj-ea"/>
                <a:ea typeface="+mj-ea"/>
              </a:rPr>
              <a:t>k-fold</a:t>
            </a:r>
            <a:r>
              <a:rPr lang="ko-KR" altLang="en-US" sz="1400" dirty="0">
                <a:latin typeface="+mj-ea"/>
                <a:ea typeface="+mj-ea"/>
              </a:rPr>
              <a:t>를 수행하여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방지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성능 평가 지표는 정확도</a:t>
            </a:r>
            <a:r>
              <a:rPr lang="en-US" altLang="ko-KR" sz="1400" dirty="0">
                <a:latin typeface="+mj-ea"/>
                <a:ea typeface="+mj-ea"/>
              </a:rPr>
              <a:t>(Accuracy)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Validation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Acuuracy</a:t>
            </a:r>
            <a:r>
              <a:rPr lang="ko-KR" altLang="en-US" sz="1400" dirty="0">
                <a:latin typeface="+mj-ea"/>
                <a:ea typeface="+mj-ea"/>
              </a:rPr>
              <a:t>를 평가 기준으로 선택하되 </a:t>
            </a:r>
            <a:r>
              <a:rPr lang="en-US" altLang="ko-KR" sz="1400" dirty="0">
                <a:latin typeface="+mj-ea"/>
                <a:ea typeface="+mj-ea"/>
              </a:rPr>
              <a:t>Train set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Accuracy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ko-KR" altLang="en-US" sz="1400" dirty="0" err="1">
                <a:latin typeface="+mj-ea"/>
                <a:ea typeface="+mj-ea"/>
              </a:rPr>
              <a:t>과적합</a:t>
            </a:r>
            <a:r>
              <a:rPr lang="ko-KR" altLang="en-US" sz="1400" dirty="0">
                <a:latin typeface="+mj-ea"/>
                <a:ea typeface="+mj-ea"/>
              </a:rPr>
              <a:t> 판별에 참고함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/>
        </p:nvGraphicFramePr>
        <p:xfrm>
          <a:off x="339536" y="4754470"/>
          <a:ext cx="44388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32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479632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25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Train_acc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Validation_acc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RandomForest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0.995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0.487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XGBoost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0.545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0.512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LightGBM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0.603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0.506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253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/>
                        <a:t>CatBoost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0.571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0.511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25A5EAB-3FAD-7F40-330F-4BA22AE581CB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69F899B-E8A4-60DF-67B5-39FFE4C95C79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B85EF07-DFF1-1526-D50C-64E76CF3298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B798E39-343B-FB4F-0996-D6E8E8F561B9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9E848-A6FB-3C9D-CE24-9D3E5DBA82DF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89C549-4856-B921-D387-9EEF960BD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806B43-2C7C-4830-DFD9-B4B018BEA9F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79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D00D4-F2FA-2312-AFAE-D2CE225FE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2693DF-33EB-467D-808F-6DF9547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82" y="536873"/>
            <a:ext cx="7068536" cy="50680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3C4DB4-2A47-4D0B-8F8E-DBF22FD3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0" y="353432"/>
            <a:ext cx="12477750" cy="713014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DA3B314-A51A-4188-9716-08FFC8291F51}"/>
              </a:ext>
            </a:extLst>
          </p:cNvPr>
          <p:cNvSpPr/>
          <p:nvPr/>
        </p:nvSpPr>
        <p:spPr>
          <a:xfrm>
            <a:off x="10467975" y="1895475"/>
            <a:ext cx="1724025" cy="1647825"/>
          </a:xfrm>
          <a:prstGeom prst="ellipse">
            <a:avLst/>
          </a:prstGeom>
          <a:solidFill>
            <a:srgbClr val="30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6E9339-787D-487E-ABD2-E1FB5F2EF8E1}"/>
              </a:ext>
            </a:extLst>
          </p:cNvPr>
          <p:cNvSpPr/>
          <p:nvPr/>
        </p:nvSpPr>
        <p:spPr>
          <a:xfrm>
            <a:off x="10525125" y="3473342"/>
            <a:ext cx="1724025" cy="1647825"/>
          </a:xfrm>
          <a:prstGeom prst="ellipse">
            <a:avLst/>
          </a:prstGeom>
          <a:solidFill>
            <a:srgbClr val="FFB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294080" y="1279398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186079" y="1816052"/>
            <a:ext cx="11657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 세트에 대한 과대적합이 발생하여 채택하지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방법으로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lvl="1"/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/>
        </p:nvGraphicFramePr>
        <p:xfrm>
          <a:off x="294080" y="5878048"/>
          <a:ext cx="399475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586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331586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19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Train_acc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Validation_acc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Voting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0.514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195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Stacking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0.576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0.489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C509BC-09EB-454F-723C-C6DF7D693D7A}"/>
              </a:ext>
            </a:extLst>
          </p:cNvPr>
          <p:cNvGrpSpPr/>
          <p:nvPr/>
        </p:nvGrpSpPr>
        <p:grpSpPr>
          <a:xfrm>
            <a:off x="1490146" y="3648890"/>
            <a:ext cx="3247874" cy="1362894"/>
            <a:chOff x="691475" y="2934787"/>
            <a:chExt cx="3247874" cy="13628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C3371A-787A-7835-EBC5-B13A7EED5AAF}"/>
                </a:ext>
              </a:extLst>
            </p:cNvPr>
            <p:cNvSpPr/>
            <p:nvPr/>
          </p:nvSpPr>
          <p:spPr>
            <a:xfrm>
              <a:off x="691475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E7CF89D-0B8C-8908-EA6D-8D9DC946A14B}"/>
                </a:ext>
              </a:extLst>
            </p:cNvPr>
            <p:cNvSpPr/>
            <p:nvPr/>
          </p:nvSpPr>
          <p:spPr>
            <a:xfrm>
              <a:off x="1851252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502BB9-16C4-011B-E249-CAB512A8CF97}"/>
                </a:ext>
              </a:extLst>
            </p:cNvPr>
            <p:cNvSpPr/>
            <p:nvPr/>
          </p:nvSpPr>
          <p:spPr>
            <a:xfrm>
              <a:off x="3011029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194E92E-4494-E820-D821-48D0F08FB1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5635" y="3257004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57D366-C9B0-7006-E7A7-E434594F02BF}"/>
                </a:ext>
              </a:extLst>
            </p:cNvPr>
            <p:cNvCxnSpPr>
              <a:cxnSpLocks/>
            </p:cNvCxnSpPr>
            <p:nvPr/>
          </p:nvCxnSpPr>
          <p:spPr>
            <a:xfrm>
              <a:off x="2315412" y="3257004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40805F-8A59-949F-D1F6-865F3833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89" y="3274420"/>
              <a:ext cx="0" cy="32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6C996E-CDC2-83B8-8435-9AE3AF9FBC2C}"/>
                </a:ext>
              </a:extLst>
            </p:cNvPr>
            <p:cNvCxnSpPr/>
            <p:nvPr/>
          </p:nvCxnSpPr>
          <p:spPr>
            <a:xfrm>
              <a:off x="1155635" y="3579222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C950C0C-E6EF-BF6E-6311-ED3482A9E15E}"/>
                </a:ext>
              </a:extLst>
            </p:cNvPr>
            <p:cNvSpPr/>
            <p:nvPr/>
          </p:nvSpPr>
          <p:spPr>
            <a:xfrm>
              <a:off x="1851252" y="3984172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Voting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6871C4-62C0-41C1-5607-1CD6278B6CED}"/>
              </a:ext>
            </a:extLst>
          </p:cNvPr>
          <p:cNvGrpSpPr/>
          <p:nvPr/>
        </p:nvGrpSpPr>
        <p:grpSpPr>
          <a:xfrm>
            <a:off x="6328435" y="3492136"/>
            <a:ext cx="3248497" cy="1771260"/>
            <a:chOff x="4997774" y="2934787"/>
            <a:chExt cx="3248497" cy="177126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66D5AA-2CC6-D660-26E8-C5201F4BD841}"/>
                </a:ext>
              </a:extLst>
            </p:cNvPr>
            <p:cNvSpPr/>
            <p:nvPr/>
          </p:nvSpPr>
          <p:spPr>
            <a:xfrm>
              <a:off x="4998397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F80B473-E90D-916D-E78F-F611E02EBF2E}"/>
                </a:ext>
              </a:extLst>
            </p:cNvPr>
            <p:cNvSpPr/>
            <p:nvPr/>
          </p:nvSpPr>
          <p:spPr>
            <a:xfrm>
              <a:off x="6158174" y="293478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LightGBM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FFEAD42-6445-F661-8FDB-3A59DFA8AE96}"/>
                </a:ext>
              </a:extLst>
            </p:cNvPr>
            <p:cNvSpPr/>
            <p:nvPr/>
          </p:nvSpPr>
          <p:spPr>
            <a:xfrm>
              <a:off x="7317951" y="2943495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CatBoost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1E8E52-5776-8354-4C55-7D7813192DD2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57" y="3257004"/>
              <a:ext cx="0" cy="731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D7C318-53E8-C26E-6F09-C72A7E42F3AB}"/>
                </a:ext>
              </a:extLst>
            </p:cNvPr>
            <p:cNvCxnSpPr>
              <a:cxnSpLocks/>
            </p:cNvCxnSpPr>
            <p:nvPr/>
          </p:nvCxnSpPr>
          <p:spPr>
            <a:xfrm>
              <a:off x="6622334" y="3257004"/>
              <a:ext cx="0" cy="113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85419CA-E966-FFFA-86B2-5E48F0701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11" y="3274420"/>
              <a:ext cx="0" cy="72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C5722-B2FA-D79E-11AF-4CB56B8F939F}"/>
                </a:ext>
              </a:extLst>
            </p:cNvPr>
            <p:cNvCxnSpPr/>
            <p:nvPr/>
          </p:nvCxnSpPr>
          <p:spPr>
            <a:xfrm>
              <a:off x="5462557" y="3979817"/>
              <a:ext cx="2319554" cy="1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0DFB541-A892-4EC3-2E7B-73E433B60A52}"/>
                </a:ext>
              </a:extLst>
            </p:cNvPr>
            <p:cNvSpPr/>
            <p:nvPr/>
          </p:nvSpPr>
          <p:spPr>
            <a:xfrm>
              <a:off x="6158173" y="4392538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Stacking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889EE68-791B-4D47-720B-1E72F6429799}"/>
                </a:ext>
              </a:extLst>
            </p:cNvPr>
            <p:cNvSpPr/>
            <p:nvPr/>
          </p:nvSpPr>
          <p:spPr>
            <a:xfrm>
              <a:off x="4997774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Set1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67EA79-DFAD-682A-AC48-50B5BE200690}"/>
                </a:ext>
              </a:extLst>
            </p:cNvPr>
            <p:cNvSpPr/>
            <p:nvPr/>
          </p:nvSpPr>
          <p:spPr>
            <a:xfrm>
              <a:off x="6158173" y="3412311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Set2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F0B2ABC-5FD7-C75C-0786-34D6AEAF9E64}"/>
                </a:ext>
              </a:extLst>
            </p:cNvPr>
            <p:cNvSpPr/>
            <p:nvPr/>
          </p:nvSpPr>
          <p:spPr>
            <a:xfrm>
              <a:off x="7317951" y="342246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accent5">
                      <a:lumMod val="50000"/>
                    </a:schemeClr>
                  </a:solidFill>
                </a:rPr>
                <a:t>Train Set3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82A24F-CDB1-907A-200F-C6EB919EF2D0}"/>
                </a:ext>
              </a:extLst>
            </p:cNvPr>
            <p:cNvSpPr/>
            <p:nvPr/>
          </p:nvSpPr>
          <p:spPr>
            <a:xfrm>
              <a:off x="6161504" y="3881127"/>
              <a:ext cx="928320" cy="31350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accent5">
                      <a:lumMod val="50000"/>
                    </a:schemeClr>
                  </a:solidFill>
                </a:rPr>
                <a:t>XGBoost</a:t>
              </a:r>
              <a:endParaRPr lang="ko-KR" altLang="en-US" sz="1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970A89-7D61-2D7C-891C-0B74CCDA91C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638FF0A-A819-2957-C1B2-F139BBFF6E1A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B29287-77AB-88FF-BF34-00D22B4E06D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8EF5DC-09CA-36D3-853D-BDAED19B1D58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E2D2DA-1C34-9883-EEAD-EBFB6A5BC14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Machine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490854-076F-8306-EA91-B411C162C334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65584-32BD-2FBB-1B40-3BCC7F4F612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6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23196"/>
            <a:ext cx="731300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컬럼의 데이터로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을 사용하여 적층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26" y="1261467"/>
            <a:ext cx="4132889" cy="536690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C23ED4D-B442-AD05-E440-A887AC2D22CC}"/>
              </a:ext>
            </a:extLst>
          </p:cNvPr>
          <p:cNvGrpSpPr/>
          <p:nvPr/>
        </p:nvGrpSpPr>
        <p:grpSpPr>
          <a:xfrm>
            <a:off x="405030" y="2987947"/>
            <a:ext cx="4901474" cy="3497175"/>
            <a:chOff x="339536" y="2995749"/>
            <a:chExt cx="4901474" cy="34971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B64720-B44F-B047-5AB7-59030C60B71B}"/>
                </a:ext>
              </a:extLst>
            </p:cNvPr>
            <p:cNvGrpSpPr/>
            <p:nvPr/>
          </p:nvGrpSpPr>
          <p:grpSpPr>
            <a:xfrm>
              <a:off x="339536" y="2995749"/>
              <a:ext cx="4901474" cy="3004457"/>
              <a:chOff x="889725" y="3239588"/>
              <a:chExt cx="4901474" cy="300445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B8AB876-CF8A-0107-D4AE-873143F5971F}"/>
                  </a:ext>
                </a:extLst>
              </p:cNvPr>
              <p:cNvSpPr/>
              <p:nvPr/>
            </p:nvSpPr>
            <p:spPr>
              <a:xfrm>
                <a:off x="1097181" y="3239588"/>
                <a:ext cx="4694018" cy="300445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BB9DE2B-4B50-2AF5-F9EA-BD8E03CB568C}"/>
                  </a:ext>
                </a:extLst>
              </p:cNvPr>
              <p:cNvSpPr/>
              <p:nvPr/>
            </p:nvSpPr>
            <p:spPr>
              <a:xfrm>
                <a:off x="889725" y="3382186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입력층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1686E7F-852E-4F62-9986-9188E3144F64}"/>
                  </a:ext>
                </a:extLst>
              </p:cNvPr>
              <p:cNvGrpSpPr/>
              <p:nvPr/>
            </p:nvGrpSpPr>
            <p:grpSpPr>
              <a:xfrm>
                <a:off x="2143843" y="3347353"/>
                <a:ext cx="3235415" cy="469718"/>
                <a:chOff x="1471568" y="3373478"/>
                <a:chExt cx="3235415" cy="469718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EFE37ACF-09D4-760E-B841-BE541798CFFC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(1745 → 512)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E4F4F1F8-FEA7-6427-7E0C-B2F417C7A8D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A258D88-C66F-38D0-9F69-05537E4D3FE8}"/>
                  </a:ext>
                </a:extLst>
              </p:cNvPr>
              <p:cNvSpPr/>
              <p:nvPr/>
            </p:nvSpPr>
            <p:spPr>
              <a:xfrm>
                <a:off x="1907176" y="3971216"/>
                <a:ext cx="2958985" cy="165462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EAEFCCC-F8B7-DD8D-E82B-2029A7E98FBD}"/>
                  </a:ext>
                </a:extLst>
              </p:cNvPr>
              <p:cNvGrpSpPr/>
              <p:nvPr/>
            </p:nvGrpSpPr>
            <p:grpSpPr>
              <a:xfrm>
                <a:off x="2143843" y="4613199"/>
                <a:ext cx="3235415" cy="420190"/>
                <a:chOff x="1471568" y="3373478"/>
                <a:chExt cx="3235415" cy="469718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78F67A16-2B8B-A824-BE4A-BF7196139A3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(512 → 256)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8FB2C475-887F-6899-DA14-4313F4E2C0C8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leaky_relu</a:t>
                  </a:r>
                  <a:endParaRPr lang="ko-KR" altLang="en-US" sz="1200" dirty="0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59D4A0E-D23F-6C1D-3650-833509A5B9A5}"/>
                  </a:ext>
                </a:extLst>
              </p:cNvPr>
              <p:cNvSpPr/>
              <p:nvPr/>
            </p:nvSpPr>
            <p:spPr>
              <a:xfrm>
                <a:off x="2116274" y="413612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(0.3)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5CB383F-F3B0-8ACB-978A-F420EE6D16A7}"/>
                  </a:ext>
                </a:extLst>
              </p:cNvPr>
              <p:cNvSpPr/>
              <p:nvPr/>
            </p:nvSpPr>
            <p:spPr>
              <a:xfrm>
                <a:off x="2116274" y="5157402"/>
                <a:ext cx="2429954" cy="314334"/>
              </a:xfrm>
              <a:prstGeom prst="roundRect">
                <a:avLst/>
              </a:prstGeom>
              <a:solidFill>
                <a:srgbClr val="FFCC66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Dropout (0.25)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462021FA-F8EF-6F10-8FCD-89113839F41B}"/>
                  </a:ext>
                </a:extLst>
              </p:cNvPr>
              <p:cNvSpPr/>
              <p:nvPr/>
            </p:nvSpPr>
            <p:spPr>
              <a:xfrm>
                <a:off x="889725" y="4113814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은닉층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903EA5E5-F3E5-59BE-2FE0-B6052CD12511}"/>
                  </a:ext>
                </a:extLst>
              </p:cNvPr>
              <p:cNvSpPr/>
              <p:nvPr/>
            </p:nvSpPr>
            <p:spPr>
              <a:xfrm>
                <a:off x="889725" y="5796030"/>
                <a:ext cx="1158240" cy="333104"/>
              </a:xfrm>
              <a:prstGeom prst="roundRect">
                <a:avLst/>
              </a:prstGeom>
              <a:solidFill>
                <a:srgbClr val="6497B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bg1"/>
                    </a:solidFill>
                  </a:rPr>
                  <a:t>출력층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645371E-BAB3-0FB7-57A6-E2FCF98C2D15}"/>
                  </a:ext>
                </a:extLst>
              </p:cNvPr>
              <p:cNvGrpSpPr/>
              <p:nvPr/>
            </p:nvGrpSpPr>
            <p:grpSpPr>
              <a:xfrm>
                <a:off x="2143843" y="5761197"/>
                <a:ext cx="3235415" cy="469718"/>
                <a:chOff x="1471568" y="3373478"/>
                <a:chExt cx="3235415" cy="469718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14935473-88CF-D5FC-BB87-608D36A501E2}"/>
                    </a:ext>
                  </a:extLst>
                </p:cNvPr>
                <p:cNvSpPr/>
                <p:nvPr/>
              </p:nvSpPr>
              <p:spPr>
                <a:xfrm>
                  <a:off x="1471568" y="3373478"/>
                  <a:ext cx="2429954" cy="42019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Dense (256 → 15)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0F40D287-578F-0ADF-9281-83F378E9920D}"/>
                    </a:ext>
                  </a:extLst>
                </p:cNvPr>
                <p:cNvSpPr/>
                <p:nvPr/>
              </p:nvSpPr>
              <p:spPr>
                <a:xfrm>
                  <a:off x="3749040" y="3616782"/>
                  <a:ext cx="957943" cy="226414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/>
                    <a:t>softmax</a:t>
                  </a:r>
                  <a:endParaRPr lang="ko-KR" altLang="en-US" sz="1200" dirty="0"/>
                </a:p>
              </p:txBody>
            </p:sp>
          </p:grpSp>
          <p:sp>
            <p:nvSpPr>
              <p:cNvPr id="47" name="화살표: 아래쪽 46">
                <a:extLst>
                  <a:ext uri="{FF2B5EF4-FFF2-40B4-BE49-F238E27FC236}">
                    <a16:creationId xmlns:a16="http://schemas.microsoft.com/office/drawing/2014/main" id="{48C89B8C-18C4-B5D6-C633-B078E4444052}"/>
                  </a:ext>
                </a:extLst>
              </p:cNvPr>
              <p:cNvSpPr/>
              <p:nvPr/>
            </p:nvSpPr>
            <p:spPr>
              <a:xfrm>
                <a:off x="3256601" y="3873073"/>
                <a:ext cx="239676" cy="226415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화살표: 아래쪽 47">
                <a:extLst>
                  <a:ext uri="{FF2B5EF4-FFF2-40B4-BE49-F238E27FC236}">
                    <a16:creationId xmlns:a16="http://schemas.microsoft.com/office/drawing/2014/main" id="{DCC1CBEF-0B33-441F-7255-2E35E0961AC4}"/>
                  </a:ext>
                </a:extLst>
              </p:cNvPr>
              <p:cNvSpPr/>
              <p:nvPr/>
            </p:nvSpPr>
            <p:spPr>
              <a:xfrm>
                <a:off x="3256601" y="5524451"/>
                <a:ext cx="239676" cy="187217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6C446D-BD5E-80D8-A56F-20CBAD729132}"/>
                </a:ext>
              </a:extLst>
            </p:cNvPr>
            <p:cNvSpPr/>
            <p:nvPr/>
          </p:nvSpPr>
          <p:spPr>
            <a:xfrm>
              <a:off x="546992" y="6118800"/>
              <a:ext cx="4694018" cy="374124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Optimizer : Adam (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lr</a:t>
              </a:r>
              <a:r>
                <a:rPr lang="en-US" altLang="ko-KR" sz="1100" dirty="0">
                  <a:solidFill>
                    <a:schemeClr val="tx1"/>
                  </a:solidFill>
                </a:rPr>
                <a:t> = 0.0001), Loss : </a:t>
              </a:r>
              <a:r>
                <a:rPr lang="en-US" altLang="ko-KR" sz="1100" dirty="0" err="1">
                  <a:solidFill>
                    <a:schemeClr val="tx1"/>
                  </a:solidFill>
                </a:rPr>
                <a:t>sparse_categorical_crossentropy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F93E21-2046-C374-BDAB-182D7DB577A6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1DA3A0-1BED-ECB4-5033-D828DF8BEBBE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E2EE42-5EA0-38EF-92EA-79599CE5CCE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7F7E58-7C54-DEA1-A24C-11B42F377521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323C8D-376F-E856-A321-A0616514862C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Deep Learning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402A47-BF87-23A8-BD16-E82B7197575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300" dirty="0">
                    <a:solidFill>
                      <a:schemeClr val="bg1"/>
                    </a:solidFill>
                  </a:rPr>
                  <a:t>Modeling</a:t>
                </a:r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329473-FA71-3A36-B0CD-3840750424C8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3-2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79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3008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3012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3661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FD1FD5-44BF-6586-9158-4A221694B56D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1294D5-DA09-A342-5D81-B334D3C8E94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EB9CA3-3DC9-1FC8-5A01-0D508B43911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9799FC-F414-465D-BDFA-52D4AA4D2A3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8A076-566A-60F2-D2CF-FF124C072BE9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결과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82A42C-40B1-A808-F224-1E5B05B4370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AA0798-1B4F-0D53-EBD4-ABE76F933859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14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7B286A-158F-48FD-873D-FA4C765B17B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401C4-D5DB-0CE8-4846-D6475D60CCB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B92588-1900-6FEA-E45B-4B0B83320D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AED1A3-BD24-C446-F274-6A340503FF2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65D65-646B-034A-F882-7B9762AA68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정책 제안 및 연구 기대 효과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AA0924-57B2-7C31-57D0-A8D938C642A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70D37-4D8A-6F36-153E-B2A8623643C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277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3095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정책 제언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680265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발생 가능성이 높은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(64.8%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E4561-5108-A67B-415D-1A09D1E9036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6B2812-1EE0-67D5-951E-EAC1D507B3F6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68B243B-D733-2C2C-0B71-14FF522FE4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F79E5A5-8881-851B-1543-8B1EE3805B74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2A1CA-B49F-9FB4-F4FF-95598EFCD9E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연구의 한계점 및 향후 연구제안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D4D65-72E4-CFF2-48A2-0FC7787E9EA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51FC42-DC56-731A-4755-D309B2045B8A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4-3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18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D6F70AA-FE65-4365-81A3-9395920C87EF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067BF56-8BCB-BD6C-2318-1BF2E3A956F7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3BFEB6E-4F53-C5B4-6FD8-FBCB11CD47A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628D4F4-63C1-1BF6-FF2E-747283FEC10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4BE00-E632-0FDC-306B-E33DC496DCF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62742C-E287-9A22-50B4-82FE615F8D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참고 문헌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77808-369A-6888-223D-8019AEEB8632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5-1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6E95CA-F61D-D21B-AA82-A787ABFA1E6C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98E5FD1-39CB-E72F-1319-513ACD70AFD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7C2D54-8478-3110-ABEE-C9F3347A1B4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0FFEBB-D5D4-B5D4-0E27-7A2094A3837E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22127-FA42-7FB4-D21B-D209E15E637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-300" dirty="0">
                    <a:solidFill>
                      <a:schemeClr val="bg1"/>
                    </a:solidFill>
                  </a:rPr>
                  <a:t>INDEX</a:t>
                </a:r>
                <a:endParaRPr lang="ko-KR" altLang="en-US" sz="2800" b="1" spc="-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65AEE-A034-DD34-EC43-55CD22ABEB43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600" b="1" spc="-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B5CAE7-0192-58F1-7682-98C23368BF07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1-0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요약</a:t>
            </a:r>
            <a:r>
              <a:rPr lang="en-US" altLang="ko-KR" sz="1400" dirty="0"/>
              <a:t>…?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목적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데이터 사용처 </a:t>
            </a:r>
            <a:r>
              <a:rPr lang="en-US" altLang="ko-KR" sz="1400" dirty="0"/>
              <a:t>&amp; </a:t>
            </a:r>
            <a:r>
              <a:rPr lang="ko-KR" altLang="en-US" sz="1400" dirty="0"/>
              <a:t>모델링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결과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0A931C-4ED4-F958-58B8-14A41266351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27F6605-A27E-80AF-0FD4-1A6D8225152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971083C-76FB-42AF-8968-FFD9CB5BA56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798C2B7-B53D-4B54-8404-EC75B5866D62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BF5EB0-5F7A-48CC-9B23-A735A5B9F346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요약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BDDD09-5FEF-4F31-B31A-2A7379F11052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5AB31C-2FC1-A021-D6EC-CB2263558E4B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527057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121631"/>
              </p:ext>
            </p:extLst>
          </p:nvPr>
        </p:nvGraphicFramePr>
        <p:xfrm>
          <a:off x="1350337" y="3189855"/>
          <a:ext cx="4538888" cy="366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9AD9B2-8478-4FBA-913E-A925F80BEA60}"/>
              </a:ext>
            </a:extLst>
          </p:cNvPr>
          <p:cNvSpPr txBox="1"/>
          <p:nvPr/>
        </p:nvSpPr>
        <p:spPr>
          <a:xfrm>
            <a:off x="1803898" y="3192329"/>
            <a:ext cx="3105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사업장 수 </a:t>
            </a:r>
            <a:r>
              <a:rPr lang="en-US" altLang="ko-KR" sz="1400" dirty="0"/>
              <a:t>(</a:t>
            </a:r>
            <a:r>
              <a:rPr lang="ko-KR" altLang="en-US" sz="1400" dirty="0"/>
              <a:t>개소</a:t>
            </a:r>
            <a:r>
              <a:rPr lang="en-US" altLang="ko-KR" sz="1400" dirty="0"/>
              <a:t>)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390324"/>
              </p:ext>
            </p:extLst>
          </p:nvPr>
        </p:nvGraphicFramePr>
        <p:xfrm>
          <a:off x="6448899" y="3418540"/>
          <a:ext cx="4791827" cy="3394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255A19D-6755-40D6-9D60-13E291EB2846}"/>
              </a:ext>
            </a:extLst>
          </p:cNvPr>
          <p:cNvSpPr/>
          <p:nvPr/>
        </p:nvSpPr>
        <p:spPr>
          <a:xfrm>
            <a:off x="6926772" y="3192328"/>
            <a:ext cx="2794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근로자 수 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94814-304B-7933-9E1C-3508BCF12A94}"/>
              </a:ext>
            </a:extLst>
          </p:cNvPr>
          <p:cNvSpPr txBox="1"/>
          <p:nvPr/>
        </p:nvSpPr>
        <p:spPr>
          <a:xfrm>
            <a:off x="2629403" y="4901646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2,781,390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개소</a:t>
            </a:r>
            <a:endParaRPr lang="en-US" altLang="ko-KR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8252E-F6F3-5F2F-4A0C-7E6455BB39ED}"/>
              </a:ext>
            </a:extLst>
          </p:cNvPr>
          <p:cNvSpPr txBox="1"/>
          <p:nvPr/>
        </p:nvSpPr>
        <p:spPr>
          <a:xfrm>
            <a:off x="7806191" y="4884084"/>
            <a:ext cx="1454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19,265,058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200" b="1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205B6C5-4C05-DE86-3585-4AA884E54065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70919C-71A4-0CF7-E8F6-A32FF814DE3D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3B64C0D-6E35-2654-0F68-381126C137C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ADCDF06-BE86-1AF8-891C-5E2CBD73FCEC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1A7410-8B0A-109C-5153-32489B6886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B31C62-7C1A-B4D9-485B-FC00F35CC10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9B9EF6-EB09-561A-09AE-5967F9F2A9A6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59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2733"/>
              </p:ext>
            </p:extLst>
          </p:nvPr>
        </p:nvGraphicFramePr>
        <p:xfrm>
          <a:off x="7334253" y="2442467"/>
          <a:ext cx="3886194" cy="412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543867"/>
              </p:ext>
            </p:extLst>
          </p:nvPr>
        </p:nvGraphicFramePr>
        <p:xfrm>
          <a:off x="317011" y="2379706"/>
          <a:ext cx="6213730" cy="217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84887"/>
              </p:ext>
            </p:extLst>
          </p:nvPr>
        </p:nvGraphicFramePr>
        <p:xfrm>
          <a:off x="317011" y="4684588"/>
          <a:ext cx="6204811" cy="217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B67BDB-D645-BB84-131E-ECEE80F1DA76}"/>
              </a:ext>
            </a:extLst>
          </p:cNvPr>
          <p:cNvSpPr txBox="1"/>
          <p:nvPr/>
        </p:nvSpPr>
        <p:spPr>
          <a:xfrm>
            <a:off x="309923" y="1527057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AA6EA-BEC6-8EDE-F7C1-8E80A11DC563}"/>
              </a:ext>
            </a:extLst>
          </p:cNvPr>
          <p:cNvSpPr txBox="1"/>
          <p:nvPr/>
        </p:nvSpPr>
        <p:spPr>
          <a:xfrm>
            <a:off x="8596408" y="4287676"/>
            <a:ext cx="14542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114,597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94CD30-7A8D-C02E-D40A-EF3B59BD4143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4AD0D15-1E74-E205-7882-CC031A05B7E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DE1A95-A78A-8476-9187-BB9957B88A2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D77726D-44E0-EE56-FEFB-A372B32D077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5F9117-F6B4-EDD3-65EA-33F7D09BE2D7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50E09-A26D-2FDE-EF3F-471792B95972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6B5324-76F6-4A8F-CB80-12A614FBCF83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1774787" y="3575816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4D6CB28-1A16-4696-9267-1F5CDFD30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508868"/>
              </p:ext>
            </p:extLst>
          </p:nvPr>
        </p:nvGraphicFramePr>
        <p:xfrm>
          <a:off x="5224612" y="1503683"/>
          <a:ext cx="6657465" cy="220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F2A1ED-4795-E288-70D1-7F9E5FD972AA}"/>
              </a:ext>
            </a:extLst>
          </p:cNvPr>
          <p:cNvSpPr txBox="1"/>
          <p:nvPr/>
        </p:nvSpPr>
        <p:spPr>
          <a:xfrm>
            <a:off x="309923" y="1527057"/>
            <a:ext cx="47146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건설업의 근로자 수는 </a:t>
            </a:r>
            <a:r>
              <a:rPr lang="en-US" altLang="ko-KR" sz="1400" dirty="0"/>
              <a:t>2018</a:t>
            </a:r>
            <a:r>
              <a:rPr lang="ko-KR" altLang="en-US" sz="1400" dirty="0"/>
              <a:t>년 이후로 감소하는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반면에 요양재해율을 전반적인 증가 추세를 보이는 것으로 보아 현장에서 아직도 많은 사고가 발생하는 것을 예상할 수 있다</a:t>
            </a:r>
            <a:r>
              <a:rPr lang="en-US" altLang="ko-KR" sz="1400" dirty="0"/>
              <a:t>. </a:t>
            </a: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E85B0766-0008-5232-9BA4-CBC7C616D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630682"/>
              </p:ext>
            </p:extLst>
          </p:nvPr>
        </p:nvGraphicFramePr>
        <p:xfrm>
          <a:off x="5164653" y="3837426"/>
          <a:ext cx="6717424" cy="22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6BD960-D60B-36AF-2E86-42E1DB2BDE91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CEA03E-7D99-E7D0-BDF7-BC6EA5D472F2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48AFD58-C3CC-D866-5611-88FDFCD0D14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EA595B7-0E16-8FBB-A19C-477F8B6B4B16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611292-84D7-81FB-82EC-DC0D94E32B44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D6884B-C4D7-0E8F-FF81-60E299F2DB7B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28A8B6-4833-AE82-36C1-E24087C648DE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5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265996"/>
              </p:ext>
            </p:extLst>
          </p:nvPr>
        </p:nvGraphicFramePr>
        <p:xfrm>
          <a:off x="1526872" y="2703404"/>
          <a:ext cx="4564529" cy="394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427708"/>
              </p:ext>
            </p:extLst>
          </p:nvPr>
        </p:nvGraphicFramePr>
        <p:xfrm>
          <a:off x="6290793" y="2618249"/>
          <a:ext cx="4777258" cy="407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2B358D-FB21-6925-A028-796F5A00E5FD}"/>
              </a:ext>
            </a:extLst>
          </p:cNvPr>
          <p:cNvSpPr txBox="1"/>
          <p:nvPr/>
        </p:nvSpPr>
        <p:spPr>
          <a:xfrm>
            <a:off x="309923" y="1527057"/>
            <a:ext cx="114273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A0085-A9B1-F41C-86AC-4508B0E2D063}"/>
              </a:ext>
            </a:extLst>
          </p:cNvPr>
          <p:cNvSpPr txBox="1"/>
          <p:nvPr/>
        </p:nvSpPr>
        <p:spPr>
          <a:xfrm>
            <a:off x="3139485" y="4740479"/>
            <a:ext cx="124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30087-F960-03B9-8FF7-40CCFC02461F}"/>
              </a:ext>
            </a:extLst>
          </p:cNvPr>
          <p:cNvSpPr txBox="1"/>
          <p:nvPr/>
        </p:nvSpPr>
        <p:spPr>
          <a:xfrm>
            <a:off x="7878618" y="4740478"/>
            <a:ext cx="160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총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874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14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3CA6BF-7865-903A-DC0A-01A382D3176A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AC7E32-A334-7546-7EE3-0884FFAD181F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145BA41-A5E1-97B1-AA68-2A16E7DCC6B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0A4B389-5CF5-D2EA-F757-856D0D9E9113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799A40-F0AC-3ABD-613D-4AA5B11ED735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87E99C-8CE6-CF56-7642-2CE80DF968C8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569021-754C-CE33-F801-2CD1B925C92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F45506C-CAD4-B9C7-73A2-39A829876845}"/>
              </a:ext>
            </a:extLst>
          </p:cNvPr>
          <p:cNvSpPr txBox="1"/>
          <p:nvPr/>
        </p:nvSpPr>
        <p:spPr>
          <a:xfrm>
            <a:off x="309923" y="1527057"/>
            <a:ext cx="11427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4A5C0-2C58-D593-38C7-B9FF63B25DE5}"/>
              </a:ext>
            </a:extLst>
          </p:cNvPr>
          <p:cNvSpPr txBox="1"/>
          <p:nvPr/>
        </p:nvSpPr>
        <p:spPr>
          <a:xfrm>
            <a:off x="1216731" y="4347490"/>
            <a:ext cx="9758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재해가 발생한 공사현장 데이터와 날씨 데이터를 활용하여 사고 발생 위험이 높은 유형 예측</a:t>
            </a:r>
            <a:endParaRPr lang="en-US" altLang="ko-KR" sz="1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D3E5BA-4840-98AB-A9B2-EFA210E6B6B7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86EFB60-63BC-9333-FAE3-19F33B66616C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3A9228E-1F07-3B99-4D2B-EF3F20FC58B1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9432692-2A9D-960F-F793-C81D973910A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C9592E-FA6C-947B-A9CF-6A80BF8D14FD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502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연구 배경 및 목적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EA57AA-467A-49DC-F7B7-DD17BA1A8FA7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연구 소개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4514DC-362A-52BF-3BF9-1CC728F4410D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1-1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3459</Words>
  <Application>Microsoft Office PowerPoint</Application>
  <PresentationFormat>와이드스크린</PresentationFormat>
  <Paragraphs>675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나눔스퀘어 ExtraBold</vt:lpstr>
      <vt:lpstr>나눔스퀘어 Light</vt:lpstr>
      <vt:lpstr>돋움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JongHyeon Kim</cp:lastModifiedBy>
  <cp:revision>98</cp:revision>
  <dcterms:created xsi:type="dcterms:W3CDTF">2020-09-07T02:34:06Z</dcterms:created>
  <dcterms:modified xsi:type="dcterms:W3CDTF">2024-05-13T14:43:53Z</dcterms:modified>
</cp:coreProperties>
</file>