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5E483DD-4719-BEF8-752C-14C588386BC5}" name="지환 박" initials="지박" userId="442ee7e2e8d47f4c" providerId="Windows Live"/>
  <p188:author id="{1E9937F5-08D2-9F12-46D4-60487F27577C}" name="hyk" initials="h" userId="hyk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k" initials="h" lastIdx="1" clrIdx="0">
    <p:extLst>
      <p:ext uri="{19B8F6BF-5375-455C-9EA6-DF929625EA0E}">
        <p15:presenceInfo xmlns:p15="http://schemas.microsoft.com/office/powerpoint/2012/main" userId="hy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D2DDEE"/>
    <a:srgbClr val="E9EEF7"/>
    <a:srgbClr val="A2B9DE"/>
    <a:srgbClr val="C6E6A2"/>
    <a:srgbClr val="E2E2E2"/>
    <a:srgbClr val="FFBD3B"/>
    <a:srgbClr val="B3C5E3"/>
    <a:srgbClr val="30404F"/>
    <a:srgbClr val="1E325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66" autoAdjust="0"/>
  </p:normalViewPr>
  <p:slideViewPr>
    <p:cSldViewPr snapToGrid="0" showGuides="1">
      <p:cViewPr varScale="1">
        <p:scale>
          <a:sx n="111" d="100"/>
          <a:sy n="111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19A3D-547F-4CDE-986D-3CF9E19446F1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7C42D-BB8B-4A0D-9E67-5FE0A30EE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894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0F27A0-4A7B-6A4A-B889-E573696BA82F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C703699-D480-CA2D-6921-301EECB7FDE6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CECFADD-7BF3-6870-8044-78A9A47AAB9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EF8E6AD-09EF-5127-549A-00184A72E2C6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0F7403-1727-4AF3-8812-9FA2504A5F13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 smtClean="0">
                    <a:solidFill>
                      <a:schemeClr val="bg1"/>
                    </a:solidFill>
                  </a:rPr>
                  <a:t>데이터 전처리</a:t>
                </a:r>
                <a:endParaRPr lang="ko-KR" altLang="en-US" sz="2800" b="1" spc="-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7304B6-2C64-665B-B074-32D80A5A870E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9D36E4-4F54-637B-63C7-10093E7855F2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 smtClean="0">
                  <a:solidFill>
                    <a:srgbClr val="30404F"/>
                  </a:solidFill>
                </a:rPr>
                <a:t>2-5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7BD57D6B-6792-446F-3715-692A461C7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915" y="2918947"/>
            <a:ext cx="2140341" cy="261135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046F4F6-72AF-AAAA-6DEF-210D11F8F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11" y="2918949"/>
            <a:ext cx="1784541" cy="2611356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F9B8460-B4AB-A8F3-7AA0-4A1034A70B9F}"/>
              </a:ext>
            </a:extLst>
          </p:cNvPr>
          <p:cNvCxnSpPr/>
          <p:nvPr/>
        </p:nvCxnSpPr>
        <p:spPr>
          <a:xfrm flipH="1">
            <a:off x="2562855" y="4469564"/>
            <a:ext cx="655721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415A65D-8863-F32A-D203-EDD3071A102C}"/>
              </a:ext>
            </a:extLst>
          </p:cNvPr>
          <p:cNvSpPr txBox="1"/>
          <p:nvPr/>
        </p:nvSpPr>
        <p:spPr>
          <a:xfrm>
            <a:off x="186080" y="1761009"/>
            <a:ext cx="5357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범주형 변수 중 </a:t>
            </a:r>
            <a:r>
              <a:rPr lang="en-US" altLang="ko-KR" sz="1400" dirty="0" smtClean="0">
                <a:latin typeface="+mj-ea"/>
                <a:ea typeface="+mj-ea"/>
              </a:rPr>
              <a:t>50</a:t>
            </a:r>
            <a:r>
              <a:rPr lang="ko-KR" altLang="en-US" sz="1400" dirty="0" smtClean="0">
                <a:latin typeface="+mj-ea"/>
                <a:ea typeface="+mj-ea"/>
              </a:rPr>
              <a:t>종 이상의 </a:t>
            </a:r>
            <a:r>
              <a:rPr lang="ko-KR" altLang="en-US" sz="1400" dirty="0" err="1" smtClean="0">
                <a:latin typeface="+mj-ea"/>
                <a:ea typeface="+mj-ea"/>
              </a:rPr>
              <a:t>고유값을</a:t>
            </a:r>
            <a:r>
              <a:rPr lang="ko-KR" altLang="en-US" sz="1400" dirty="0" smtClean="0">
                <a:latin typeface="+mj-ea"/>
                <a:ea typeface="+mj-ea"/>
              </a:rPr>
              <a:t> 갖는 변수 중 비율이 </a:t>
            </a:r>
            <a:r>
              <a:rPr lang="en-US" altLang="ko-KR" sz="1400" dirty="0" smtClean="0">
                <a:latin typeface="+mj-ea"/>
                <a:ea typeface="+mj-ea"/>
              </a:rPr>
              <a:t>1%</a:t>
            </a:r>
            <a:r>
              <a:rPr lang="ko-KR" altLang="en-US" sz="1400" dirty="0" smtClean="0">
                <a:latin typeface="+mj-ea"/>
                <a:ea typeface="+mj-ea"/>
              </a:rPr>
              <a:t>미만인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항목은 </a:t>
            </a:r>
            <a:r>
              <a:rPr lang="en-US" altLang="ko-KR" sz="1400" dirty="0" smtClean="0">
                <a:latin typeface="+mj-ea"/>
                <a:ea typeface="+mj-ea"/>
              </a:rPr>
              <a:t>`</a:t>
            </a:r>
            <a:r>
              <a:rPr lang="ko-KR" altLang="en-US" sz="1400" dirty="0" smtClean="0">
                <a:latin typeface="+mj-ea"/>
                <a:ea typeface="+mj-ea"/>
              </a:rPr>
              <a:t>기타</a:t>
            </a:r>
            <a:r>
              <a:rPr lang="en-US" altLang="ko-KR" sz="1400" dirty="0" smtClean="0">
                <a:latin typeface="+mj-ea"/>
                <a:ea typeface="+mj-ea"/>
              </a:rPr>
              <a:t>/</a:t>
            </a:r>
            <a:r>
              <a:rPr lang="ko-KR" altLang="en-US" sz="1400" dirty="0" err="1" smtClean="0">
                <a:latin typeface="+mj-ea"/>
                <a:ea typeface="+mj-ea"/>
              </a:rPr>
              <a:t>분류불능</a:t>
            </a:r>
            <a:r>
              <a:rPr lang="en-US" altLang="ko-KR" sz="1400" dirty="0" smtClean="0">
                <a:latin typeface="+mj-ea"/>
                <a:ea typeface="+mj-ea"/>
              </a:rPr>
              <a:t>` </a:t>
            </a:r>
            <a:r>
              <a:rPr lang="ko-KR" altLang="en-US" sz="1400" dirty="0" smtClean="0">
                <a:latin typeface="+mj-ea"/>
                <a:ea typeface="+mj-ea"/>
              </a:rPr>
              <a:t>으로 </a:t>
            </a:r>
            <a:r>
              <a:rPr lang="ko-KR" altLang="en-US" sz="1400" dirty="0" err="1">
                <a:latin typeface="+mj-ea"/>
                <a:ea typeface="+mj-ea"/>
              </a:rPr>
              <a:t>재분류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AD3AEE-CD7E-0561-2558-99EEEA2853C1}"/>
              </a:ext>
            </a:extLst>
          </p:cNvPr>
          <p:cNvSpPr/>
          <p:nvPr/>
        </p:nvSpPr>
        <p:spPr>
          <a:xfrm>
            <a:off x="643819" y="4313941"/>
            <a:ext cx="1636294" cy="24664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E91D24C-5E17-4731-436E-374AE80CE6C1}"/>
              </a:ext>
            </a:extLst>
          </p:cNvPr>
          <p:cNvSpPr/>
          <p:nvPr/>
        </p:nvSpPr>
        <p:spPr>
          <a:xfrm>
            <a:off x="3489915" y="3178962"/>
            <a:ext cx="2140341" cy="233408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8318" y="1935273"/>
            <a:ext cx="1571625" cy="2114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0801" y="1935273"/>
            <a:ext cx="1571625" cy="2181225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67AD3AEE-CD7E-0561-2558-99EEEA2853C1}"/>
              </a:ext>
            </a:extLst>
          </p:cNvPr>
          <p:cNvSpPr/>
          <p:nvPr/>
        </p:nvSpPr>
        <p:spPr>
          <a:xfrm>
            <a:off x="9199531" y="2458409"/>
            <a:ext cx="1307447" cy="66491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7AD3AEE-CD7E-0561-2558-99EEEA2853C1}"/>
              </a:ext>
            </a:extLst>
          </p:cNvPr>
          <p:cNvSpPr/>
          <p:nvPr/>
        </p:nvSpPr>
        <p:spPr>
          <a:xfrm>
            <a:off x="6866628" y="2458409"/>
            <a:ext cx="1348943" cy="63158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F9B8460-B4AB-A8F3-7AA0-4A1034A70B9F}"/>
              </a:ext>
            </a:extLst>
          </p:cNvPr>
          <p:cNvCxnSpPr/>
          <p:nvPr/>
        </p:nvCxnSpPr>
        <p:spPr>
          <a:xfrm flipH="1">
            <a:off x="8356930" y="2968575"/>
            <a:ext cx="655721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0800" y="4267291"/>
            <a:ext cx="1571625" cy="22193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7843" y="4267290"/>
            <a:ext cx="1562100" cy="2219325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67AD3AEE-CD7E-0561-2558-99EEEA2853C1}"/>
              </a:ext>
            </a:extLst>
          </p:cNvPr>
          <p:cNvSpPr/>
          <p:nvPr/>
        </p:nvSpPr>
        <p:spPr>
          <a:xfrm>
            <a:off x="9199531" y="4795462"/>
            <a:ext cx="1307447" cy="15708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7AD3AEE-CD7E-0561-2558-99EEEA2853C1}"/>
              </a:ext>
            </a:extLst>
          </p:cNvPr>
          <p:cNvSpPr/>
          <p:nvPr/>
        </p:nvSpPr>
        <p:spPr>
          <a:xfrm>
            <a:off x="6866628" y="4795462"/>
            <a:ext cx="1348943" cy="15708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F9B8460-B4AB-A8F3-7AA0-4A1034A70B9F}"/>
              </a:ext>
            </a:extLst>
          </p:cNvPr>
          <p:cNvCxnSpPr/>
          <p:nvPr/>
        </p:nvCxnSpPr>
        <p:spPr>
          <a:xfrm flipH="1">
            <a:off x="8356930" y="5305628"/>
            <a:ext cx="655721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274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범주형 데이터 </a:t>
            </a:r>
            <a:r>
              <a:rPr lang="ko-KR" altLang="en-US" sz="2400" spc="-300" dirty="0" smtClean="0">
                <a:solidFill>
                  <a:srgbClr val="393939"/>
                </a:solidFill>
                <a:latin typeface="+mn-ea"/>
              </a:rPr>
              <a:t>전처리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F4FD3A0-1FA4-4C7C-BBE1-3BC7EF66BB8A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6958256" y="1264666"/>
            <a:ext cx="274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 smtClean="0">
                <a:solidFill>
                  <a:srgbClr val="393939"/>
                </a:solidFill>
                <a:latin typeface="+mn-ea"/>
              </a:rPr>
              <a:t>숫자형</a:t>
            </a:r>
            <a:r>
              <a:rPr lang="ko-KR" altLang="en-US" sz="2400" spc="-300" dirty="0" smtClean="0">
                <a:solidFill>
                  <a:srgbClr val="393939"/>
                </a:solidFill>
                <a:latin typeface="+mn-ea"/>
              </a:rPr>
              <a:t> 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데이터 </a:t>
            </a:r>
            <a:r>
              <a:rPr lang="ko-KR" altLang="en-US" sz="2400" spc="-300" dirty="0" smtClean="0">
                <a:solidFill>
                  <a:srgbClr val="393939"/>
                </a:solidFill>
                <a:latin typeface="+mn-ea"/>
              </a:rPr>
              <a:t>전처리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F4FD3A0-1FA4-4C7C-BBE1-3BC7EF66BB8A}"/>
              </a:ext>
            </a:extLst>
          </p:cNvPr>
          <p:cNvSpPr/>
          <p:nvPr/>
        </p:nvSpPr>
        <p:spPr>
          <a:xfrm>
            <a:off x="6750800" y="1261467"/>
            <a:ext cx="10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710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단일 모델 성능 측정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79" y="1854295"/>
            <a:ext cx="615552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400" dirty="0" err="1">
                <a:latin typeface="+mj-ea"/>
                <a:ea typeface="+mj-ea"/>
              </a:rPr>
              <a:t>RandomForest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LightGBM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CatBoost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총 </a:t>
            </a:r>
            <a:r>
              <a:rPr lang="en-US" altLang="ko-KR" sz="1400" dirty="0">
                <a:latin typeface="+mj-ea"/>
                <a:ea typeface="+mj-ea"/>
              </a:rPr>
              <a:t>4</a:t>
            </a:r>
            <a:r>
              <a:rPr lang="ko-KR" altLang="en-US" sz="1400" dirty="0">
                <a:latin typeface="+mj-ea"/>
                <a:ea typeface="+mj-ea"/>
              </a:rPr>
              <a:t>종의 모델을 대상으로 학습 및 성능 평가 진행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각 모델은 </a:t>
            </a:r>
            <a:r>
              <a:rPr lang="en-US" altLang="ko-KR" sz="1400" dirty="0" err="1">
                <a:latin typeface="+mj-ea"/>
                <a:ea typeface="+mj-ea"/>
              </a:rPr>
              <a:t>GridsearchCV</a:t>
            </a:r>
            <a:r>
              <a:rPr lang="ko-KR" altLang="en-US" sz="1400" dirty="0">
                <a:latin typeface="+mj-ea"/>
                <a:ea typeface="+mj-ea"/>
              </a:rPr>
              <a:t>를 사용한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튜닝을 진행</a:t>
            </a:r>
            <a:r>
              <a:rPr lang="en-US" altLang="ko-KR" sz="1400" dirty="0">
                <a:latin typeface="+mj-ea"/>
                <a:ea typeface="+mj-ea"/>
              </a:rPr>
              <a:t>, cv = 10</a:t>
            </a:r>
            <a:r>
              <a:rPr lang="ko-KR" altLang="en-US" sz="1400" dirty="0">
                <a:latin typeface="+mj-ea"/>
                <a:ea typeface="+mj-ea"/>
              </a:rPr>
              <a:t>으로 각 모델 성능 교차검증을 진행함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모델의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튜닝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en-US" altLang="ko-KR" sz="1400" dirty="0" err="1">
                <a:latin typeface="+mj-ea"/>
                <a:ea typeface="+mj-ea"/>
              </a:rPr>
              <a:t>GridsearchCV</a:t>
            </a:r>
            <a:r>
              <a:rPr lang="ko-KR" altLang="en-US" sz="1400" dirty="0">
                <a:latin typeface="+mj-ea"/>
                <a:ea typeface="+mj-ea"/>
              </a:rPr>
              <a:t>를 활용한 </a:t>
            </a:r>
            <a:r>
              <a:rPr lang="ko-KR" altLang="en-US" sz="1400" dirty="0" err="1">
                <a:latin typeface="+mj-ea"/>
                <a:ea typeface="+mj-ea"/>
              </a:rPr>
              <a:t>하이퍼파라미터별</a:t>
            </a:r>
            <a:r>
              <a:rPr lang="ko-KR" altLang="en-US" sz="1400" dirty="0">
                <a:latin typeface="+mj-ea"/>
                <a:ea typeface="+mj-ea"/>
              </a:rPr>
              <a:t> 성능 탐색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Cross validation</a:t>
            </a:r>
            <a:r>
              <a:rPr lang="ko-KR" altLang="en-US" sz="1400" dirty="0">
                <a:latin typeface="+mj-ea"/>
                <a:ea typeface="+mj-ea"/>
              </a:rPr>
              <a:t>으로 </a:t>
            </a:r>
            <a:r>
              <a:rPr lang="en-US" altLang="ko-KR" sz="1400" dirty="0">
                <a:latin typeface="+mj-ea"/>
                <a:ea typeface="+mj-ea"/>
              </a:rPr>
              <a:t>10</a:t>
            </a:r>
            <a:r>
              <a:rPr lang="ko-KR" altLang="en-US" sz="1400" dirty="0">
                <a:latin typeface="+mj-ea"/>
                <a:ea typeface="+mj-ea"/>
              </a:rPr>
              <a:t>분할 </a:t>
            </a:r>
            <a:r>
              <a:rPr lang="en-US" altLang="ko-KR" sz="1400" dirty="0">
                <a:latin typeface="+mj-ea"/>
                <a:ea typeface="+mj-ea"/>
              </a:rPr>
              <a:t>k-fold</a:t>
            </a:r>
            <a:r>
              <a:rPr lang="ko-KR" altLang="en-US" sz="1400" dirty="0">
                <a:latin typeface="+mj-ea"/>
                <a:ea typeface="+mj-ea"/>
              </a:rPr>
              <a:t>를 수행하여 </a:t>
            </a:r>
            <a:r>
              <a:rPr lang="ko-KR" altLang="en-US" sz="1400" dirty="0" err="1">
                <a:latin typeface="+mj-ea"/>
                <a:ea typeface="+mj-ea"/>
              </a:rPr>
              <a:t>과적합</a:t>
            </a:r>
            <a:r>
              <a:rPr lang="ko-KR" altLang="en-US" sz="1400" dirty="0">
                <a:latin typeface="+mj-ea"/>
                <a:ea typeface="+mj-ea"/>
              </a:rPr>
              <a:t> 방지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성능 평가 지표는 정확도</a:t>
            </a:r>
            <a:r>
              <a:rPr lang="en-US" altLang="ko-KR" sz="1400" dirty="0">
                <a:latin typeface="+mj-ea"/>
                <a:ea typeface="+mj-ea"/>
              </a:rPr>
              <a:t>(Accuracy)</a:t>
            </a:r>
            <a:r>
              <a:rPr lang="ko-KR" altLang="en-US" sz="1400" dirty="0">
                <a:latin typeface="+mj-ea"/>
                <a:ea typeface="+mj-ea"/>
              </a:rPr>
              <a:t>를 사용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Validation set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en-US" altLang="ko-KR" sz="1400" dirty="0" err="1">
                <a:latin typeface="+mj-ea"/>
                <a:ea typeface="+mj-ea"/>
              </a:rPr>
              <a:t>Acuuracy</a:t>
            </a:r>
            <a:r>
              <a:rPr lang="ko-KR" altLang="en-US" sz="1400" dirty="0">
                <a:latin typeface="+mj-ea"/>
                <a:ea typeface="+mj-ea"/>
              </a:rPr>
              <a:t>를 평가 기준으로 선택하되 </a:t>
            </a:r>
            <a:r>
              <a:rPr lang="en-US" altLang="ko-KR" sz="1400" dirty="0">
                <a:latin typeface="+mj-ea"/>
                <a:ea typeface="+mj-ea"/>
              </a:rPr>
              <a:t>Train set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en-US" altLang="ko-KR" sz="1400" dirty="0">
                <a:latin typeface="+mj-ea"/>
                <a:ea typeface="+mj-ea"/>
              </a:rPr>
              <a:t>Accuracy</a:t>
            </a:r>
            <a:r>
              <a:rPr lang="ko-KR" altLang="en-US" sz="1400" dirty="0">
                <a:latin typeface="+mj-ea"/>
                <a:ea typeface="+mj-ea"/>
              </a:rPr>
              <a:t>를 </a:t>
            </a:r>
            <a:r>
              <a:rPr lang="ko-KR" altLang="en-US" sz="1400" dirty="0" err="1">
                <a:latin typeface="+mj-ea"/>
                <a:ea typeface="+mj-ea"/>
              </a:rPr>
              <a:t>과적합</a:t>
            </a:r>
            <a:r>
              <a:rPr lang="ko-KR" altLang="en-US" sz="1400" dirty="0">
                <a:latin typeface="+mj-ea"/>
                <a:ea typeface="+mj-ea"/>
              </a:rPr>
              <a:t> 판별에 참고함</a:t>
            </a:r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개별 모델 훈련 결과 </a:t>
            </a:r>
            <a:r>
              <a:rPr lang="en-US" altLang="ko-KR" sz="1400" dirty="0" err="1">
                <a:latin typeface="+mj-ea"/>
                <a:ea typeface="+mj-ea"/>
              </a:rPr>
              <a:t>LightGBM</a:t>
            </a:r>
            <a:r>
              <a:rPr lang="ko-KR" altLang="en-US" sz="1400" dirty="0">
                <a:latin typeface="+mj-ea"/>
                <a:ea typeface="+mj-ea"/>
              </a:rPr>
              <a:t>에서 가장 우수한 성능을 확인함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RandomForest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모델의 경우 훈련 데이터에 대한 과대적합이 발생</a:t>
            </a:r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25A5EAB-3FAD-7F40-330F-4BA22AE581CB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69F899B-E8A4-60DF-67B5-39FFE4C95C79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B85EF07-DFF1-1526-D50C-64E76CF32984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B798E39-343B-FB4F-0996-D6E8E8F561B9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A9E848-A6FB-3C9D-CE24-9D3E5DBA82DF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Machine Learning</a:t>
                </a:r>
                <a:endParaRPr lang="ko-KR" altLang="en-US" sz="2800" b="1" spc="-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89C549-4856-B921-D387-9EEF960BDEA8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spc="-300" dirty="0">
                    <a:solidFill>
                      <a:schemeClr val="bg1"/>
                    </a:solidFill>
                  </a:rPr>
                  <a:t>Modeling</a:t>
                </a:r>
                <a:endParaRPr lang="ko-KR" altLang="en-US" sz="1600" b="1" spc="-3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806B43-2C7C-4830-DFD9-B4B018BEA9F9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3-1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F0EE8C3-70F3-2211-50B5-565CA42E6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285" y="1179643"/>
            <a:ext cx="5108635" cy="562640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7DF08C7-E6EA-5280-3016-BA779F829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80" y="5248437"/>
            <a:ext cx="2813026" cy="138375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F2CCC94-BB21-12DC-33F0-45A364930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993" y="5248438"/>
            <a:ext cx="3199929" cy="138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86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90230DD-7E42-10B1-423E-054001D75A8E}"/>
              </a:ext>
            </a:extLst>
          </p:cNvPr>
          <p:cNvSpPr txBox="1"/>
          <p:nvPr/>
        </p:nvSpPr>
        <p:spPr>
          <a:xfrm>
            <a:off x="186079" y="1816052"/>
            <a:ext cx="116575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목적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단일 모델로서 일정 이상의 성능을 나타내는 모델들을 </a:t>
            </a:r>
            <a:r>
              <a:rPr lang="ko-KR" altLang="en-US" sz="1400" dirty="0" err="1">
                <a:latin typeface="+mj-ea"/>
                <a:ea typeface="+mj-ea"/>
              </a:rPr>
              <a:t>앙상블하여</a:t>
            </a:r>
            <a:r>
              <a:rPr lang="ko-KR" altLang="en-US" sz="1400" dirty="0">
                <a:latin typeface="+mj-ea"/>
                <a:ea typeface="+mj-ea"/>
              </a:rPr>
              <a:t> 추가적인 성능 향상이 가능한지의 여부를 확인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각 모델의 성능을 확인한 결과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LightGBM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CatBoost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3</a:t>
            </a:r>
            <a:r>
              <a:rPr lang="ko-KR" altLang="en-US" sz="1400" dirty="0">
                <a:latin typeface="+mj-ea"/>
                <a:ea typeface="+mj-ea"/>
              </a:rPr>
              <a:t>종의 모델을 사용하기로 결정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다수의 다른 종류의 모델을 </a:t>
            </a:r>
            <a:r>
              <a:rPr lang="ko-KR" altLang="en-US" sz="1400" dirty="0" err="1">
                <a:latin typeface="+mj-ea"/>
                <a:ea typeface="+mj-ea"/>
              </a:rPr>
              <a:t>앙상블하는</a:t>
            </a:r>
            <a:r>
              <a:rPr lang="ko-KR" altLang="en-US" sz="1400" dirty="0">
                <a:latin typeface="+mj-ea"/>
                <a:ea typeface="+mj-ea"/>
              </a:rPr>
              <a:t> 방법으로 </a:t>
            </a:r>
            <a:r>
              <a:rPr lang="en-US" altLang="ko-KR" sz="1400" dirty="0">
                <a:latin typeface="+mj-ea"/>
                <a:ea typeface="+mj-ea"/>
              </a:rPr>
              <a:t>Voting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Stacking</a:t>
            </a:r>
            <a:r>
              <a:rPr lang="ko-KR" altLang="en-US" sz="1400" dirty="0">
                <a:latin typeface="+mj-ea"/>
                <a:ea typeface="+mj-ea"/>
              </a:rPr>
              <a:t>을 선정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Stacking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en-US" altLang="ko-KR" sz="1400" dirty="0">
                <a:latin typeface="+mj-ea"/>
                <a:ea typeface="+mj-ea"/>
              </a:rPr>
              <a:t>Final estimator</a:t>
            </a:r>
            <a:r>
              <a:rPr lang="ko-KR" altLang="en-US" sz="1400" dirty="0">
                <a:latin typeface="+mj-ea"/>
                <a:ea typeface="+mj-ea"/>
              </a:rPr>
              <a:t>는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ko-KR" altLang="en-US" sz="1400" dirty="0">
                <a:latin typeface="+mj-ea"/>
                <a:ea typeface="+mj-ea"/>
              </a:rPr>
              <a:t>를 사용</a:t>
            </a:r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앙상블 결과 </a:t>
            </a:r>
            <a:r>
              <a:rPr lang="en-US" altLang="ko-KR" sz="1400" dirty="0">
                <a:latin typeface="+mj-ea"/>
                <a:ea typeface="+mj-ea"/>
              </a:rPr>
              <a:t>(Soft) Voting</a:t>
            </a:r>
            <a:r>
              <a:rPr lang="ko-KR" altLang="en-US" sz="1400" dirty="0">
                <a:latin typeface="+mj-ea"/>
                <a:ea typeface="+mj-ea"/>
              </a:rPr>
              <a:t>에서 모델 성능이 </a:t>
            </a:r>
            <a:r>
              <a:rPr lang="en-US" altLang="ko-KR" sz="1400" dirty="0" err="1">
                <a:latin typeface="+mj-ea"/>
                <a:ea typeface="+mj-ea"/>
              </a:rPr>
              <a:t>LightGBM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단일 모델 성능보다 우수한 결과를 보임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09CD8-B259-BB1B-7D92-FB0DC9CE1F52}"/>
              </a:ext>
            </a:extLst>
          </p:cNvPr>
          <p:cNvSpPr txBox="1"/>
          <p:nvPr/>
        </p:nvSpPr>
        <p:spPr>
          <a:xfrm>
            <a:off x="294080" y="1279398"/>
            <a:ext cx="282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앙상블 모델 성능 측정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3C509BC-09EB-454F-723C-C6DF7D693D7A}"/>
              </a:ext>
            </a:extLst>
          </p:cNvPr>
          <p:cNvGrpSpPr/>
          <p:nvPr/>
        </p:nvGrpSpPr>
        <p:grpSpPr>
          <a:xfrm>
            <a:off x="505038" y="3166079"/>
            <a:ext cx="3247874" cy="1362894"/>
            <a:chOff x="691475" y="2934787"/>
            <a:chExt cx="3247874" cy="136289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2C3371A-787A-7835-EBC5-B13A7EED5AAF}"/>
                </a:ext>
              </a:extLst>
            </p:cNvPr>
            <p:cNvSpPr/>
            <p:nvPr/>
          </p:nvSpPr>
          <p:spPr>
            <a:xfrm>
              <a:off x="691475" y="293478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XGBoost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E7CF89D-0B8C-8908-EA6D-8D9DC946A14B}"/>
                </a:ext>
              </a:extLst>
            </p:cNvPr>
            <p:cNvSpPr/>
            <p:nvPr/>
          </p:nvSpPr>
          <p:spPr>
            <a:xfrm>
              <a:off x="1851252" y="293478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LightGBM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8502BB9-16C4-011B-E249-CAB512A8CF97}"/>
                </a:ext>
              </a:extLst>
            </p:cNvPr>
            <p:cNvSpPr/>
            <p:nvPr/>
          </p:nvSpPr>
          <p:spPr>
            <a:xfrm>
              <a:off x="3011029" y="2943495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CatBoost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194E92E-4494-E820-D821-48D0F08FB1D6}"/>
                </a:ext>
              </a:extLst>
            </p:cNvPr>
            <p:cNvCxnSpPr>
              <a:cxnSpLocks/>
            </p:cNvCxnSpPr>
            <p:nvPr/>
          </p:nvCxnSpPr>
          <p:spPr>
            <a:xfrm>
              <a:off x="1155635" y="3257004"/>
              <a:ext cx="0" cy="322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057D366-C9B0-7006-E7A7-E434594F02BF}"/>
                </a:ext>
              </a:extLst>
            </p:cNvPr>
            <p:cNvCxnSpPr>
              <a:cxnSpLocks/>
            </p:cNvCxnSpPr>
            <p:nvPr/>
          </p:nvCxnSpPr>
          <p:spPr>
            <a:xfrm>
              <a:off x="2315412" y="3257004"/>
              <a:ext cx="0" cy="7228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540805F-8A59-949F-D1F6-865F383334B9}"/>
                </a:ext>
              </a:extLst>
            </p:cNvPr>
            <p:cNvCxnSpPr>
              <a:cxnSpLocks/>
            </p:cNvCxnSpPr>
            <p:nvPr/>
          </p:nvCxnSpPr>
          <p:spPr>
            <a:xfrm>
              <a:off x="3475189" y="3274420"/>
              <a:ext cx="0" cy="322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86C996E-CDC2-83B8-8435-9AE3AF9FBC2C}"/>
                </a:ext>
              </a:extLst>
            </p:cNvPr>
            <p:cNvCxnSpPr/>
            <p:nvPr/>
          </p:nvCxnSpPr>
          <p:spPr>
            <a:xfrm>
              <a:off x="1155635" y="3579222"/>
              <a:ext cx="2319554" cy="17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C950C0C-E6EF-BF6E-6311-ED3482A9E15E}"/>
                </a:ext>
              </a:extLst>
            </p:cNvPr>
            <p:cNvSpPr/>
            <p:nvPr/>
          </p:nvSpPr>
          <p:spPr>
            <a:xfrm>
              <a:off x="1851252" y="3984172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5">
                      <a:lumMod val="50000"/>
                    </a:schemeClr>
                  </a:solidFill>
                </a:rPr>
                <a:t>Voting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B6871C4-62C0-41C1-5607-1CD6278B6CED}"/>
              </a:ext>
            </a:extLst>
          </p:cNvPr>
          <p:cNvGrpSpPr/>
          <p:nvPr/>
        </p:nvGrpSpPr>
        <p:grpSpPr>
          <a:xfrm>
            <a:off x="4999567" y="2901186"/>
            <a:ext cx="3248497" cy="1771260"/>
            <a:chOff x="4997774" y="2934787"/>
            <a:chExt cx="3248497" cy="1771260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6766D5AA-2CC6-D660-26E8-C5201F4BD841}"/>
                </a:ext>
              </a:extLst>
            </p:cNvPr>
            <p:cNvSpPr/>
            <p:nvPr/>
          </p:nvSpPr>
          <p:spPr>
            <a:xfrm>
              <a:off x="4998397" y="293478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XGBoost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FF80B473-E90D-916D-E78F-F611E02EBF2E}"/>
                </a:ext>
              </a:extLst>
            </p:cNvPr>
            <p:cNvSpPr/>
            <p:nvPr/>
          </p:nvSpPr>
          <p:spPr>
            <a:xfrm>
              <a:off x="6158174" y="293478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LightGBM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9FFEAD42-6445-F661-8FDB-3A59DFA8AE96}"/>
                </a:ext>
              </a:extLst>
            </p:cNvPr>
            <p:cNvSpPr/>
            <p:nvPr/>
          </p:nvSpPr>
          <p:spPr>
            <a:xfrm>
              <a:off x="7317951" y="2943495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CatBoost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EC1E8E52-5776-8354-4C55-7D7813192DD2}"/>
                </a:ext>
              </a:extLst>
            </p:cNvPr>
            <p:cNvCxnSpPr>
              <a:cxnSpLocks/>
            </p:cNvCxnSpPr>
            <p:nvPr/>
          </p:nvCxnSpPr>
          <p:spPr>
            <a:xfrm>
              <a:off x="5462557" y="3257004"/>
              <a:ext cx="0" cy="731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5D7C318-53E8-C26E-6F09-C72A7E42F3AB}"/>
                </a:ext>
              </a:extLst>
            </p:cNvPr>
            <p:cNvCxnSpPr>
              <a:cxnSpLocks/>
            </p:cNvCxnSpPr>
            <p:nvPr/>
          </p:nvCxnSpPr>
          <p:spPr>
            <a:xfrm>
              <a:off x="6622334" y="3257004"/>
              <a:ext cx="0" cy="1135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85419CA-E966-FFFA-86B2-5E48F070159D}"/>
                </a:ext>
              </a:extLst>
            </p:cNvPr>
            <p:cNvCxnSpPr>
              <a:cxnSpLocks/>
            </p:cNvCxnSpPr>
            <p:nvPr/>
          </p:nvCxnSpPr>
          <p:spPr>
            <a:xfrm>
              <a:off x="7782111" y="3274420"/>
              <a:ext cx="0" cy="7228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C5722-B2FA-D79E-11AF-4CB56B8F939F}"/>
                </a:ext>
              </a:extLst>
            </p:cNvPr>
            <p:cNvCxnSpPr/>
            <p:nvPr/>
          </p:nvCxnSpPr>
          <p:spPr>
            <a:xfrm>
              <a:off x="5462557" y="3979817"/>
              <a:ext cx="2319554" cy="17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60DFB541-A892-4EC3-2E7B-73E433B60A52}"/>
                </a:ext>
              </a:extLst>
            </p:cNvPr>
            <p:cNvSpPr/>
            <p:nvPr/>
          </p:nvSpPr>
          <p:spPr>
            <a:xfrm>
              <a:off x="6158173" y="4392538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5">
                      <a:lumMod val="50000"/>
                    </a:schemeClr>
                  </a:solidFill>
                </a:rPr>
                <a:t>Stacking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C889EE68-791B-4D47-720B-1E72F6429799}"/>
                </a:ext>
              </a:extLst>
            </p:cNvPr>
            <p:cNvSpPr/>
            <p:nvPr/>
          </p:nvSpPr>
          <p:spPr>
            <a:xfrm>
              <a:off x="4997774" y="3412311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5">
                      <a:lumMod val="50000"/>
                    </a:schemeClr>
                  </a:solidFill>
                </a:rPr>
                <a:t>Train Set1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EF67EA79-DFAD-682A-AC48-50B5BE200690}"/>
                </a:ext>
              </a:extLst>
            </p:cNvPr>
            <p:cNvSpPr/>
            <p:nvPr/>
          </p:nvSpPr>
          <p:spPr>
            <a:xfrm>
              <a:off x="6158173" y="3412311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5">
                      <a:lumMod val="50000"/>
                    </a:schemeClr>
                  </a:solidFill>
                </a:rPr>
                <a:t>Train Set2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1F0B2ABC-5FD7-C75C-0786-34D6AEAF9E64}"/>
                </a:ext>
              </a:extLst>
            </p:cNvPr>
            <p:cNvSpPr/>
            <p:nvPr/>
          </p:nvSpPr>
          <p:spPr>
            <a:xfrm>
              <a:off x="7317951" y="342246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5">
                      <a:lumMod val="50000"/>
                    </a:schemeClr>
                  </a:solidFill>
                </a:rPr>
                <a:t>Train Set3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1182A24F-CDB1-907A-200F-C6EB919EF2D0}"/>
                </a:ext>
              </a:extLst>
            </p:cNvPr>
            <p:cNvSpPr/>
            <p:nvPr/>
          </p:nvSpPr>
          <p:spPr>
            <a:xfrm>
              <a:off x="6161504" y="388112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XGBoost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7970A89-7D61-2D7C-891C-0B74CCDA91CF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638FF0A-A819-2957-C1B2-F139BBFF6E1A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DB29287-77AB-88FF-BF34-00D22B4E06D6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68EF5DC-09CA-36D3-853D-BDAED19B1D58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E2D2DA-1C34-9883-EEAD-EBFB6A5BC145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Machine Learning</a:t>
                </a:r>
                <a:endParaRPr lang="ko-KR" altLang="en-US" sz="2800" b="1" spc="-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A490854-076F-8306-EA91-B411C162C334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spc="-300" dirty="0">
                    <a:solidFill>
                      <a:schemeClr val="bg1"/>
                    </a:solidFill>
                  </a:rPr>
                  <a:t>Modeling</a:t>
                </a:r>
                <a:endParaRPr lang="ko-KR" altLang="en-US" sz="1600" b="1" spc="-3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765584-32BD-2FBB-1B40-3BCC7F4F6126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3-1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AF443945-AD0B-5125-837E-7533212E7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456" y="2209340"/>
            <a:ext cx="3621513" cy="451357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A98C8B6-8701-4EE2-85AB-75CE8A2CE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135" y="5211712"/>
            <a:ext cx="3709576" cy="154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43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연구결과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1011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latin typeface="+mj-ea"/>
                <a:ea typeface="+mj-ea"/>
              </a:rPr>
              <a:t>산업재해 </a:t>
            </a:r>
            <a:r>
              <a:rPr lang="ko-KR" altLang="en-US" sz="1400" dirty="0">
                <a:latin typeface="+mj-ea"/>
                <a:ea typeface="+mj-ea"/>
              </a:rPr>
              <a:t>발생 유형을 정확도 </a:t>
            </a:r>
            <a:r>
              <a:rPr lang="en-US" altLang="ko-KR" sz="1400" dirty="0">
                <a:latin typeface="+mj-ea"/>
                <a:ea typeface="+mj-ea"/>
              </a:rPr>
              <a:t>0.5 </a:t>
            </a:r>
            <a:r>
              <a:rPr lang="ko-KR" altLang="en-US" sz="1400" dirty="0">
                <a:latin typeface="+mj-ea"/>
                <a:ea typeface="+mj-ea"/>
              </a:rPr>
              <a:t>내외로 예측하는 모델 완성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LightGBM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CatBoost</a:t>
            </a:r>
            <a:r>
              <a:rPr lang="en-US" altLang="ko-KR" sz="1400" dirty="0">
                <a:latin typeface="+mj-ea"/>
                <a:ea typeface="+mj-ea"/>
              </a:rPr>
              <a:t> 3</a:t>
            </a:r>
            <a:r>
              <a:rPr lang="ko-KR" altLang="en-US" sz="1400" dirty="0">
                <a:latin typeface="+mj-ea"/>
                <a:ea typeface="+mj-ea"/>
              </a:rPr>
              <a:t>종의 모델을 </a:t>
            </a:r>
            <a:r>
              <a:rPr lang="en-US" altLang="ko-KR" sz="1400" dirty="0">
                <a:latin typeface="+mj-ea"/>
                <a:ea typeface="+mj-ea"/>
              </a:rPr>
              <a:t>Soft Voting </a:t>
            </a:r>
            <a:r>
              <a:rPr lang="ko-KR" altLang="en-US" sz="1400" dirty="0">
                <a:latin typeface="+mj-ea"/>
                <a:ea typeface="+mj-ea"/>
              </a:rPr>
              <a:t>앙상블을 수행한 모델의 성능이 가장 우수함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>
                <a:latin typeface="+mj-ea"/>
                <a:ea typeface="+mj-ea"/>
              </a:rPr>
              <a:t>딥러닝</a:t>
            </a:r>
            <a:r>
              <a:rPr lang="ko-KR" altLang="en-US" sz="1400" dirty="0">
                <a:latin typeface="+mj-ea"/>
                <a:ea typeface="+mj-ea"/>
              </a:rPr>
              <a:t> 모델의 정확도가 </a:t>
            </a:r>
            <a:r>
              <a:rPr lang="en-US" altLang="ko-KR" sz="1400" dirty="0">
                <a:latin typeface="+mj-ea"/>
                <a:ea typeface="+mj-ea"/>
              </a:rPr>
              <a:t>0.495</a:t>
            </a:r>
            <a:r>
              <a:rPr lang="ko-KR" altLang="en-US" sz="1400" dirty="0">
                <a:latin typeface="+mj-ea"/>
                <a:ea typeface="+mj-ea"/>
              </a:rPr>
              <a:t>로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본 연구에서 제시한 모델이 낮은 정확도를 갖는 모델이 아님을 알 수 있음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35E52D-23C5-F0D3-9C4C-5A54A8E8EC02}"/>
              </a:ext>
            </a:extLst>
          </p:cNvPr>
          <p:cNvSpPr/>
          <p:nvPr/>
        </p:nvSpPr>
        <p:spPr>
          <a:xfrm>
            <a:off x="83953" y="310350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552B2-666F-8953-7F5F-85ACDC966560}"/>
              </a:ext>
            </a:extLst>
          </p:cNvPr>
          <p:cNvSpPr txBox="1"/>
          <p:nvPr/>
        </p:nvSpPr>
        <p:spPr>
          <a:xfrm>
            <a:off x="291409" y="310670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연구의 시사점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EA5D5-DA45-D288-20DA-89C11AFB25AF}"/>
              </a:ext>
            </a:extLst>
          </p:cNvPr>
          <p:cNvSpPr txBox="1"/>
          <p:nvPr/>
        </p:nvSpPr>
        <p:spPr>
          <a:xfrm>
            <a:off x="83953" y="3756014"/>
            <a:ext cx="105399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특정한 조건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공사 현장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하에서 발생가능성이 높은 산재 유형을 추정하여 산업재해 예방에 기여할 수 있음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산업재해를 발생시키는 요인은 많은 요소에 의하여 복합적으로 작용하며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그에 따라 발생할 수 있는 산업재해도 한 가지에 국한되지 않음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산재 발생 유형과 관련 없이 공통적으로 개인 방호 조치에 대한 중요도는 높아 이에 대한 대비가 중요함을 시사함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DFD1FD5-44BF-6586-9158-4A221694B56D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91294D5-DA09-A342-5D81-B334D3C8E947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2EB9CA3-3DC9-1FC8-5A01-0D508B43911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9799FC-F414-465D-BDFA-52D4AA4D2A3E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98A076-566A-60F2-D2CF-FF124C072BE9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연구 결과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82A42C-40B1-A808-F224-1E5B05B4370B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결론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AA0798-1B4F-0D53-EBD4-ABE76F933859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4-1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56421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 결과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모델의 변수중요도를 확인한 결과 개인보호조치여부와 작업프로세스가 건설업에서 산업재해 발생 유형을 결정하는데 중요한 요소임을 알 수 있음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산업재해 발생 유형을 정확도 </a:t>
            </a:r>
            <a:r>
              <a:rPr lang="en-US" altLang="ko-KR" sz="1400" dirty="0">
                <a:latin typeface="+mj-ea"/>
                <a:ea typeface="+mj-ea"/>
              </a:rPr>
              <a:t>0.5 </a:t>
            </a:r>
            <a:r>
              <a:rPr lang="ko-KR" altLang="en-US" sz="1400" dirty="0">
                <a:latin typeface="+mj-ea"/>
                <a:ea typeface="+mj-ea"/>
              </a:rPr>
              <a:t>내외로 예측하는 모델 완성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LightGBM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CatBoost</a:t>
            </a:r>
            <a:r>
              <a:rPr lang="en-US" altLang="ko-KR" sz="1400" dirty="0">
                <a:latin typeface="+mj-ea"/>
                <a:ea typeface="+mj-ea"/>
              </a:rPr>
              <a:t> 3</a:t>
            </a:r>
            <a:r>
              <a:rPr lang="ko-KR" altLang="en-US" sz="1400" dirty="0">
                <a:latin typeface="+mj-ea"/>
                <a:ea typeface="+mj-ea"/>
              </a:rPr>
              <a:t>종의 모델을 </a:t>
            </a:r>
            <a:r>
              <a:rPr lang="en-US" altLang="ko-KR" sz="1400" dirty="0">
                <a:latin typeface="+mj-ea"/>
                <a:ea typeface="+mj-ea"/>
              </a:rPr>
              <a:t>Soft Voting </a:t>
            </a:r>
            <a:r>
              <a:rPr lang="ko-KR" altLang="en-US" sz="1400" dirty="0">
                <a:latin typeface="+mj-ea"/>
                <a:ea typeface="+mj-ea"/>
              </a:rPr>
              <a:t>앙상블을 수행한 모델의 성능이 가장 우수함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>
                <a:latin typeface="+mj-ea"/>
                <a:ea typeface="+mj-ea"/>
              </a:rPr>
              <a:t>딥러닝</a:t>
            </a:r>
            <a:r>
              <a:rPr lang="ko-KR" altLang="en-US" sz="1400" dirty="0">
                <a:latin typeface="+mj-ea"/>
                <a:ea typeface="+mj-ea"/>
              </a:rPr>
              <a:t> 모델의 정확도가 </a:t>
            </a:r>
            <a:r>
              <a:rPr lang="en-US" altLang="ko-KR" sz="1400" dirty="0">
                <a:latin typeface="+mj-ea"/>
                <a:ea typeface="+mj-ea"/>
              </a:rPr>
              <a:t>0.495</a:t>
            </a:r>
            <a:r>
              <a:rPr lang="ko-KR" altLang="en-US" sz="1400" dirty="0">
                <a:latin typeface="+mj-ea"/>
                <a:ea typeface="+mj-ea"/>
              </a:rPr>
              <a:t>로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본 연구에서 제시한 모델이 낮은 정확도를 갖는 모델이 아님을 알 수 있음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35E52D-23C5-F0D3-9C4C-5A54A8E8EC02}"/>
              </a:ext>
            </a:extLst>
          </p:cNvPr>
          <p:cNvSpPr/>
          <p:nvPr/>
        </p:nvSpPr>
        <p:spPr>
          <a:xfrm>
            <a:off x="143524" y="3760133"/>
            <a:ext cx="10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552B2-666F-8953-7F5F-85ACDC966560}"/>
              </a:ext>
            </a:extLst>
          </p:cNvPr>
          <p:cNvSpPr txBox="1"/>
          <p:nvPr/>
        </p:nvSpPr>
        <p:spPr>
          <a:xfrm>
            <a:off x="350980" y="3763332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연구의 시사점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EA5D5-DA45-D288-20DA-89C11AFB25AF}"/>
              </a:ext>
            </a:extLst>
          </p:cNvPr>
          <p:cNvSpPr txBox="1"/>
          <p:nvPr/>
        </p:nvSpPr>
        <p:spPr>
          <a:xfrm>
            <a:off x="143524" y="4412640"/>
            <a:ext cx="11089049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특정한 조건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공사 현장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하에서 발생가능성이 높은 산재 유형을 추정하여 산업재해 예방에 기여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산업재해를 발생시키는 요인은 많은 요소에 의하여 복합적으로 작용하며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그에 따라 발생할 수 있는 산업재해도 한 가지에 국한되지 않음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산재 발생 유형과 관련 없이 공통적으로 개인 방호 조치에 대한 중요도는 높아 이에 대한 대비가 중요함을 시사함</a:t>
            </a:r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DFD1FD5-44BF-6586-9158-4A221694B56D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91294D5-DA09-A342-5D81-B334D3C8E947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2EB9CA3-3DC9-1FC8-5A01-0D508B43911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9799FC-F414-465D-BDFA-52D4AA4D2A3E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98A076-566A-60F2-D2CF-FF124C072BE9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연구 결과 및 시사점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82A42C-40B1-A808-F224-1E5B05B4370B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결론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AA0798-1B4F-0D53-EBD4-ABE76F933859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4-1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081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정책 제언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5020131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발생 유형에 따른 각각의 예방대책방안 수립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해당공사현장에서 발생 가능성이 높은 </a:t>
            </a:r>
            <a:r>
              <a:rPr lang="en-US" altLang="ko-KR" sz="1400" dirty="0">
                <a:latin typeface="+mj-ea"/>
                <a:ea typeface="+mj-ea"/>
              </a:rPr>
              <a:t>3</a:t>
            </a:r>
            <a:r>
              <a:rPr lang="ko-KR" altLang="en-US" sz="1400" dirty="0">
                <a:latin typeface="+mj-ea"/>
                <a:ea typeface="+mj-ea"/>
              </a:rPr>
              <a:t>가지 유형을 제공하고 경각심을 제고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개인별 부주의가 산업 재해 발생원인중 대다수</a:t>
            </a:r>
            <a:r>
              <a:rPr lang="en-US" altLang="ko-KR" sz="1400" dirty="0">
                <a:latin typeface="+mj-ea"/>
                <a:ea typeface="+mj-ea"/>
              </a:rPr>
              <a:t>(64.8% </a:t>
            </a:r>
            <a:r>
              <a:rPr lang="ko-KR" altLang="en-US" sz="1400" dirty="0">
                <a:latin typeface="+mj-ea"/>
                <a:ea typeface="+mj-ea"/>
              </a:rPr>
              <a:t>이상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이므로 작업자 통제 강화</a:t>
            </a:r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27B286A-158F-48FD-873D-FA4C765B17B8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D5401C4-D5DB-0CE8-4846-D6475D60CCB4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8B92588-1900-6FEA-E45B-4B0B83320D48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2AED1A3-BD24-C446-F274-6A340503FF2F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D65D65-646B-034A-F882-7B9762AA686A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정책 제언 및 연구 기대 효과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AA0924-57B2-7C31-57D0-A8D938C642A1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결론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670D37-4D8A-6F36-153E-B2A8623643C4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4-2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97D717-A1F5-4951-BF00-BD4EAA686DCB}"/>
              </a:ext>
            </a:extLst>
          </p:cNvPr>
          <p:cNvSpPr/>
          <p:nvPr/>
        </p:nvSpPr>
        <p:spPr>
          <a:xfrm>
            <a:off x="5361648" y="1195447"/>
            <a:ext cx="6760838" cy="5588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D0C833-E08E-494A-B1A3-D7CA9D226D98}"/>
              </a:ext>
            </a:extLst>
          </p:cNvPr>
          <p:cNvSpPr txBox="1"/>
          <p:nvPr/>
        </p:nvSpPr>
        <p:spPr>
          <a:xfrm>
            <a:off x="7665961" y="1205150"/>
            <a:ext cx="2194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일일 재해위험 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AFAFBC-266B-4DF5-9A9F-7273D5AB837C}"/>
              </a:ext>
            </a:extLst>
          </p:cNvPr>
          <p:cNvSpPr txBox="1"/>
          <p:nvPr/>
        </p:nvSpPr>
        <p:spPr>
          <a:xfrm>
            <a:off x="6841594" y="4273949"/>
            <a:ext cx="3573414" cy="307777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공사기간</a:t>
            </a:r>
            <a:r>
              <a:rPr lang="en-US" altLang="ko-KR" sz="1400" b="1" dirty="0"/>
              <a:t>: 420</a:t>
            </a:r>
            <a:r>
              <a:rPr lang="ko-KR" altLang="en-US" sz="1400" b="1" dirty="0"/>
              <a:t>일</a:t>
            </a:r>
            <a:r>
              <a:rPr lang="en-US" altLang="ko-KR" sz="1400" b="1" dirty="0"/>
              <a:t>           </a:t>
            </a:r>
            <a:r>
              <a:rPr lang="ko-KR" altLang="en-US" sz="1400" b="1" dirty="0"/>
              <a:t>공사비</a:t>
            </a:r>
            <a:r>
              <a:rPr lang="en-US" altLang="ko-KR" sz="1400" b="1" dirty="0"/>
              <a:t>: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300</a:t>
            </a:r>
            <a:r>
              <a:rPr lang="ko-KR" altLang="en-US" sz="1400" b="1" dirty="0"/>
              <a:t>억 원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343AF6-8181-4489-8DB6-B4E040A152E6}"/>
              </a:ext>
            </a:extLst>
          </p:cNvPr>
          <p:cNvSpPr txBox="1"/>
          <p:nvPr/>
        </p:nvSpPr>
        <p:spPr>
          <a:xfrm>
            <a:off x="6841594" y="4645451"/>
            <a:ext cx="3267241" cy="307777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작업자수</a:t>
            </a:r>
            <a:r>
              <a:rPr lang="en-US" altLang="ko-KR" sz="1400" b="1" dirty="0"/>
              <a:t>: 400</a:t>
            </a:r>
            <a:r>
              <a:rPr lang="ko-KR" altLang="en-US" sz="1400" b="1" dirty="0"/>
              <a:t>명</a:t>
            </a:r>
            <a:r>
              <a:rPr lang="en-US" altLang="ko-KR" sz="1400" b="1" dirty="0"/>
              <a:t>           </a:t>
            </a:r>
            <a:r>
              <a:rPr lang="ko-KR" altLang="en-US" sz="1400" b="1" dirty="0" err="1"/>
              <a:t>공정률</a:t>
            </a:r>
            <a:r>
              <a:rPr lang="en-US" altLang="ko-KR" sz="1400" b="1" dirty="0"/>
              <a:t>: 30 %</a:t>
            </a:r>
            <a:endParaRPr lang="ko-KR" altLang="en-US" sz="14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062AD8-AE27-44B8-B3CD-23E748C265F5}"/>
              </a:ext>
            </a:extLst>
          </p:cNvPr>
          <p:cNvSpPr txBox="1"/>
          <p:nvPr/>
        </p:nvSpPr>
        <p:spPr>
          <a:xfrm>
            <a:off x="6841594" y="5033268"/>
            <a:ext cx="3340979" cy="307777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보호조치여부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조치</a:t>
            </a:r>
            <a:r>
              <a:rPr lang="en-US" altLang="ko-KR" sz="1400" b="1" dirty="0"/>
              <a:t>       </a:t>
            </a:r>
            <a:r>
              <a:rPr lang="ko-KR" altLang="en-US" sz="1400" b="1" dirty="0" err="1"/>
              <a:t>공종</a:t>
            </a:r>
            <a:r>
              <a:rPr lang="en-US" altLang="ko-KR" sz="1400" b="1" dirty="0"/>
              <a:t>:</a:t>
            </a:r>
            <a:r>
              <a:rPr lang="ko-KR" altLang="en-US" sz="1400" b="1" dirty="0"/>
              <a:t> 가설공사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D8D22E4-ED69-4D14-91E5-679A69935331}"/>
              </a:ext>
            </a:extLst>
          </p:cNvPr>
          <p:cNvSpPr/>
          <p:nvPr/>
        </p:nvSpPr>
        <p:spPr>
          <a:xfrm>
            <a:off x="5659047" y="2209806"/>
            <a:ext cx="6166039" cy="1438698"/>
          </a:xfrm>
          <a:prstGeom prst="roundRect">
            <a:avLst/>
          </a:prstGeom>
          <a:solidFill>
            <a:srgbClr val="D2D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747F4C7-9DA9-41A0-A2DE-BF324CFB8F08}"/>
              </a:ext>
            </a:extLst>
          </p:cNvPr>
          <p:cNvSpPr txBox="1"/>
          <p:nvPr/>
        </p:nvSpPr>
        <p:spPr>
          <a:xfrm>
            <a:off x="5954678" y="2715818"/>
            <a:ext cx="1423483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현재 시각 날씨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FDE0DA2-5FEA-497F-9C3D-237D1721B69F}"/>
              </a:ext>
            </a:extLst>
          </p:cNvPr>
          <p:cNvSpPr txBox="1"/>
          <p:nvPr/>
        </p:nvSpPr>
        <p:spPr>
          <a:xfrm>
            <a:off x="7655979" y="3142567"/>
            <a:ext cx="3531737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온도</a:t>
            </a:r>
            <a:r>
              <a:rPr lang="en-US" altLang="ko-KR" sz="1400" b="1" dirty="0"/>
              <a:t>: 20 ℃    </a:t>
            </a:r>
            <a:r>
              <a:rPr lang="ko-KR" altLang="en-US" sz="1400" b="1" dirty="0"/>
              <a:t>습도</a:t>
            </a:r>
            <a:r>
              <a:rPr lang="en-US" altLang="ko-KR" sz="1400" b="1" dirty="0"/>
              <a:t>: 60 %   </a:t>
            </a:r>
            <a:r>
              <a:rPr lang="ko-KR" altLang="en-US" sz="1400" b="1" dirty="0"/>
              <a:t>풍속</a:t>
            </a:r>
            <a:r>
              <a:rPr lang="en-US" altLang="ko-KR" sz="1400" b="1" dirty="0"/>
              <a:t>: 3 m/s</a:t>
            </a:r>
            <a:endParaRPr lang="ko-KR" altLang="en-US" sz="1400" b="1" dirty="0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A4D16A07-18B0-4A1B-ABD6-59F33F2D5DC6}"/>
              </a:ext>
            </a:extLst>
          </p:cNvPr>
          <p:cNvGrpSpPr/>
          <p:nvPr/>
        </p:nvGrpSpPr>
        <p:grpSpPr>
          <a:xfrm>
            <a:off x="6525518" y="2301924"/>
            <a:ext cx="2300960" cy="296465"/>
            <a:chOff x="6251198" y="2296472"/>
            <a:chExt cx="2300960" cy="29646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CC05604-0384-4F48-8A63-EE69213ACA3C}"/>
                </a:ext>
              </a:extLst>
            </p:cNvPr>
            <p:cNvSpPr/>
            <p:nvPr/>
          </p:nvSpPr>
          <p:spPr>
            <a:xfrm>
              <a:off x="6251198" y="2296504"/>
              <a:ext cx="2300960" cy="296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서울특별시 강남구</a:t>
              </a: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FC5F5599-0DE0-4F63-A55F-FBA26ACC6BF2}"/>
                </a:ext>
              </a:extLst>
            </p:cNvPr>
            <p:cNvGrpSpPr/>
            <p:nvPr/>
          </p:nvGrpSpPr>
          <p:grpSpPr>
            <a:xfrm>
              <a:off x="8280158" y="2296472"/>
              <a:ext cx="272000" cy="294348"/>
              <a:chOff x="8201952" y="2296504"/>
              <a:chExt cx="354797" cy="383947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7154C9A-C1E4-419F-8C88-1FAEE43A3042}"/>
                  </a:ext>
                </a:extLst>
              </p:cNvPr>
              <p:cNvSpPr/>
              <p:nvPr/>
            </p:nvSpPr>
            <p:spPr>
              <a:xfrm>
                <a:off x="8201952" y="2296504"/>
                <a:ext cx="354797" cy="38394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76" name="이등변 삼각형 75">
                <a:extLst>
                  <a:ext uri="{FF2B5EF4-FFF2-40B4-BE49-F238E27FC236}">
                    <a16:creationId xmlns:a16="http://schemas.microsoft.com/office/drawing/2014/main" id="{B071AE3A-56B2-4C57-954F-2498B7CAA08C}"/>
                  </a:ext>
                </a:extLst>
              </p:cNvPr>
              <p:cNvSpPr/>
              <p:nvPr/>
            </p:nvSpPr>
            <p:spPr>
              <a:xfrm rot="10800000">
                <a:off x="8246737" y="2374154"/>
                <a:ext cx="265226" cy="22864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853F9527-EC8A-4C88-A62F-BAD21428EC2F}"/>
              </a:ext>
            </a:extLst>
          </p:cNvPr>
          <p:cNvSpPr txBox="1"/>
          <p:nvPr/>
        </p:nvSpPr>
        <p:spPr>
          <a:xfrm>
            <a:off x="5963904" y="2296268"/>
            <a:ext cx="587252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지역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7108B5A2-5299-45B4-9C3F-084093F9E4B1}"/>
              </a:ext>
            </a:extLst>
          </p:cNvPr>
          <p:cNvGrpSpPr/>
          <p:nvPr/>
        </p:nvGrpSpPr>
        <p:grpSpPr>
          <a:xfrm>
            <a:off x="9765978" y="2301924"/>
            <a:ext cx="1527178" cy="296465"/>
            <a:chOff x="10034588" y="2334786"/>
            <a:chExt cx="1527178" cy="29646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688E2D5-8A48-4376-831D-EFD12E282647}"/>
                </a:ext>
              </a:extLst>
            </p:cNvPr>
            <p:cNvSpPr/>
            <p:nvPr/>
          </p:nvSpPr>
          <p:spPr>
            <a:xfrm>
              <a:off x="10034588" y="2334818"/>
              <a:ext cx="1527177" cy="296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금요일</a:t>
              </a:r>
              <a:r>
                <a:rPr lang="en-US" altLang="ko-KR" sz="1400" dirty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>
                  <a:solidFill>
                    <a:schemeClr val="tx1"/>
                  </a:solidFill>
                </a:rPr>
                <a:t>평일</a:t>
              </a:r>
              <a:r>
                <a:rPr lang="en-US" altLang="ko-KR" sz="1400" dirty="0">
                  <a:solidFill>
                    <a:schemeClr val="tx1"/>
                  </a:solidFill>
                </a:rPr>
                <a:t>)</a:t>
              </a:r>
              <a:endParaRPr lang="ko-KR" altLang="en-US" sz="1400" dirty="0"/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AEF27A80-E292-4A0E-BB38-0378E98F3FD4}"/>
                </a:ext>
              </a:extLst>
            </p:cNvPr>
            <p:cNvGrpSpPr/>
            <p:nvPr/>
          </p:nvGrpSpPr>
          <p:grpSpPr>
            <a:xfrm>
              <a:off x="11289766" y="2334786"/>
              <a:ext cx="272000" cy="294348"/>
              <a:chOff x="8201952" y="2296504"/>
              <a:chExt cx="354797" cy="383947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2B97394C-8439-49D3-A069-A46FCB379BB1}"/>
                  </a:ext>
                </a:extLst>
              </p:cNvPr>
              <p:cNvSpPr/>
              <p:nvPr/>
            </p:nvSpPr>
            <p:spPr>
              <a:xfrm>
                <a:off x="8201952" y="2296504"/>
                <a:ext cx="354797" cy="38394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82" name="이등변 삼각형 81">
                <a:extLst>
                  <a:ext uri="{FF2B5EF4-FFF2-40B4-BE49-F238E27FC236}">
                    <a16:creationId xmlns:a16="http://schemas.microsoft.com/office/drawing/2014/main" id="{D54F0A14-1A5D-49E1-930F-CAA032F3EB08}"/>
                  </a:ext>
                </a:extLst>
              </p:cNvPr>
              <p:cNvSpPr/>
              <p:nvPr/>
            </p:nvSpPr>
            <p:spPr>
              <a:xfrm rot="10800000">
                <a:off x="8246737" y="2374154"/>
                <a:ext cx="265226" cy="22864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9310EE17-8FE9-4C46-A028-855A47F9840D}"/>
              </a:ext>
            </a:extLst>
          </p:cNvPr>
          <p:cNvSpPr txBox="1"/>
          <p:nvPr/>
        </p:nvSpPr>
        <p:spPr>
          <a:xfrm>
            <a:off x="9199454" y="2296268"/>
            <a:ext cx="587252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요일</a:t>
            </a: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B473F53E-13C8-48EB-AE46-BA5E6FF141C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440" y="3038112"/>
            <a:ext cx="516686" cy="516686"/>
          </a:xfrm>
          <a:prstGeom prst="rect">
            <a:avLst/>
          </a:prstGeom>
        </p:spPr>
      </p:pic>
      <p:grpSp>
        <p:nvGrpSpPr>
          <p:cNvPr id="85" name="그룹 84">
            <a:extLst>
              <a:ext uri="{FF2B5EF4-FFF2-40B4-BE49-F238E27FC236}">
                <a16:creationId xmlns:a16="http://schemas.microsoft.com/office/drawing/2014/main" id="{99B3BA6C-EA6A-436E-926D-2F31375FCED3}"/>
              </a:ext>
            </a:extLst>
          </p:cNvPr>
          <p:cNvGrpSpPr/>
          <p:nvPr/>
        </p:nvGrpSpPr>
        <p:grpSpPr>
          <a:xfrm>
            <a:off x="7086981" y="3839036"/>
            <a:ext cx="2300960" cy="296465"/>
            <a:chOff x="6251198" y="2296472"/>
            <a:chExt cx="2300960" cy="296465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94430E01-23C6-43DC-9BA8-5981F731A2C0}"/>
                </a:ext>
              </a:extLst>
            </p:cNvPr>
            <p:cNvSpPr/>
            <p:nvPr/>
          </p:nvSpPr>
          <p:spPr>
            <a:xfrm>
              <a:off x="6251198" y="2296504"/>
              <a:ext cx="2300960" cy="296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서울특별시 강남구</a:t>
              </a:r>
            </a:p>
          </p:txBody>
        </p: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0DF5EC1-3759-46B5-B9C3-0D68ABF5ED79}"/>
                </a:ext>
              </a:extLst>
            </p:cNvPr>
            <p:cNvGrpSpPr/>
            <p:nvPr/>
          </p:nvGrpSpPr>
          <p:grpSpPr>
            <a:xfrm>
              <a:off x="8280158" y="2296472"/>
              <a:ext cx="272000" cy="294348"/>
              <a:chOff x="8201952" y="2296504"/>
              <a:chExt cx="354797" cy="383947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F38DE19B-20A4-466D-98E9-C2CA2539FE62}"/>
                  </a:ext>
                </a:extLst>
              </p:cNvPr>
              <p:cNvSpPr/>
              <p:nvPr/>
            </p:nvSpPr>
            <p:spPr>
              <a:xfrm>
                <a:off x="8201952" y="2296504"/>
                <a:ext cx="354797" cy="38394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89" name="이등변 삼각형 88">
                <a:extLst>
                  <a:ext uri="{FF2B5EF4-FFF2-40B4-BE49-F238E27FC236}">
                    <a16:creationId xmlns:a16="http://schemas.microsoft.com/office/drawing/2014/main" id="{53124102-9A95-48B4-9DDE-F0BBAC0FCF7E}"/>
                  </a:ext>
                </a:extLst>
              </p:cNvPr>
              <p:cNvSpPr/>
              <p:nvPr/>
            </p:nvSpPr>
            <p:spPr>
              <a:xfrm rot="10800000">
                <a:off x="8246737" y="2374154"/>
                <a:ext cx="265226" cy="22864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7DD521B6-EF12-490F-AB7B-6F0B83D03A0A}"/>
              </a:ext>
            </a:extLst>
          </p:cNvPr>
          <p:cNvSpPr txBox="1"/>
          <p:nvPr/>
        </p:nvSpPr>
        <p:spPr>
          <a:xfrm>
            <a:off x="5953867" y="3833380"/>
            <a:ext cx="122730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공사장 위치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11259780-074F-4D91-AA93-4FED9D1D108B}"/>
              </a:ext>
            </a:extLst>
          </p:cNvPr>
          <p:cNvSpPr/>
          <p:nvPr/>
        </p:nvSpPr>
        <p:spPr>
          <a:xfrm>
            <a:off x="5203580" y="1750065"/>
            <a:ext cx="1321938" cy="28415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입력 데이터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D0A876AC-3684-4FF5-8E23-098A2F08192E}"/>
              </a:ext>
            </a:extLst>
          </p:cNvPr>
          <p:cNvSpPr/>
          <p:nvPr/>
        </p:nvSpPr>
        <p:spPr>
          <a:xfrm>
            <a:off x="5203580" y="5461053"/>
            <a:ext cx="1915772" cy="284158"/>
          </a:xfrm>
          <a:prstGeom prst="roundRect">
            <a:avLst/>
          </a:prstGeom>
          <a:solidFill>
            <a:srgbClr val="FFCC99"/>
          </a:solidFill>
          <a:ln w="3175">
            <a:solidFill>
              <a:schemeClr val="tx1"/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주의해야 할 재해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BBADA3EC-AD14-40C0-8E8B-C4B8C088DBE8}"/>
              </a:ext>
            </a:extLst>
          </p:cNvPr>
          <p:cNvGrpSpPr/>
          <p:nvPr/>
        </p:nvGrpSpPr>
        <p:grpSpPr>
          <a:xfrm>
            <a:off x="5953867" y="5975096"/>
            <a:ext cx="1619967" cy="468690"/>
            <a:chOff x="5963904" y="5905570"/>
            <a:chExt cx="1619967" cy="468690"/>
          </a:xfrm>
        </p:grpSpPr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5D6E90FF-0DD2-4EFE-886A-AAC521B25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3904" y="5905570"/>
              <a:ext cx="468690" cy="468690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5FE61FB-5F2E-4A31-9485-C1EC970DA1A2}"/>
                </a:ext>
              </a:extLst>
            </p:cNvPr>
            <p:cNvSpPr txBox="1"/>
            <p:nvPr/>
          </p:nvSpPr>
          <p:spPr>
            <a:xfrm>
              <a:off x="6432594" y="5986027"/>
              <a:ext cx="1151277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떨어짐 </a:t>
              </a:r>
              <a:r>
                <a:rPr lang="en-US" altLang="ko-KR" sz="1400" b="1" dirty="0"/>
                <a:t>40%</a:t>
              </a:r>
              <a:endParaRPr lang="ko-KR" altLang="en-US" sz="1400" b="1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DF608AAD-E42B-4600-A9B1-717A27787CD0}"/>
              </a:ext>
            </a:extLst>
          </p:cNvPr>
          <p:cNvGrpSpPr/>
          <p:nvPr/>
        </p:nvGrpSpPr>
        <p:grpSpPr>
          <a:xfrm>
            <a:off x="7785139" y="5975096"/>
            <a:ext cx="1619967" cy="468690"/>
            <a:chOff x="7795176" y="5905570"/>
            <a:chExt cx="1619967" cy="468690"/>
          </a:xfrm>
        </p:grpSpPr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C5FF1D8D-3C62-4152-801F-F8EE53715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5176" y="5905570"/>
              <a:ext cx="468690" cy="468690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6B0C25F-6648-4C0A-84B1-5D5B5C63DD5C}"/>
                </a:ext>
              </a:extLst>
            </p:cNvPr>
            <p:cNvSpPr txBox="1"/>
            <p:nvPr/>
          </p:nvSpPr>
          <p:spPr>
            <a:xfrm>
              <a:off x="8263866" y="5986027"/>
              <a:ext cx="1151277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넘어짐 </a:t>
              </a:r>
              <a:r>
                <a:rPr lang="en-US" altLang="ko-KR" sz="1400" b="1" dirty="0"/>
                <a:t>32%</a:t>
              </a:r>
              <a:endParaRPr lang="ko-KR" altLang="en-US" sz="1400" b="1" dirty="0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005A3296-59C6-4697-974E-93B0AA506E05}"/>
              </a:ext>
            </a:extLst>
          </p:cNvPr>
          <p:cNvGrpSpPr/>
          <p:nvPr/>
        </p:nvGrpSpPr>
        <p:grpSpPr>
          <a:xfrm>
            <a:off x="9616411" y="5975096"/>
            <a:ext cx="2054768" cy="468690"/>
            <a:chOff x="9626448" y="5905570"/>
            <a:chExt cx="2054768" cy="468690"/>
          </a:xfrm>
        </p:grpSpPr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8E6A5611-0699-4241-B525-FDBB54A43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6448" y="5905570"/>
              <a:ext cx="468690" cy="468690"/>
            </a:xfrm>
            <a:prstGeom prst="rect">
              <a:avLst/>
            </a:prstGeom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F833E46-61E6-476B-BBAA-2696AAB71349}"/>
                </a:ext>
              </a:extLst>
            </p:cNvPr>
            <p:cNvSpPr txBox="1"/>
            <p:nvPr/>
          </p:nvSpPr>
          <p:spPr>
            <a:xfrm>
              <a:off x="10108350" y="5986027"/>
              <a:ext cx="1572866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물체에 맞음 </a:t>
              </a:r>
              <a:r>
                <a:rPr lang="en-US" altLang="ko-KR" sz="1400" b="1" dirty="0"/>
                <a:t>25%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3603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 기대효과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929028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건설업 환경에서의 고위험 요소 사전 감지 및 사전 예방 가능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정부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기업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구직자에 대한 기대 효과 제안</a:t>
            </a:r>
            <a:r>
              <a:rPr lang="en-US" altLang="ko-KR" sz="1400" dirty="0">
                <a:latin typeface="+mj-ea"/>
                <a:ea typeface="+mj-ea"/>
              </a:rPr>
              <a:t>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정부는 고위험군 발생 예방을 위한 법적 정책 수립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기업은 산재 사전 발생을 대비하여 이윤 손실 최소화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구직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종사자는 직업 선택 및 산재 발생에 의한 책임 부가에 대한 전문적인 뒷받침이 되는 자료 제공</a:t>
            </a:r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27B286A-158F-48FD-873D-FA4C765B17B8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D5401C4-D5DB-0CE8-4846-D6475D60CCB4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8B92588-1900-6FEA-E45B-4B0B83320D48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2AED1A3-BD24-C446-F274-6A340503FF2F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D65D65-646B-034A-F882-7B9762AA686A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정책 제언 및 연구 기대 효과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AA0924-57B2-7C31-57D0-A8D938C642A1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결론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670D37-4D8A-6F36-153E-B2A8623643C4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4-2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484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연구의 한계점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산재 </a:t>
            </a:r>
            <a:r>
              <a:rPr lang="ko-KR" altLang="en-US" sz="1400" dirty="0" err="1">
                <a:latin typeface="+mj-ea"/>
                <a:ea typeface="+mj-ea"/>
              </a:rPr>
              <a:t>발생율</a:t>
            </a:r>
            <a:r>
              <a:rPr lang="ko-KR" altLang="en-US" sz="1400" dirty="0">
                <a:latin typeface="+mj-ea"/>
                <a:ea typeface="+mj-ea"/>
              </a:rPr>
              <a:t> 자체는 확인하기 어려움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0.5</a:t>
            </a:r>
            <a:r>
              <a:rPr lang="ko-KR" altLang="en-US" sz="1400" dirty="0">
                <a:latin typeface="+mj-ea"/>
                <a:ea typeface="+mj-ea"/>
              </a:rPr>
              <a:t>의 정확도에서 추가 개선 필요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개인에 대한 특성이 데이터에 존재하지 않음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수집한 자료 중 텍스트에 해당하는 부분의 텍스트 마이닝 결과를 제시하지 않음</a:t>
            </a:r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93E4561-5108-A67B-415D-1A09D1E90363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C6B2812-1EE0-67D5-951E-EAC1D507B3F6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68B243B-D733-2C2C-0B71-14FF522FE46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F79E5A5-8881-851B-1543-8B1EE3805B74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72A1CA-B49F-9FB4-F4FF-95598EFCD9E6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연구의 한계점 및 향후 연구제안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1D4D65-72E4-CFF2-48A2-0FC7787E9EA8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결론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51FC42-DC56-731A-4755-D309B2045B8A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4-3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3DBFDF2-E7A2-690F-3DA2-14EFB213F1AA}"/>
              </a:ext>
            </a:extLst>
          </p:cNvPr>
          <p:cNvSpPr txBox="1"/>
          <p:nvPr/>
        </p:nvSpPr>
        <p:spPr>
          <a:xfrm>
            <a:off x="240080" y="4185675"/>
            <a:ext cx="1124157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+mj-ea"/>
                <a:ea typeface="+mj-ea"/>
              </a:rPr>
              <a:t>개인에 대한 특성을 모델에 반영하고 텍스트에 </a:t>
            </a:r>
            <a:r>
              <a:rPr lang="ko-KR" altLang="en-US" sz="1800" dirty="0" err="1" smtClean="0">
                <a:latin typeface="+mj-ea"/>
                <a:ea typeface="+mj-ea"/>
              </a:rPr>
              <a:t>핻</a:t>
            </a:r>
            <a:endParaRPr lang="en-US" altLang="ko-KR" sz="1800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91D72-C1AC-A808-32DC-2A31FBA812DA}"/>
              </a:ext>
            </a:extLst>
          </p:cNvPr>
          <p:cNvSpPr txBox="1"/>
          <p:nvPr/>
        </p:nvSpPr>
        <p:spPr>
          <a:xfrm>
            <a:off x="339536" y="3693054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향후 연구 제안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BDCC72-F6FB-27D2-80E3-F63B3A48A2D6}"/>
              </a:ext>
            </a:extLst>
          </p:cNvPr>
          <p:cNvSpPr/>
          <p:nvPr/>
        </p:nvSpPr>
        <p:spPr>
          <a:xfrm>
            <a:off x="132080" y="3689855"/>
            <a:ext cx="10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429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671</Words>
  <Application>Microsoft Office PowerPoint</Application>
  <PresentationFormat>와이드스크린</PresentationFormat>
  <Paragraphs>123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hyk</cp:lastModifiedBy>
  <cp:revision>139</cp:revision>
  <dcterms:created xsi:type="dcterms:W3CDTF">2020-09-07T02:34:06Z</dcterms:created>
  <dcterms:modified xsi:type="dcterms:W3CDTF">2024-05-16T08:42:46Z</dcterms:modified>
</cp:coreProperties>
</file>