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sldIdLst>
    <p:sldId id="361" r:id="rId2"/>
    <p:sldId id="357" r:id="rId3"/>
    <p:sldId id="358" r:id="rId4"/>
    <p:sldId id="359" r:id="rId5"/>
    <p:sldId id="360" r:id="rId6"/>
    <p:sldId id="339" r:id="rId7"/>
    <p:sldId id="355" r:id="rId8"/>
    <p:sldId id="300" r:id="rId9"/>
    <p:sldId id="341" r:id="rId10"/>
    <p:sldId id="29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7"/>
    <a:srgbClr val="D2DDEE"/>
    <a:srgbClr val="28436E"/>
    <a:srgbClr val="E3A01B"/>
    <a:srgbClr val="FFBD3B"/>
    <a:srgbClr val="30404F"/>
    <a:srgbClr val="E2E2E2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96" y="129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7ABDE06-E55F-DE63-FF7D-9F1A007E3150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1B24E-FFB6-81DC-5E0C-1BB939B000B1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D0E2CF-E799-1D94-A924-7A89B5B7F6B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4167B0-8D20-4FFD-EB65-C2BD3058AD3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CA9330-64DB-1A56-76A5-5BAE1821F8B1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 smtClean="0">
                    <a:solidFill>
                      <a:schemeClr val="bg1"/>
                    </a:solidFill>
                  </a:rPr>
                  <a:t>수집한 변수 확인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93AC1-DF3D-2CA8-8B66-4CA03CC4091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C8AF37-C113-4BB0-7266-71F62E96F14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4565"/>
              </p:ext>
            </p:extLst>
          </p:nvPr>
        </p:nvGraphicFramePr>
        <p:xfrm>
          <a:off x="436434" y="1397853"/>
          <a:ext cx="10520325" cy="435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017">
                  <a:extLst>
                    <a:ext uri="{9D8B030D-6E8A-4147-A177-3AD203B41FA5}">
                      <a16:colId xmlns:a16="http://schemas.microsoft.com/office/drawing/2014/main" val="2326934833"/>
                    </a:ext>
                  </a:extLst>
                </a:gridCol>
                <a:gridCol w="3614860">
                  <a:extLst>
                    <a:ext uri="{9D8B030D-6E8A-4147-A177-3AD203B41FA5}">
                      <a16:colId xmlns:a16="http://schemas.microsoft.com/office/drawing/2014/main" val="4226080332"/>
                    </a:ext>
                  </a:extLst>
                </a:gridCol>
                <a:gridCol w="3614860">
                  <a:extLst>
                    <a:ext uri="{9D8B030D-6E8A-4147-A177-3AD203B41FA5}">
                      <a16:colId xmlns:a16="http://schemas.microsoft.com/office/drawing/2014/main" val="12017053"/>
                    </a:ext>
                  </a:extLst>
                </a:gridCol>
                <a:gridCol w="2005588">
                  <a:extLst>
                    <a:ext uri="{9D8B030D-6E8A-4147-A177-3AD203B41FA5}">
                      <a16:colId xmlns:a16="http://schemas.microsoft.com/office/drawing/2014/main" val="3232714978"/>
                    </a:ext>
                  </a:extLst>
                </a:gridCol>
              </a:tblGrid>
              <a:tr h="182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변수명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출처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extLst>
                  <a:ext uri="{0D108BD9-81ED-4DB2-BD59-A6C34878D82A}">
                    <a16:rowId xmlns:a16="http://schemas.microsoft.com/office/drawing/2014/main" val="624061866"/>
                  </a:ext>
                </a:extLst>
              </a:tr>
              <a:tr h="261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종속변수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인적사고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산업재해 발생 유형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넘어짐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떨어짐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물체에 맞음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등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건설공사 안전관리 종합정보망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extLst>
                  <a:ext uri="{0D108BD9-81ED-4DB2-BD59-A6C34878D82A}">
                    <a16:rowId xmlns:a16="http://schemas.microsoft.com/office/drawing/2014/main" val="2487157905"/>
                  </a:ext>
                </a:extLst>
              </a:tr>
              <a:tr h="261556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공사 특성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보호조치여부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조치 여부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개인방호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안전방호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68461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 err="1">
                          <a:effectLst/>
                        </a:rPr>
                        <a:t>공정률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r>
                        <a:rPr lang="ko-KR" altLang="en-US" sz="1100" u="none" strike="noStrike">
                          <a:effectLst/>
                        </a:rPr>
                        <a:t>퍼센트 단위 구분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95080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 err="1">
                          <a:effectLst/>
                        </a:rPr>
                        <a:t>작업자수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작업자수 규모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53823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공사기간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공사기간 종료일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공사시간 시작일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공종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47080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 err="1">
                          <a:effectLst/>
                        </a:rPr>
                        <a:t>공종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진행한 공사의 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78999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 err="1">
                          <a:effectLst/>
                        </a:rPr>
                        <a:t>사고객체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산재가 발생한 물적 객체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19550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작업프로세스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산재가 발생한 작업 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5590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장소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신고된 건축물의 용도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12083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부위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산재가 발생한 작업 부위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14136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공사비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공사비 규모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전체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공종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64340"/>
                  </a:ext>
                </a:extLst>
              </a:tr>
              <a:tr h="182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공간 특성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>
                          <a:effectLst/>
                        </a:rPr>
                        <a:t>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시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91577"/>
                  </a:ext>
                </a:extLst>
              </a:tr>
              <a:tr h="18229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시간 특성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월별 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직접 추가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extLst>
                  <a:ext uri="{0D108BD9-81ED-4DB2-BD59-A6C34878D82A}">
                    <a16:rowId xmlns:a16="http://schemas.microsoft.com/office/drawing/2014/main" val="2101528673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 err="1">
                          <a:effectLst/>
                        </a:rPr>
                        <a:t>요일별</a:t>
                      </a:r>
                      <a:r>
                        <a:rPr lang="ko-KR" altLang="en-US" sz="1100" u="none" strike="noStrike" dirty="0">
                          <a:effectLst/>
                        </a:rPr>
                        <a:t> 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35780"/>
                  </a:ext>
                </a:extLst>
              </a:tr>
              <a:tr h="18229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날씨 특성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온도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노동부 고시 고온의 노출 기준에 따라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재분류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기상청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extLst>
                  <a:ext uri="{0D108BD9-81ED-4DB2-BD59-A6C34878D82A}">
                    <a16:rowId xmlns:a16="http://schemas.microsoft.com/office/drawing/2014/main" val="2135962181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풍속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u="none" strike="noStrike" dirty="0">
                          <a:effectLst/>
                        </a:rPr>
                        <a:t>풍속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30745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풍향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 dirty="0">
                          <a:effectLst/>
                        </a:rPr>
                        <a:t>각도로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53006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습도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 dirty="0">
                          <a:effectLst/>
                        </a:rPr>
                        <a:t>습도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32030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 dirty="0">
                          <a:effectLst/>
                        </a:rPr>
                        <a:t>일조량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53009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전운량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 dirty="0">
                          <a:effectLst/>
                        </a:rPr>
                        <a:t>구름이 덮고 있는 하늘의 비율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45502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중하층운량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 dirty="0">
                          <a:effectLst/>
                        </a:rPr>
                        <a:t>대기 중층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</a:rPr>
                        <a:t>하층의 구름의 비율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38431"/>
                  </a:ext>
                </a:extLst>
              </a:tr>
              <a:tr h="18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 dirty="0">
                          <a:effectLst/>
                        </a:rPr>
                        <a:t>시야가 보이는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7926" marR="7926" marT="7926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9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245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24657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갱신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갱신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D6F70AA-FE65-4365-81A3-9395920C87E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67BF56-8BCB-BD6C-2318-1BF2E3A956F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BFEB6E-4F53-C5B4-6FD8-FBCB11CD47A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28D4F4-63C1-1BF6-FF2E-747283FEC10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4BE00-E632-0FDC-306B-E33DC496DCF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62742C-E287-9A22-50B4-82FE615F8D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77808-369A-6888-223D-8019AEEB863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5-1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숫자형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기초통계량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730474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명목형</a:t>
            </a:r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7523018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50975" y="1883438"/>
          <a:ext cx="6773031" cy="2804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559">
                  <a:extLst>
                    <a:ext uri="{9D8B030D-6E8A-4147-A177-3AD203B41FA5}">
                      <a16:colId xmlns:a16="http://schemas.microsoft.com/office/drawing/2014/main" val="913139116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2637277281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2177416603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1271125175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3501982400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105305797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974228879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740821810"/>
                    </a:ext>
                  </a:extLst>
                </a:gridCol>
                <a:gridCol w="752559">
                  <a:extLst>
                    <a:ext uri="{9D8B030D-6E8A-4147-A177-3AD203B41FA5}">
                      <a16:colId xmlns:a16="http://schemas.microsoft.com/office/drawing/2014/main" val="1997874394"/>
                    </a:ext>
                  </a:extLst>
                </a:gridCol>
              </a:tblGrid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25%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50%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75%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214379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풍속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2.251152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1.449625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6475200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풍향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185.51305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108.39393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208286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습도</a:t>
                      </a:r>
                      <a:r>
                        <a:rPr lang="en-US" altLang="ko-KR" sz="1000" u="none" strike="noStrike">
                          <a:effectLst/>
                        </a:rPr>
                        <a:t>.1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60.440066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20.732705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2073190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0.578458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0.436851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479267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전운량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4.850973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3.854327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800989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중하층운량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2.779733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3.374295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577355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2188.0838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1302.6688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1410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2384.75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6540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188409"/>
                  </a:ext>
                </a:extLst>
              </a:tr>
              <a:tr h="4071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공사기간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845.73327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603.39087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9830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8993538"/>
                  </a:ext>
                </a:extLst>
              </a:tr>
              <a:tr h="4071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공종공사기간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427.99277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419.13558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9830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513461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523018" y="1883438"/>
          <a:ext cx="4552604" cy="3810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6302">
                  <a:extLst>
                    <a:ext uri="{9D8B030D-6E8A-4147-A177-3AD203B41FA5}">
                      <a16:colId xmlns:a16="http://schemas.microsoft.com/office/drawing/2014/main" val="2704315865"/>
                    </a:ext>
                  </a:extLst>
                </a:gridCol>
                <a:gridCol w="2276302">
                  <a:extLst>
                    <a:ext uri="{9D8B030D-6E8A-4147-A177-3AD203B41FA5}">
                      <a16:colId xmlns:a16="http://schemas.microsoft.com/office/drawing/2014/main" val="2044462078"/>
                    </a:ext>
                  </a:extLst>
                </a:gridCol>
              </a:tblGrid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변수명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개수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720692565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요일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3449366253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인적사고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1287965482"/>
                  </a:ext>
                </a:extLst>
              </a:tr>
              <a:tr h="517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보호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방호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r>
                        <a:rPr lang="ko-KR" altLang="en-US" sz="900" u="none" strike="noStrike">
                          <a:effectLst/>
                        </a:rPr>
                        <a:t>조치여부 </a:t>
                      </a:r>
                      <a:r>
                        <a:rPr lang="en-US" altLang="ko-KR" sz="900" u="none" strike="noStrike">
                          <a:effectLst/>
                        </a:rPr>
                        <a:t>- </a:t>
                      </a:r>
                      <a:r>
                        <a:rPr lang="ko-KR" altLang="en-US" sz="900" u="none" strike="noStrike">
                          <a:effectLst/>
                        </a:rPr>
                        <a:t>안전방호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3263262610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보호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방호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r>
                        <a:rPr lang="ko-KR" altLang="en-US" sz="900" u="none" strike="noStrike">
                          <a:effectLst/>
                        </a:rPr>
                        <a:t>조치여부 </a:t>
                      </a:r>
                      <a:r>
                        <a:rPr lang="en-US" altLang="ko-KR" sz="900" u="none" strike="noStrike">
                          <a:effectLst/>
                        </a:rPr>
                        <a:t>- </a:t>
                      </a:r>
                      <a:r>
                        <a:rPr lang="ko-KR" altLang="en-US" sz="900" u="none" strike="noStrike">
                          <a:effectLst/>
                        </a:rPr>
                        <a:t>개인방호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2297991948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공종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중분류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4123609822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사고객체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대분류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328850003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사고객체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중분류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2662329119"/>
                  </a:ext>
                </a:extLst>
              </a:tr>
              <a:tr h="2620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작업프로세스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2759778309"/>
                  </a:ext>
                </a:extLst>
              </a:tr>
              <a:tr h="2620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장소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대분류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1355348603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장소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중분류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149851074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부위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중분류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210633953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사고원인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주원인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3078518310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1866406300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전체공사비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1377831065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해당공종</a:t>
                      </a:r>
                      <a:r>
                        <a:rPr lang="en-US" altLang="ko-KR" sz="900" u="none" strike="noStrike">
                          <a:effectLst/>
                        </a:rPr>
                        <a:t>_</a:t>
                      </a:r>
                      <a:r>
                        <a:rPr lang="ko-KR" altLang="en-US" sz="900" u="none" strike="noStrike">
                          <a:effectLst/>
                        </a:rPr>
                        <a:t>공사비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1800298035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작업자수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742565884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공정률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45781015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지면온도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2315037924"/>
                  </a:ext>
                </a:extLst>
              </a:tr>
              <a:tr h="162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u="none" strike="noStrike" dirty="0">
                          <a:effectLst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/>
                </a:tc>
                <a:extLst>
                  <a:ext uri="{0D108BD9-81ED-4DB2-BD59-A6C34878D82A}">
                    <a16:rowId xmlns:a16="http://schemas.microsoft.com/office/drawing/2014/main" val="204255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0069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기초통계량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57200" y="1774853"/>
          <a:ext cx="2400300" cy="87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216">
                  <a:extLst>
                    <a:ext uri="{9D8B030D-6E8A-4147-A177-3AD203B41FA5}">
                      <a16:colId xmlns:a16="http://schemas.microsoft.com/office/drawing/2014/main" val="2493061061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105598204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보호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방호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r>
                        <a:rPr lang="ko-KR" altLang="en-US" sz="1000" u="none" strike="noStrike">
                          <a:effectLst/>
                        </a:rPr>
                        <a:t>조치여부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안전방호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2436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조치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해당없음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17153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37708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결측치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5215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88176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비조치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1158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502717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57200" y="2799657"/>
          <a:ext cx="2400300" cy="87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216">
                  <a:extLst>
                    <a:ext uri="{9D8B030D-6E8A-4147-A177-3AD203B41FA5}">
                      <a16:colId xmlns:a16="http://schemas.microsoft.com/office/drawing/2014/main" val="3878500454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73082035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보호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방호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r>
                        <a:rPr lang="ko-KR" altLang="en-US" sz="1000" u="none" strike="noStrike">
                          <a:effectLst/>
                        </a:rPr>
                        <a:t>조치여부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r>
                        <a:rPr lang="ko-KR" altLang="en-US" sz="1000" u="none" strike="noStrike">
                          <a:effectLst/>
                        </a:rPr>
                        <a:t>개인방호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8070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조치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해당없음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17455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4545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결측치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5214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303644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비조치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63898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28337" y="3787485"/>
          <a:ext cx="1130300" cy="240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879">
                  <a:extLst>
                    <a:ext uri="{9D8B030D-6E8A-4147-A177-3AD203B41FA5}">
                      <a16:colId xmlns:a16="http://schemas.microsoft.com/office/drawing/2014/main" val="2052161682"/>
                    </a:ext>
                  </a:extLst>
                </a:gridCol>
                <a:gridCol w="446421">
                  <a:extLst>
                    <a:ext uri="{9D8B030D-6E8A-4147-A177-3AD203B41FA5}">
                      <a16:colId xmlns:a16="http://schemas.microsoft.com/office/drawing/2014/main" val="198105576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공정률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869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90% </a:t>
                      </a:r>
                      <a:r>
                        <a:rPr lang="ko-KR" altLang="en-US" sz="1000" u="none" strike="noStrike">
                          <a:effectLst/>
                        </a:rPr>
                        <a:t>이상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3133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2113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97803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3051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484845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857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17761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796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9808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10% </a:t>
                      </a:r>
                      <a:r>
                        <a:rPr lang="ko-KR" altLang="en-US" sz="1000" u="none" strike="noStrike">
                          <a:effectLst/>
                        </a:rPr>
                        <a:t>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1886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815684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474325" y="1774853"/>
          <a:ext cx="1447800" cy="153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27829145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5312266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작업자수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46849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r>
                        <a:rPr lang="ko-KR" altLang="en-US" sz="1000" u="none" strike="noStrike">
                          <a:effectLst/>
                        </a:rPr>
                        <a:t>인 이하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7921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10409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299</a:t>
                      </a:r>
                      <a:r>
                        <a:rPr lang="ko-KR" altLang="en-US" sz="1000" u="none" strike="noStrike">
                          <a:effectLst/>
                        </a:rPr>
                        <a:t>인 이하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9388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49</a:t>
                      </a:r>
                      <a:r>
                        <a:rPr lang="ko-KR" altLang="en-US" sz="1000" u="none" strike="noStrike">
                          <a:effectLst/>
                        </a:rPr>
                        <a:t>인 이하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4279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5651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</a:t>
                      </a:r>
                      <a:r>
                        <a:rPr lang="ko-KR" altLang="en-US" sz="1000" u="none" strike="noStrike">
                          <a:effectLst/>
                        </a:rPr>
                        <a:t>인 이하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6882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500</a:t>
                      </a:r>
                      <a:r>
                        <a:rPr lang="ko-KR" altLang="en-US" sz="1000" u="none" strike="noStrike">
                          <a:effectLst/>
                        </a:rPr>
                        <a:t>인 이상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9695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499</a:t>
                      </a:r>
                      <a:r>
                        <a:rPr lang="ko-KR" altLang="en-US" sz="1000" u="none" strike="noStrike">
                          <a:effectLst/>
                        </a:rPr>
                        <a:t>인 이하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1429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333353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095999" y="4882860"/>
          <a:ext cx="1380952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478">
                  <a:extLst>
                    <a:ext uri="{9D8B030D-6E8A-4147-A177-3AD203B41FA5}">
                      <a16:colId xmlns:a16="http://schemas.microsoft.com/office/drawing/2014/main" val="3122731329"/>
                    </a:ext>
                  </a:extLst>
                </a:gridCol>
                <a:gridCol w="641474">
                  <a:extLst>
                    <a:ext uri="{9D8B030D-6E8A-4147-A177-3AD203B41FA5}">
                      <a16:colId xmlns:a16="http://schemas.microsoft.com/office/drawing/2014/main" val="16876372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지면온도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002743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r>
                        <a:rPr lang="ko-KR" altLang="en-US" sz="1000" u="none" strike="noStrike">
                          <a:effectLst/>
                        </a:rPr>
                        <a:t>도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13690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2139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r>
                        <a:rPr lang="ko-KR" altLang="en-US" sz="1000" u="none" strike="noStrike">
                          <a:effectLst/>
                        </a:rPr>
                        <a:t>도 초과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6107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4036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25.9</a:t>
                      </a:r>
                      <a:r>
                        <a:rPr lang="ko-KR" altLang="en-US" sz="1000" u="none" strike="noStrike">
                          <a:effectLst/>
                        </a:rPr>
                        <a:t>도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5875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27.9</a:t>
                      </a:r>
                      <a:r>
                        <a:rPr lang="ko-KR" altLang="en-US" sz="1000" u="none" strike="noStrike">
                          <a:effectLst/>
                        </a:rPr>
                        <a:t>도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4286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r>
                        <a:rPr lang="ko-KR" altLang="en-US" sz="1000" u="none" strike="noStrike">
                          <a:effectLst/>
                        </a:rPr>
                        <a:t>도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708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314733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054551" y="1779095"/>
          <a:ext cx="1371600" cy="284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1071374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91044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5452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748769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0654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31494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7775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980308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4255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8641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6984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0582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59277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6256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1538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4749276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474325" y="3383973"/>
          <a:ext cx="144780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5080382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4117671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48415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월요일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393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화요일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4031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1330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25247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목요일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3816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5032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금요일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3813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5662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토요일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346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일요일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66959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340349" y="1774853"/>
          <a:ext cx="255763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8239">
                  <a:extLst>
                    <a:ext uri="{9D8B030D-6E8A-4147-A177-3AD203B41FA5}">
                      <a16:colId xmlns:a16="http://schemas.microsoft.com/office/drawing/2014/main" val="3403528154"/>
                    </a:ext>
                  </a:extLst>
                </a:gridCol>
                <a:gridCol w="459397">
                  <a:extLst>
                    <a:ext uri="{9D8B030D-6E8A-4147-A177-3AD203B41FA5}">
                      <a16:colId xmlns:a16="http://schemas.microsoft.com/office/drawing/2014/main" val="336796370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사고원인</a:t>
                      </a:r>
                      <a:r>
                        <a:rPr lang="en-US" altLang="ko-KR" sz="900" u="none" strike="noStrike" dirty="0">
                          <a:effectLst/>
                        </a:rPr>
                        <a:t>_</a:t>
                      </a:r>
                      <a:r>
                        <a:rPr lang="ko-KR" altLang="en-US" sz="900" u="none" strike="noStrike" dirty="0">
                          <a:effectLst/>
                        </a:rPr>
                        <a:t>주원인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count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1382013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작업자 부주의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13030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61568670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기타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2833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222889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작업자의 불안전한 행동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1887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30312820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작업자 통제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33587312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위험정보 미제공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3396167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작업순서 미준수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49563374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운전자 자격관리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8384446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시공품질 미확보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8134887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시공관리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8225493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시방기준 등 미준수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8066249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개인 안전보호구 착용 불량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108935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부적정 기계장비 사용 통제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3595365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사전 설계도서검토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1666606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안전관리계획 수립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9365973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구조안전 미확보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2674224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불량자재 관리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9636692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작업자 건강상태 확인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3852959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작업전 점검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4162074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기계장비 불안전한 거치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5059510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개인 안전보호구 미착용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5585526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안전발판 설치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4394801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적정 공법검토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9606858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계측데이터 관리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9975002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설치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해체과정 관리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69450716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단독작업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9674216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사다리 사용수칙 미준수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63152200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품질관리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5807460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지반조사 미흡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0291274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구조계산 오류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58104538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960312" y="1774853"/>
          <a:ext cx="1447800" cy="416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105">
                  <a:extLst>
                    <a:ext uri="{9D8B030D-6E8A-4147-A177-3AD203B41FA5}">
                      <a16:colId xmlns:a16="http://schemas.microsoft.com/office/drawing/2014/main" val="3746398856"/>
                    </a:ext>
                  </a:extLst>
                </a:gridCol>
                <a:gridCol w="446695">
                  <a:extLst>
                    <a:ext uri="{9D8B030D-6E8A-4147-A177-3AD203B41FA5}">
                      <a16:colId xmlns:a16="http://schemas.microsoft.com/office/drawing/2014/main" val="425564967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2219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경기도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6312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50495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서울특별시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4012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경상남도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8729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부산광역시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7673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인천광역시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6481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충청남도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21699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경상북도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386612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충청북도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6334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전라남도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66528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대구광역시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29980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강원도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28671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전라북도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92064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대전광역시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9198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광주광역시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845007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울산광역시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15925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세종특별자치시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280868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제주특별자치도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1456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강원특별자치도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47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0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기초통계량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077401" y="1848618"/>
          <a:ext cx="1729999" cy="4675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144">
                  <a:extLst>
                    <a:ext uri="{9D8B030D-6E8A-4147-A177-3AD203B41FA5}">
                      <a16:colId xmlns:a16="http://schemas.microsoft.com/office/drawing/2014/main" val="575387133"/>
                    </a:ext>
                  </a:extLst>
                </a:gridCol>
                <a:gridCol w="375855">
                  <a:extLst>
                    <a:ext uri="{9D8B030D-6E8A-4147-A177-3AD203B41FA5}">
                      <a16:colId xmlns:a16="http://schemas.microsoft.com/office/drawing/2014/main" val="1429645689"/>
                    </a:ext>
                  </a:extLst>
                </a:gridCol>
              </a:tblGrid>
              <a:tr h="191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공종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중분류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count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452520532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철근콘크리트공사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7066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226619218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가설공사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2542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4001130109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기타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2077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673258458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해체 및 철거공사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67319389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기계설비공사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952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711250425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토공사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4104228538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철골공사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778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034945695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건축물 부대공사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202613533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수장공사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598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656619641"/>
                  </a:ext>
                </a:extLst>
              </a:tr>
              <a:tr h="118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564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667447042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건축 토공사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29405103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미장공사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536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759054461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전기설비공사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016249145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타일 및 돌공사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458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013804187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도로 및 포장공사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397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816827560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교량공사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821052244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조적공사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897201874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도장공사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628897241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터널공사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290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179284678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산업설비공사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287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590900899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목공사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277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427115735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금속공사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648170502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창호 및 유리공사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171087359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하천공사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918952981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방수공사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847054321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관공사 부대공사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198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258660322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항만공사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4069352744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지붕 및 홈통공사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125206654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철도 및 궤도공사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790811566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말뚝공사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456681937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지정공사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996374226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조경공사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049649581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지반개량공사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25772268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강구조물공사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1962419263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지반조사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504354592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프리캐스트 콘크리트공사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268547333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댐 및 제방공사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179398454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특수 건축물공사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2792000649"/>
                  </a:ext>
                </a:extLst>
              </a:tr>
              <a:tr h="113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통신설비공사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ctr"/>
                </a:tc>
                <a:extLst>
                  <a:ext uri="{0D108BD9-81ED-4DB2-BD59-A6C34878D82A}">
                    <a16:rowId xmlns:a16="http://schemas.microsoft.com/office/drawing/2014/main" val="333325937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7200" y="1848619"/>
          <a:ext cx="2006600" cy="416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632">
                  <a:extLst>
                    <a:ext uri="{9D8B030D-6E8A-4147-A177-3AD203B41FA5}">
                      <a16:colId xmlns:a16="http://schemas.microsoft.com/office/drawing/2014/main" val="2878888070"/>
                    </a:ext>
                  </a:extLst>
                </a:gridCol>
                <a:gridCol w="446968">
                  <a:extLst>
                    <a:ext uri="{9D8B030D-6E8A-4147-A177-3AD203B41FA5}">
                      <a16:colId xmlns:a16="http://schemas.microsoft.com/office/drawing/2014/main" val="18823346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해당공종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공사비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6948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~50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0162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~20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99169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~100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53354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~10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9894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분류불능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0040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~150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92175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1,000</a:t>
                      </a:r>
                      <a:r>
                        <a:rPr lang="ko-KR" altLang="en-US" sz="1000" u="none" strike="noStrike">
                          <a:effectLst/>
                        </a:rPr>
                        <a:t>만원미만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740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~2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88009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4,000</a:t>
                      </a:r>
                      <a:r>
                        <a:rPr lang="ko-KR" altLang="en-US" sz="1000" u="none" strike="noStrike">
                          <a:effectLst/>
                        </a:rPr>
                        <a:t>만</a:t>
                      </a:r>
                      <a:r>
                        <a:rPr lang="en-US" altLang="ko-KR" sz="1000" u="none" strike="noStrike">
                          <a:effectLst/>
                        </a:rPr>
                        <a:t>~1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33208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~300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4591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~5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42626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~200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27427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~500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843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~3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457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1,000</a:t>
                      </a:r>
                      <a:r>
                        <a:rPr lang="ko-KR" altLang="en-US" sz="1000" u="none" strike="noStrike">
                          <a:effectLst/>
                        </a:rPr>
                        <a:t>억원이상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3987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500</a:t>
                      </a:r>
                      <a:r>
                        <a:rPr lang="ko-KR" altLang="en-US" sz="1000" u="none" strike="noStrike">
                          <a:effectLst/>
                        </a:rPr>
                        <a:t>억</a:t>
                      </a:r>
                      <a:r>
                        <a:rPr lang="en-US" altLang="ko-KR" sz="1000" u="none" strike="noStrike">
                          <a:effectLst/>
                        </a:rPr>
                        <a:t>~1,000</a:t>
                      </a:r>
                      <a:r>
                        <a:rPr lang="ko-KR" altLang="en-US" sz="1000" u="none" strike="noStrike">
                          <a:effectLst/>
                        </a:rPr>
                        <a:t>억원미만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87088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2,000</a:t>
                      </a:r>
                      <a:r>
                        <a:rPr lang="ko-KR" altLang="en-US" sz="1000" u="none" strike="noStrike">
                          <a:effectLst/>
                        </a:rPr>
                        <a:t>만</a:t>
                      </a:r>
                      <a:r>
                        <a:rPr lang="en-US" altLang="ko-KR" sz="1000" u="none" strike="noStrike">
                          <a:effectLst/>
                        </a:rPr>
                        <a:t>~4,000</a:t>
                      </a:r>
                      <a:r>
                        <a:rPr lang="ko-KR" altLang="en-US" sz="1000" u="none" strike="noStrike">
                          <a:effectLst/>
                        </a:rPr>
                        <a:t>만원미만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95934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1,000</a:t>
                      </a:r>
                      <a:r>
                        <a:rPr lang="ko-KR" altLang="en-US" sz="1000" u="none" strike="noStrike">
                          <a:effectLst/>
                        </a:rPr>
                        <a:t>만</a:t>
                      </a:r>
                      <a:r>
                        <a:rPr lang="en-US" altLang="ko-KR" sz="1000" u="none" strike="noStrike">
                          <a:effectLst/>
                        </a:rPr>
                        <a:t>~2,000</a:t>
                      </a:r>
                      <a:r>
                        <a:rPr lang="ko-KR" altLang="en-US" sz="1000" u="none" strike="noStrike">
                          <a:effectLst/>
                        </a:rPr>
                        <a:t>만원미만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506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9012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30788" y="1848618"/>
          <a:ext cx="2171700" cy="416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679">
                  <a:extLst>
                    <a:ext uri="{9D8B030D-6E8A-4147-A177-3AD203B41FA5}">
                      <a16:colId xmlns:a16="http://schemas.microsoft.com/office/drawing/2014/main" val="3722179758"/>
                    </a:ext>
                  </a:extLst>
                </a:gridCol>
                <a:gridCol w="447021">
                  <a:extLst>
                    <a:ext uri="{9D8B030D-6E8A-4147-A177-3AD203B41FA5}">
                      <a16:colId xmlns:a16="http://schemas.microsoft.com/office/drawing/2014/main" val="382779688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전체공사비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481749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1,000</a:t>
                      </a:r>
                      <a:r>
                        <a:rPr lang="ko-KR" altLang="en-US" sz="1000" u="none" strike="noStrike">
                          <a:effectLst/>
                        </a:rPr>
                        <a:t>억원 이상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7944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6469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1,000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27948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100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8349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50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99689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500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6733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150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9119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300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153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20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1565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150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200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37111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10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713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5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66204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2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2985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억 </a:t>
                      </a:r>
                      <a:r>
                        <a:rPr lang="en-US" altLang="ko-KR" sz="1000" u="none" strike="noStrike">
                          <a:effectLst/>
                        </a:rPr>
                        <a:t>~ 3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3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4,000</a:t>
                      </a:r>
                      <a:r>
                        <a:rPr lang="ko-KR" altLang="en-US" sz="1000" u="none" strike="noStrike">
                          <a:effectLst/>
                        </a:rPr>
                        <a:t>만 </a:t>
                      </a:r>
                      <a:r>
                        <a:rPr lang="en-US" altLang="ko-KR" sz="1000" u="none" strike="noStrike">
                          <a:effectLst/>
                        </a:rPr>
                        <a:t>~ 1</a:t>
                      </a:r>
                      <a:r>
                        <a:rPr lang="ko-KR" altLang="en-US" sz="1000" u="none" strike="noStrike">
                          <a:effectLst/>
                        </a:rPr>
                        <a:t>억원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3756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분류불능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01179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1,000</a:t>
                      </a:r>
                      <a:r>
                        <a:rPr lang="ko-KR" altLang="en-US" sz="1000" u="none" strike="noStrike">
                          <a:effectLst/>
                        </a:rPr>
                        <a:t>만 </a:t>
                      </a:r>
                      <a:r>
                        <a:rPr lang="en-US" altLang="ko-KR" sz="1000" u="none" strike="noStrike">
                          <a:effectLst/>
                        </a:rPr>
                        <a:t>~ 2,000</a:t>
                      </a:r>
                      <a:r>
                        <a:rPr lang="ko-KR" altLang="en-US" sz="1000" u="none" strike="noStrike">
                          <a:effectLst/>
                        </a:rPr>
                        <a:t>만원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7581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2,000</a:t>
                      </a:r>
                      <a:r>
                        <a:rPr lang="ko-KR" altLang="en-US" sz="1000" u="none" strike="noStrike">
                          <a:effectLst/>
                        </a:rPr>
                        <a:t>만 </a:t>
                      </a:r>
                      <a:r>
                        <a:rPr lang="en-US" altLang="ko-KR" sz="1000" u="none" strike="noStrike">
                          <a:effectLst/>
                        </a:rPr>
                        <a:t>~ 4,000</a:t>
                      </a:r>
                      <a:r>
                        <a:rPr lang="ko-KR" altLang="en-US" sz="1000" u="none" strike="noStrike">
                          <a:effectLst/>
                        </a:rPr>
                        <a:t>만원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4486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1,000</a:t>
                      </a:r>
                      <a:r>
                        <a:rPr lang="ko-KR" altLang="en-US" sz="1000" u="none" strike="noStrike">
                          <a:effectLst/>
                        </a:rPr>
                        <a:t>만원 미만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269515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982313" y="1848618"/>
          <a:ext cx="2096452" cy="3639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15">
                  <a:extLst>
                    <a:ext uri="{9D8B030D-6E8A-4147-A177-3AD203B41FA5}">
                      <a16:colId xmlns:a16="http://schemas.microsoft.com/office/drawing/2014/main" val="3484371429"/>
                    </a:ext>
                  </a:extLst>
                </a:gridCol>
                <a:gridCol w="534537">
                  <a:extLst>
                    <a:ext uri="{9D8B030D-6E8A-4147-A177-3AD203B41FA5}">
                      <a16:colId xmlns:a16="http://schemas.microsoft.com/office/drawing/2014/main" val="1274659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작업프로세스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count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279267766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설치작업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98403511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해체작업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723161140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이동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698231409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운반작업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60330243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1846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069094486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정리작업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523651124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조립작업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29266203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형틀 및 목공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374065182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타설작업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618324277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마감작업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5340397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절단작업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687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13088674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준비작업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595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49576354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설비작업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364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40385716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청소작업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226971600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도장작업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286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2727870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굴착작업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033660489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연결작업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524945290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상차 및 하역작업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9006339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용접작업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95568057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인양작업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14950738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양중작업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8102834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확인 및 점검작업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606158712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쌓기작업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52011134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매설작업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04222476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보수 및 교체작업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91448429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천공작업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17329858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전기작업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74444946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부설 및 다짐작업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6350020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078765" y="1848618"/>
          <a:ext cx="2096452" cy="3388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15">
                  <a:extLst>
                    <a:ext uri="{9D8B030D-6E8A-4147-A177-3AD203B41FA5}">
                      <a16:colId xmlns:a16="http://schemas.microsoft.com/office/drawing/2014/main" val="2849460282"/>
                    </a:ext>
                  </a:extLst>
                </a:gridCol>
                <a:gridCol w="534537">
                  <a:extLst>
                    <a:ext uri="{9D8B030D-6E8A-4147-A177-3AD203B41FA5}">
                      <a16:colId xmlns:a16="http://schemas.microsoft.com/office/drawing/2014/main" val="1357757977"/>
                    </a:ext>
                  </a:extLst>
                </a:gridCol>
              </a:tblGrid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작업프로세스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count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8424990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정비작업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4953355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반출작업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49086108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벌목작업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67112347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항타</a:t>
                      </a:r>
                      <a:r>
                        <a:rPr lang="ko-KR" altLang="en-US" sz="800" u="none" strike="noStrike" dirty="0">
                          <a:effectLst/>
                        </a:rPr>
                        <a:t> 및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항발작업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77353480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거치작업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126310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적재작업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5346648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옹벽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29036848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천공기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35124605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작업대차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296649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지지대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68991560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특수거푸집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갱폼</a:t>
                      </a:r>
                      <a:r>
                        <a:rPr lang="ko-KR" altLang="en-US" sz="800" u="none" strike="noStrike" dirty="0">
                          <a:effectLst/>
                        </a:rPr>
                        <a:t> 등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7395223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9777704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벽체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6268643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전선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14889275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콘크리트믹서트럭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62527679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띠장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727878932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지하매설물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11540899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절토사면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23469389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비산물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51350194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경사면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25797114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버팀보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415857872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천정패널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3019766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개구부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4432409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덕트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766345679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버팀대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71873307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와이어로프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18005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06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기초통계량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57200" y="1883438"/>
          <a:ext cx="1511300" cy="21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564">
                  <a:extLst>
                    <a:ext uri="{9D8B030D-6E8A-4147-A177-3AD203B41FA5}">
                      <a16:colId xmlns:a16="http://schemas.microsoft.com/office/drawing/2014/main" val="3932940516"/>
                    </a:ext>
                  </a:extLst>
                </a:gridCol>
                <a:gridCol w="446736">
                  <a:extLst>
                    <a:ext uri="{9D8B030D-6E8A-4147-A177-3AD203B41FA5}">
                      <a16:colId xmlns:a16="http://schemas.microsoft.com/office/drawing/2014/main" val="12934077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사고객체</a:t>
                      </a:r>
                      <a:r>
                        <a:rPr lang="en-US" altLang="ko-KR" sz="1000" u="none" strike="noStrike" dirty="0">
                          <a:effectLst/>
                        </a:rPr>
                        <a:t>_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대분류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768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가시설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6643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66226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5152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3056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건설자재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4568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52403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건설공구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0065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건설기계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1846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6205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부재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1653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시설물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40411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토사 및 암반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16209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질병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866509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35333" y="1584002"/>
          <a:ext cx="3301596" cy="3513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8007">
                  <a:extLst>
                    <a:ext uri="{9D8B030D-6E8A-4147-A177-3AD203B41FA5}">
                      <a16:colId xmlns:a16="http://schemas.microsoft.com/office/drawing/2014/main" val="2397993658"/>
                    </a:ext>
                  </a:extLst>
                </a:gridCol>
                <a:gridCol w="683589">
                  <a:extLst>
                    <a:ext uri="{9D8B030D-6E8A-4147-A177-3AD203B41FA5}">
                      <a16:colId xmlns:a16="http://schemas.microsoft.com/office/drawing/2014/main" val="1685335792"/>
                    </a:ext>
                  </a:extLst>
                </a:gridCol>
              </a:tblGrid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사고객체</a:t>
                      </a:r>
                      <a:r>
                        <a:rPr lang="en-US" altLang="ko-KR" sz="800" u="none" strike="noStrike" dirty="0">
                          <a:effectLst/>
                        </a:rPr>
                        <a:t>_</a:t>
                      </a:r>
                      <a:r>
                        <a:rPr lang="ko-KR" altLang="en-US" sz="800" u="none" strike="noStrike" dirty="0">
                          <a:effectLst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count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1360138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5477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776869456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자재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2783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48332049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공구류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84657649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거푸집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1844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435052580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11106071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철근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82389816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건물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799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477745954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작업발판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28440857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기타 가시설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493525598"/>
                  </a:ext>
                </a:extLst>
              </a:tr>
              <a:tr h="81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흙막이가시설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44694625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굴착기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3974792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사다리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445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60123729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시스템동바리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3196020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질병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056286449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철골부재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3949826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강관동바리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86149907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안전시설물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62984167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기중기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이동식크레인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46811564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슬래브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49587101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배관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25741329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고소작업차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고소작업대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136936742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차량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182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79649994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가설계단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67199805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덤프트럭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63973559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데크플레이트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2629096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70486131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타워크레인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139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02449691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768225" y="1586907"/>
          <a:ext cx="1448117" cy="435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454">
                  <a:extLst>
                    <a:ext uri="{9D8B030D-6E8A-4147-A177-3AD203B41FA5}">
                      <a16:colId xmlns:a16="http://schemas.microsoft.com/office/drawing/2014/main" val="2785700427"/>
                    </a:ext>
                  </a:extLst>
                </a:gridCol>
                <a:gridCol w="346663">
                  <a:extLst>
                    <a:ext uri="{9D8B030D-6E8A-4147-A177-3AD203B41FA5}">
                      <a16:colId xmlns:a16="http://schemas.microsoft.com/office/drawing/2014/main" val="2952730221"/>
                    </a:ext>
                  </a:extLst>
                </a:gridCol>
              </a:tblGrid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장소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count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167771340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공동주택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7027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801383831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기타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2481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97892107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공장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1920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119817949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업무시설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1776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626533431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교육연구시설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1492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243172774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근린생활시설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1424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474868075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도로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08797296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창고시설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723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918943277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하수도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563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069761828"/>
                  </a:ext>
                </a:extLst>
              </a:tr>
              <a:tr h="1181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부지조성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484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754321202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문화및집회시설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453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466403551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상수도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382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1624662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숙박시설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347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525723679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도로교량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208209171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단독주택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665342926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운동시설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29419581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의료시설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67098524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교정및군사시설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228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626269290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자동차관련시설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196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898474381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노유자시설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186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551474100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판매시설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178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549179534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석유화학공장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163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86409923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지하철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156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096080231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도로터널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155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98643186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종교시설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148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566598643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철도터널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13307612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운수시설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662660650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제방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통관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호안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37238915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옹벽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198624557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일반및고속철도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254899149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하수처리시설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18893966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방파제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943432214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방송통신시설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58690500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절토사면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947536464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관개수로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07823669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위험물저장및처리시설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828651796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계류시설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48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794279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355350" y="1586907"/>
          <a:ext cx="1473200" cy="153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875">
                  <a:extLst>
                    <a:ext uri="{9D8B030D-6E8A-4147-A177-3AD203B41FA5}">
                      <a16:colId xmlns:a16="http://schemas.microsoft.com/office/drawing/2014/main" val="1195617740"/>
                    </a:ext>
                  </a:extLst>
                </a:gridCol>
                <a:gridCol w="684325">
                  <a:extLst>
                    <a:ext uri="{9D8B030D-6E8A-4147-A177-3AD203B41FA5}">
                      <a16:colId xmlns:a16="http://schemas.microsoft.com/office/drawing/2014/main" val="316018204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장소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중분류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59634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내부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10552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3237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외부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6467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924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3765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인접주변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1473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외벽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1853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269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81751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0355350" y="3263179"/>
          <a:ext cx="1473200" cy="240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875">
                  <a:extLst>
                    <a:ext uri="{9D8B030D-6E8A-4147-A177-3AD203B41FA5}">
                      <a16:colId xmlns:a16="http://schemas.microsoft.com/office/drawing/2014/main" val="1761359702"/>
                    </a:ext>
                  </a:extLst>
                </a:gridCol>
                <a:gridCol w="684325">
                  <a:extLst>
                    <a:ext uri="{9D8B030D-6E8A-4147-A177-3AD203B41FA5}">
                      <a16:colId xmlns:a16="http://schemas.microsoft.com/office/drawing/2014/main" val="346343167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부위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중분류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count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9125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바닥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7371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91853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6542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84884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상부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위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3801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93075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하부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아래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0022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옆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0405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53637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고소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25457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앞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5611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27053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계단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38042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403274" y="1590471"/>
          <a:ext cx="3301596" cy="3513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8007">
                  <a:extLst>
                    <a:ext uri="{9D8B030D-6E8A-4147-A177-3AD203B41FA5}">
                      <a16:colId xmlns:a16="http://schemas.microsoft.com/office/drawing/2014/main" val="3469339782"/>
                    </a:ext>
                  </a:extLst>
                </a:gridCol>
                <a:gridCol w="683589">
                  <a:extLst>
                    <a:ext uri="{9D8B030D-6E8A-4147-A177-3AD203B41FA5}">
                      <a16:colId xmlns:a16="http://schemas.microsoft.com/office/drawing/2014/main" val="2076303462"/>
                    </a:ext>
                  </a:extLst>
                </a:gridCol>
              </a:tblGrid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사고객체</a:t>
                      </a:r>
                      <a:r>
                        <a:rPr lang="en-US" altLang="ko-KR" sz="800" u="none" strike="noStrike" dirty="0">
                          <a:effectLst/>
                        </a:rPr>
                        <a:t>_</a:t>
                      </a:r>
                      <a:r>
                        <a:rPr lang="ko-KR" altLang="en-US" sz="800" u="none" strike="noStrike" dirty="0">
                          <a:effectLst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count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13515051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항타</a:t>
                      </a:r>
                      <a:r>
                        <a:rPr lang="ko-KR" altLang="en-US" sz="800" u="none" strike="noStrike" dirty="0">
                          <a:effectLst/>
                        </a:rPr>
                        <a:t> 및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항발기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677016380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파이프서포트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133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364418570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굴착사면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133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62892031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지게차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10528564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창호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59599858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건설폐기물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16226678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콘크리트펌프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96397620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옹벽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6976161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천공기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57277182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작업대차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48446896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지지대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342989328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특수거푸집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갱폼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95587018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33255549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벽체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5962544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전선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1305761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콘크리트믹서트럭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810239733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띠장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64527066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지하매설물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870561637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절토사면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65246763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비산물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60432200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경사면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34717415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버팀보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88778011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천정패널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6932244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개구부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20863025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덕트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46150950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버팀대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883465954"/>
                  </a:ext>
                </a:extLst>
              </a:tr>
              <a:tr h="7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와이어로프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8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383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모델의 변수중요도를 확인한 결과 개인보호조치여부와 작업프로세스가 건설업에서 산업재해 발생 유형을 결정하는데 중요한 요소임을 알 수 </a:t>
            </a:r>
            <a:r>
              <a:rPr lang="ko-KR" altLang="en-US" sz="1400" dirty="0" smtClean="0">
                <a:latin typeface="+mj-ea"/>
                <a:ea typeface="+mj-ea"/>
              </a:rPr>
              <a:t>있음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산업재해 발생 유형을 </a:t>
            </a:r>
            <a:r>
              <a:rPr lang="ko-KR" altLang="en-US" sz="1400" dirty="0">
                <a:latin typeface="+mj-ea"/>
              </a:rPr>
              <a:t>정확도 </a:t>
            </a:r>
            <a:r>
              <a:rPr lang="en-US" altLang="ko-KR" sz="1400" dirty="0">
                <a:latin typeface="+mj-ea"/>
              </a:rPr>
              <a:t>0.5 </a:t>
            </a:r>
            <a:r>
              <a:rPr lang="ko-KR" altLang="en-US" sz="1400" dirty="0">
                <a:latin typeface="+mj-ea"/>
              </a:rPr>
              <a:t>내외로 </a:t>
            </a:r>
            <a:r>
              <a:rPr lang="ko-KR" altLang="en-US" sz="1400" dirty="0" smtClean="0">
                <a:latin typeface="+mj-ea"/>
                <a:ea typeface="+mj-ea"/>
              </a:rPr>
              <a:t>예측하는 모델 완성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  <a:ea typeface="+mj-ea"/>
              </a:rPr>
              <a:t>XGBoost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LightGBM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CatBoost</a:t>
            </a:r>
            <a:r>
              <a:rPr lang="en-US" altLang="ko-KR" sz="1400" dirty="0" smtClean="0">
                <a:latin typeface="+mj-ea"/>
                <a:ea typeface="+mj-ea"/>
              </a:rPr>
              <a:t> 3</a:t>
            </a:r>
            <a:r>
              <a:rPr lang="ko-KR" altLang="en-US" sz="1400" dirty="0" smtClean="0">
                <a:latin typeface="+mj-ea"/>
                <a:ea typeface="+mj-ea"/>
              </a:rPr>
              <a:t>종의 모델을 </a:t>
            </a:r>
            <a:r>
              <a:rPr lang="en-US" altLang="ko-KR" sz="1400" dirty="0" smtClean="0">
                <a:latin typeface="+mj-ea"/>
                <a:ea typeface="+mj-ea"/>
              </a:rPr>
              <a:t>Soft Voting </a:t>
            </a:r>
            <a:r>
              <a:rPr lang="ko-KR" altLang="en-US" sz="1400" dirty="0" smtClean="0">
                <a:latin typeface="+mj-ea"/>
                <a:ea typeface="+mj-ea"/>
              </a:rPr>
              <a:t>앙상블을 수행한 모델의 성능이 가장 </a:t>
            </a:r>
            <a:r>
              <a:rPr lang="ko-KR" altLang="en-US" sz="1400" dirty="0" smtClean="0">
                <a:latin typeface="+mj-ea"/>
                <a:ea typeface="+mj-ea"/>
              </a:rPr>
              <a:t>우수함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latin typeface="+mj-ea"/>
                <a:ea typeface="+mj-ea"/>
              </a:rPr>
              <a:t>딥러닝</a:t>
            </a:r>
            <a:r>
              <a:rPr lang="ko-KR" altLang="en-US" sz="1400" dirty="0" smtClean="0">
                <a:latin typeface="+mj-ea"/>
                <a:ea typeface="+mj-ea"/>
              </a:rPr>
              <a:t> 모델의 정확도가 </a:t>
            </a:r>
            <a:r>
              <a:rPr lang="en-US" altLang="ko-KR" sz="1400" dirty="0" smtClean="0">
                <a:latin typeface="+mj-ea"/>
                <a:ea typeface="+mj-ea"/>
              </a:rPr>
              <a:t>0.495</a:t>
            </a:r>
            <a:r>
              <a:rPr lang="ko-KR" altLang="en-US" sz="1400" dirty="0">
                <a:latin typeface="+mj-ea"/>
                <a:ea typeface="+mj-ea"/>
              </a:rPr>
              <a:t>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본 연구에서 제시한 모델이 낮은 정확도를 갖는 모델이 아님을 알 수 있음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 smtClean="0">
                <a:latin typeface="+mj-ea"/>
                <a:ea typeface="+mj-ea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</a:rPr>
              <a:t>특정한 조건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공사 현장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</a:rPr>
              <a:t>산업 재해 발생 유형을 결정하는 주요한 요인 중 개인 방호가 포함되어 산업재해 예방을 위해서는 개인 </a:t>
            </a:r>
            <a:r>
              <a:rPr lang="ko-KR" altLang="en-US" sz="1400" dirty="0" err="1">
                <a:latin typeface="+mj-ea"/>
              </a:rPr>
              <a:t>방호조치에</a:t>
            </a:r>
            <a:r>
              <a:rPr lang="ko-KR" altLang="en-US" sz="1400" dirty="0">
                <a:latin typeface="+mj-ea"/>
              </a:rPr>
              <a:t> 대한 강조가 필요함을 시사함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다만 모델링 결과에서 </a:t>
            </a:r>
            <a:r>
              <a:rPr lang="en-US" altLang="ko-KR" sz="1400" dirty="0">
                <a:latin typeface="+mj-ea"/>
              </a:rPr>
              <a:t>Feature Importance</a:t>
            </a:r>
            <a:r>
              <a:rPr lang="ko-KR" altLang="en-US" sz="1400" dirty="0">
                <a:latin typeface="+mj-ea"/>
              </a:rPr>
              <a:t>의 분포는 매우 많은 변수들에 분포되어 있어 실제 산업재해 발생 예측은 다양한 요인을 모두 고려하여 판별하여야 함</a:t>
            </a:r>
            <a:endParaRPr lang="en-US" altLang="ko-KR" sz="1400" dirty="0">
              <a:latin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 smtClean="0">
                    <a:solidFill>
                      <a:schemeClr val="bg1"/>
                    </a:solidFill>
                  </a:rPr>
                  <a:t>시사점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 smtClean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684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제언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 smtClean="0">
                  <a:solidFill>
                    <a:srgbClr val="30404F"/>
                  </a:solidFill>
                </a:rPr>
                <a:t>4-3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277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3095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680265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</a:t>
            </a:r>
            <a:r>
              <a:rPr lang="ko-KR" altLang="en-US" sz="1400" dirty="0" smtClean="0">
                <a:latin typeface="+mj-ea"/>
                <a:ea typeface="+mj-ea"/>
              </a:rPr>
              <a:t>않음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수집한 자료 중 텍스트에 해당하는 부분의 텍스트 </a:t>
            </a:r>
            <a:r>
              <a:rPr lang="ko-KR" altLang="en-US" sz="1400" dirty="0" err="1" smtClean="0">
                <a:latin typeface="+mj-ea"/>
                <a:ea typeface="+mj-ea"/>
              </a:rPr>
              <a:t>마이닝</a:t>
            </a:r>
            <a:r>
              <a:rPr lang="ko-KR" altLang="en-US" sz="1400" dirty="0" smtClean="0">
                <a:latin typeface="+mj-ea"/>
                <a:ea typeface="+mj-ea"/>
              </a:rPr>
              <a:t> 결과를 제시하지 않음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E4561-5108-A67B-415D-1A09D1E9036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6B2812-1EE0-67D5-951E-EAC1D507B3F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8B243B-D733-2C2C-0B71-14FF522FE4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9E5A5-8881-851B-1543-8B1EE3805B74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2A1CA-B49F-9FB4-F4FF-95598EFCD9E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연구의 한계점 및 향후 연구제안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D4D65-72E4-CFF2-48A2-0FC7787E9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1FC42-DC56-731A-4755-D309B2045B8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 smtClean="0">
                  <a:solidFill>
                    <a:srgbClr val="30404F"/>
                  </a:solidFill>
                </a:rPr>
                <a:t>4-4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DBFDF2-E7A2-690F-3DA2-14EFB213F1AA}"/>
              </a:ext>
            </a:extLst>
          </p:cNvPr>
          <p:cNvSpPr txBox="1"/>
          <p:nvPr/>
        </p:nvSpPr>
        <p:spPr>
          <a:xfrm>
            <a:off x="240080" y="4843399"/>
            <a:ext cx="1124157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91D72-C1AC-A808-32DC-2A31FBA812DA}"/>
              </a:ext>
            </a:extLst>
          </p:cNvPr>
          <p:cNvSpPr txBox="1"/>
          <p:nvPr/>
        </p:nvSpPr>
        <p:spPr>
          <a:xfrm>
            <a:off x="339536" y="4350778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향후 연구 제안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BDCC72-F6FB-27D2-80E3-F63B3A48A2D6}"/>
              </a:ext>
            </a:extLst>
          </p:cNvPr>
          <p:cNvSpPr/>
          <p:nvPr/>
        </p:nvSpPr>
        <p:spPr>
          <a:xfrm>
            <a:off x="132080" y="434757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Pages>20</Pages>
  <Words>1932</Words>
  <Characters>0</Characters>
  <Application>Microsoft Office PowerPoint</Application>
  <DocSecurity>0</DocSecurity>
  <PresentationFormat>와이드스크린</PresentationFormat>
  <Lines>0</Lines>
  <Paragraphs>986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ExtraBold</vt:lpstr>
      <vt:lpstr>나눔스퀘어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hyk</cp:lastModifiedBy>
  <cp:revision>13</cp:revision>
  <dcterms:modified xsi:type="dcterms:W3CDTF">2024-05-16T07:08:27Z</dcterms:modified>
  <cp:version>10.105.228.52576</cp:version>
</cp:coreProperties>
</file>