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30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E483DD-4719-BEF8-752C-14C588386BC5}" name="지환 박" initials="지박" userId="442ee7e2e8d47f4c" providerId="Windows Live"/>
  <p188:author id="{1E9937F5-08D2-9F12-46D4-60487F27577C}" name="hyk" initials="h" userId="hyk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k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7"/>
    <a:srgbClr val="D2DDEE"/>
    <a:srgbClr val="28436E"/>
    <a:srgbClr val="E3A01B"/>
    <a:srgbClr val="FFBD3B"/>
    <a:srgbClr val="30404F"/>
    <a:srgbClr val="E2E2E2"/>
    <a:srgbClr val="B3C5E3"/>
    <a:srgbClr val="A2B9DE"/>
    <a:srgbClr val="5981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72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19A3D-547F-4CDE-986D-3CF9E19446F1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C42D-BB8B-4A0D-9E67-5FE0A30EE7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65BF-6060-DF5C-BE3F-59B65B4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1264666"/>
            <a:ext cx="187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연구 기대효과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7B286A-158F-48FD-873D-FA4C765B17B8}"/>
              </a:ext>
            </a:extLst>
          </p:cNvPr>
          <p:cNvGrpSpPr/>
          <p:nvPr/>
        </p:nvGrpSpPr>
        <p:grpSpPr>
          <a:xfrm>
            <a:off x="0" y="0"/>
            <a:ext cx="12192000" cy="1107559"/>
            <a:chOff x="0" y="0"/>
            <a:chExt cx="12192000" cy="11075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D5401C4-D5DB-0CE8-4846-D6475D60CCB4}"/>
                </a:ext>
              </a:extLst>
            </p:cNvPr>
            <p:cNvGrpSpPr/>
            <p:nvPr/>
          </p:nvGrpSpPr>
          <p:grpSpPr>
            <a:xfrm>
              <a:off x="0" y="0"/>
              <a:ext cx="12192000" cy="1083429"/>
              <a:chOff x="0" y="0"/>
              <a:chExt cx="12192000" cy="108342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B92588-1900-6FEA-E45B-4B0B83320D4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10769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AED1A3-BD24-C446-F274-6A340503FF2F}"/>
                  </a:ext>
                </a:extLst>
              </p:cNvPr>
              <p:cNvSpPr/>
              <p:nvPr/>
            </p:nvSpPr>
            <p:spPr>
              <a:xfrm>
                <a:off x="457200" y="266700"/>
                <a:ext cx="609599" cy="810259"/>
              </a:xfrm>
              <a:prstGeom prst="rect">
                <a:avLst/>
              </a:prstGeom>
              <a:solidFill>
                <a:srgbClr val="FFBD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ko-KR" altLang="en-US" sz="3200" b="1" dirty="0">
                  <a:solidFill>
                    <a:srgbClr val="30404F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D65D65-646B-034A-F882-7B9762AA686A}"/>
                  </a:ext>
                </a:extLst>
              </p:cNvPr>
              <p:cNvSpPr txBox="1"/>
              <p:nvPr/>
            </p:nvSpPr>
            <p:spPr>
              <a:xfrm>
                <a:off x="1066800" y="560209"/>
                <a:ext cx="7005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spc="-300" dirty="0">
                    <a:solidFill>
                      <a:schemeClr val="bg1"/>
                    </a:solidFill>
                  </a:rPr>
                  <a:t>정책 제언 및 연구 기대 효과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AA0924-57B2-7C31-57D0-A8D938C642A1}"/>
                  </a:ext>
                </a:extLst>
              </p:cNvPr>
              <p:cNvSpPr txBox="1"/>
              <p:nvPr/>
            </p:nvSpPr>
            <p:spPr>
              <a:xfrm>
                <a:off x="1066799" y="245785"/>
                <a:ext cx="5029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spc="-300" dirty="0">
                    <a:solidFill>
                      <a:schemeClr val="bg1"/>
                    </a:solidFill>
                  </a:rPr>
                  <a:t>결론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70D37-4D8A-6F36-153E-B2A8623643C4}"/>
                </a:ext>
              </a:extLst>
            </p:cNvPr>
            <p:cNvSpPr txBox="1"/>
            <p:nvPr/>
          </p:nvSpPr>
          <p:spPr>
            <a:xfrm>
              <a:off x="350980" y="584339"/>
              <a:ext cx="785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spc="-300" dirty="0">
                  <a:solidFill>
                    <a:srgbClr val="30404F"/>
                  </a:solidFill>
                </a:rPr>
                <a:t>4-2</a:t>
              </a:r>
              <a:endParaRPr lang="ko-KR" altLang="en-US" sz="2800" b="1" spc="-300" dirty="0">
                <a:solidFill>
                  <a:srgbClr val="30404F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F0D85-5472-B788-EB2A-6313D13791B1}"/>
              </a:ext>
            </a:extLst>
          </p:cNvPr>
          <p:cNvSpPr/>
          <p:nvPr/>
        </p:nvSpPr>
        <p:spPr>
          <a:xfrm>
            <a:off x="132080" y="4027758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1D0F2F-1946-1961-586D-A1591EE91709}"/>
              </a:ext>
            </a:extLst>
          </p:cNvPr>
          <p:cNvSpPr txBox="1"/>
          <p:nvPr/>
        </p:nvSpPr>
        <p:spPr>
          <a:xfrm>
            <a:off x="339536" y="4030957"/>
            <a:ext cx="13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393939"/>
                </a:solidFill>
                <a:latin typeface="+mn-ea"/>
              </a:rPr>
              <a:t>정책 제언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EBF861-EDAF-1BA2-9E15-553808EECCB7}"/>
              </a:ext>
            </a:extLst>
          </p:cNvPr>
          <p:cNvSpPr txBox="1"/>
          <p:nvPr/>
        </p:nvSpPr>
        <p:spPr>
          <a:xfrm>
            <a:off x="132081" y="4680265"/>
            <a:ext cx="7099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발생 유형에 따른 각각의 예방대책방안 수립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해당공사현장에서 발생 가능성이 높은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가지 유형을 제공하고 경각심을 제고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개인별 부주의가 산업 재해 발생원인중 대다수</a:t>
            </a:r>
            <a:r>
              <a:rPr lang="en-US" altLang="ko-KR" sz="1400" dirty="0">
                <a:latin typeface="+mj-ea"/>
                <a:ea typeface="+mj-ea"/>
              </a:rPr>
              <a:t>(64.8% </a:t>
            </a:r>
            <a:r>
              <a:rPr lang="ko-KR" altLang="en-US" sz="1400" dirty="0">
                <a:latin typeface="+mj-ea"/>
                <a:ea typeface="+mj-ea"/>
              </a:rPr>
              <a:t>이상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이므로 작업자 통제 강화</a:t>
            </a:r>
            <a:endParaRPr lang="en-US" altLang="ko-KR" sz="1400" dirty="0">
              <a:latin typeface="+mj-ea"/>
              <a:ea typeface="+mj-ea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90A158-5A51-7E76-1245-C59E1ED585A8}"/>
              </a:ext>
            </a:extLst>
          </p:cNvPr>
          <p:cNvSpPr/>
          <p:nvPr/>
        </p:nvSpPr>
        <p:spPr>
          <a:xfrm>
            <a:off x="7183810" y="1176638"/>
            <a:ext cx="4828695" cy="558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E4B6098-B948-92B6-4876-55A958F3C6F7}"/>
              </a:ext>
            </a:extLst>
          </p:cNvPr>
          <p:cNvGrpSpPr/>
          <p:nvPr/>
        </p:nvGrpSpPr>
        <p:grpSpPr>
          <a:xfrm>
            <a:off x="7330680" y="4938127"/>
            <a:ext cx="4515717" cy="1463597"/>
            <a:chOff x="7330680" y="5040754"/>
            <a:chExt cx="4515717" cy="14635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964A0C-3559-7C52-2BAE-C30C9FB8FC41}"/>
                </a:ext>
              </a:extLst>
            </p:cNvPr>
            <p:cNvSpPr txBox="1"/>
            <p:nvPr/>
          </p:nvSpPr>
          <p:spPr>
            <a:xfrm>
              <a:off x="7330681" y="5040754"/>
              <a:ext cx="2034531" cy="369332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주의해야 할 재해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2DF9D-50FD-E405-C60B-8D84D7B693E0}"/>
                </a:ext>
              </a:extLst>
            </p:cNvPr>
            <p:cNvSpPr/>
            <p:nvPr/>
          </p:nvSpPr>
          <p:spPr>
            <a:xfrm>
              <a:off x="7330680" y="5486482"/>
              <a:ext cx="4515717" cy="1017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1. </a:t>
              </a:r>
              <a:r>
                <a:rPr lang="ko-KR" altLang="en-US" dirty="0">
                  <a:solidFill>
                    <a:srgbClr val="FF0000"/>
                  </a:solidFill>
                </a:rPr>
                <a:t>떨어짐</a:t>
              </a:r>
              <a:r>
                <a:rPr lang="en-US" altLang="ko-KR" dirty="0">
                  <a:solidFill>
                    <a:srgbClr val="FF0000"/>
                  </a:solidFill>
                </a:rPr>
                <a:t>(40 %)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2. </a:t>
              </a:r>
              <a:r>
                <a:rPr lang="ko-KR" altLang="en-US" dirty="0">
                  <a:solidFill>
                    <a:srgbClr val="FF0000"/>
                  </a:solidFill>
                </a:rPr>
                <a:t>넘어짐</a:t>
              </a:r>
              <a:r>
                <a:rPr lang="en-US" altLang="ko-KR" dirty="0">
                  <a:solidFill>
                    <a:srgbClr val="FF0000"/>
                  </a:solidFill>
                </a:rPr>
                <a:t>(32 %)</a:t>
              </a:r>
            </a:p>
            <a:p>
              <a:r>
                <a:rPr lang="en-US" altLang="ko-KR" dirty="0">
                  <a:solidFill>
                    <a:srgbClr val="FF0000"/>
                  </a:solidFill>
                </a:rPr>
                <a:t>3. </a:t>
              </a:r>
              <a:r>
                <a:rPr lang="ko-KR" altLang="en-US" dirty="0">
                  <a:solidFill>
                    <a:srgbClr val="FF0000"/>
                  </a:solidFill>
                </a:rPr>
                <a:t>물체에 맞음</a:t>
              </a:r>
              <a:r>
                <a:rPr lang="en-US" altLang="ko-KR" dirty="0">
                  <a:solidFill>
                    <a:srgbClr val="FF0000"/>
                  </a:solidFill>
                </a:rPr>
                <a:t>(25 %)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70436CC-E00C-A8D4-A963-79300BE4F228}"/>
              </a:ext>
            </a:extLst>
          </p:cNvPr>
          <p:cNvSpPr txBox="1"/>
          <p:nvPr/>
        </p:nvSpPr>
        <p:spPr>
          <a:xfrm>
            <a:off x="8491123" y="1194783"/>
            <a:ext cx="219483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일일 재해위험 안내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54802F6-6C3E-A216-AB7E-DBD242B3ADD1}"/>
              </a:ext>
            </a:extLst>
          </p:cNvPr>
          <p:cNvGrpSpPr/>
          <p:nvPr/>
        </p:nvGrpSpPr>
        <p:grpSpPr>
          <a:xfrm>
            <a:off x="7330680" y="1787483"/>
            <a:ext cx="4698088" cy="3042078"/>
            <a:chOff x="7330680" y="1638187"/>
            <a:chExt cx="4698088" cy="304207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A304F74-AD00-D0B1-AF57-34B505786788}"/>
                </a:ext>
              </a:extLst>
            </p:cNvPr>
            <p:cNvGrpSpPr/>
            <p:nvPr/>
          </p:nvGrpSpPr>
          <p:grpSpPr>
            <a:xfrm>
              <a:off x="7330680" y="3333680"/>
              <a:ext cx="4698088" cy="1346585"/>
              <a:chOff x="7330681" y="3395181"/>
              <a:chExt cx="4698088" cy="135683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54450A3-5B4F-DDDC-5549-C1D058B5B950}"/>
                  </a:ext>
                </a:extLst>
              </p:cNvPr>
              <p:cNvSpPr/>
              <p:nvPr/>
            </p:nvSpPr>
            <p:spPr>
              <a:xfrm>
                <a:off x="7330681" y="3397229"/>
                <a:ext cx="4515717" cy="1354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661792D-233D-4599-1623-FFDBAA118168}"/>
                  </a:ext>
                </a:extLst>
              </p:cNvPr>
              <p:cNvSpPr txBox="1"/>
              <p:nvPr/>
            </p:nvSpPr>
            <p:spPr>
              <a:xfrm>
                <a:off x="7365313" y="3395181"/>
                <a:ext cx="4663456" cy="36933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공사기간</a:t>
                </a:r>
                <a:r>
                  <a:rPr lang="en-US" altLang="ko-KR" dirty="0"/>
                  <a:t>: 420</a:t>
                </a:r>
                <a:r>
                  <a:rPr lang="ko-KR" altLang="en-US" dirty="0"/>
                  <a:t>일</a:t>
                </a:r>
                <a:r>
                  <a:rPr lang="en-US" altLang="ko-KR" dirty="0"/>
                  <a:t>           </a:t>
                </a:r>
                <a:r>
                  <a:rPr lang="ko-KR" altLang="en-US" dirty="0"/>
                  <a:t>공사비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300</a:t>
                </a:r>
                <a:r>
                  <a:rPr lang="ko-KR" altLang="en-US" dirty="0"/>
                  <a:t>억 원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F40BA0-714E-DD7A-E063-9DC68C3B9D6A}"/>
                  </a:ext>
                </a:extLst>
              </p:cNvPr>
              <p:cNvSpPr txBox="1"/>
              <p:nvPr/>
            </p:nvSpPr>
            <p:spPr>
              <a:xfrm>
                <a:off x="7365313" y="3769509"/>
                <a:ext cx="4185761" cy="36933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작업자수</a:t>
                </a:r>
                <a:r>
                  <a:rPr lang="en-US" altLang="ko-KR" dirty="0"/>
                  <a:t>: 400</a:t>
                </a:r>
                <a:r>
                  <a:rPr lang="ko-KR" altLang="en-US" dirty="0"/>
                  <a:t>명</a:t>
                </a:r>
                <a:r>
                  <a:rPr lang="en-US" altLang="ko-KR" dirty="0"/>
                  <a:t>           </a:t>
                </a:r>
                <a:r>
                  <a:rPr lang="ko-KR" altLang="en-US" dirty="0" err="1"/>
                  <a:t>공정률</a:t>
                </a:r>
                <a:r>
                  <a:rPr lang="en-US" altLang="ko-KR" dirty="0"/>
                  <a:t>: 30 %</a:t>
                </a:r>
                <a:endParaRPr lang="ko-KR" alt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5710C7-E570-A97D-C54A-6B09411CE93F}"/>
                  </a:ext>
                </a:extLst>
              </p:cNvPr>
              <p:cNvSpPr txBox="1"/>
              <p:nvPr/>
            </p:nvSpPr>
            <p:spPr>
              <a:xfrm>
                <a:off x="7359319" y="4184791"/>
                <a:ext cx="4336444" cy="369332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보호조치여부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조치</a:t>
                </a:r>
                <a:r>
                  <a:rPr lang="en-US" altLang="ko-KR" dirty="0"/>
                  <a:t>       </a:t>
                </a:r>
                <a:r>
                  <a:rPr lang="ko-KR" altLang="en-US" dirty="0" err="1"/>
                  <a:t>공종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가설공사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FBE418D-46E6-7144-DBCF-2C3AF7B71094}"/>
                </a:ext>
              </a:extLst>
            </p:cNvPr>
            <p:cNvGrpSpPr/>
            <p:nvPr/>
          </p:nvGrpSpPr>
          <p:grpSpPr>
            <a:xfrm>
              <a:off x="7333201" y="1638187"/>
              <a:ext cx="4519263" cy="1707487"/>
              <a:chOff x="7333201" y="1423574"/>
              <a:chExt cx="4519263" cy="170748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635ACC4-0163-CED3-0EBE-AC23D7D5C124}"/>
                  </a:ext>
                </a:extLst>
              </p:cNvPr>
              <p:cNvGrpSpPr/>
              <p:nvPr/>
            </p:nvGrpSpPr>
            <p:grpSpPr>
              <a:xfrm>
                <a:off x="7336747" y="1776279"/>
                <a:ext cx="4515717" cy="1354782"/>
                <a:chOff x="6355848" y="3019547"/>
                <a:chExt cx="4515717" cy="1354782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F5B181E-FA77-45B2-0D45-4EE2C4CF59C4}"/>
                    </a:ext>
                  </a:extLst>
                </p:cNvPr>
                <p:cNvSpPr txBox="1"/>
                <p:nvPr/>
              </p:nvSpPr>
              <p:spPr>
                <a:xfrm>
                  <a:off x="7380514" y="3122437"/>
                  <a:ext cx="1420582" cy="36933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/>
                    <a:t>사업장 정보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64F46E0D-1907-37C7-90CF-A610AE5A566E}"/>
                    </a:ext>
                  </a:extLst>
                </p:cNvPr>
                <p:cNvSpPr/>
                <p:nvPr/>
              </p:nvSpPr>
              <p:spPr>
                <a:xfrm>
                  <a:off x="6355848" y="3019547"/>
                  <a:ext cx="4515717" cy="135478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3987BC55-18DD-ABC5-5D49-0EA90275555F}"/>
                    </a:ext>
                  </a:extLst>
                </p:cNvPr>
                <p:cNvGrpSpPr/>
                <p:nvPr/>
              </p:nvGrpSpPr>
              <p:grpSpPr>
                <a:xfrm>
                  <a:off x="6369147" y="3163690"/>
                  <a:ext cx="4419705" cy="1064444"/>
                  <a:chOff x="7105481" y="1429492"/>
                  <a:chExt cx="4419705" cy="1064444"/>
                </a:xfrm>
              </p:grpSpPr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035596DC-B2EC-5005-6B7D-2F5605074390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753" y="1796166"/>
                    <a:ext cx="2784549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지역</a:t>
                    </a:r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서울특별시 강남구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2BD7C7C-C4C9-347C-2BDB-A7B27061DB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0574" y="1796166"/>
                    <a:ext cx="1423483" cy="31972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날씨</a:t>
                    </a:r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맑음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DA49FCA-19B1-26B2-63A9-D9804D03C418}"/>
                      </a:ext>
                    </a:extLst>
                  </p:cNvPr>
                  <p:cNvSpPr txBox="1"/>
                  <p:nvPr/>
                </p:nvSpPr>
                <p:spPr>
                  <a:xfrm>
                    <a:off x="7105481" y="1429492"/>
                    <a:ext cx="4238661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dirty="0"/>
                      <a:t>요일</a:t>
                    </a:r>
                    <a:r>
                      <a:rPr lang="en-US" altLang="ko-KR" dirty="0"/>
                      <a:t>: </a:t>
                    </a:r>
                    <a:r>
                      <a:rPr lang="ko-KR" altLang="en-US" dirty="0"/>
                      <a:t>금요일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평일</a:t>
                    </a:r>
                    <a:r>
                      <a:rPr lang="en-US" altLang="ko-KR" dirty="0"/>
                      <a:t>)             </a:t>
                    </a:r>
                    <a:r>
                      <a:rPr lang="ko-KR" altLang="en-US" dirty="0"/>
                      <a:t>시간 </a:t>
                    </a:r>
                    <a:r>
                      <a:rPr lang="en-US" altLang="ko-KR" dirty="0"/>
                      <a:t>11:00</a:t>
                    </a:r>
                    <a:endParaRPr lang="ko-KR" altLang="en-US" dirty="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11702C7-E0DD-A645-832F-CF56C4D746B3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753" y="2124604"/>
                    <a:ext cx="4410433" cy="369332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기온</a:t>
                    </a:r>
                    <a:r>
                      <a:rPr lang="en-US" altLang="ko-KR" dirty="0"/>
                      <a:t>:</a:t>
                    </a:r>
                    <a:r>
                      <a:rPr lang="ko-KR" altLang="en-US" dirty="0"/>
                      <a:t>  </a:t>
                    </a:r>
                    <a:r>
                      <a:rPr lang="en-US" altLang="ko-KR" dirty="0"/>
                      <a:t>20 ℃    </a:t>
                    </a:r>
                    <a:r>
                      <a:rPr lang="ko-KR" altLang="en-US" dirty="0"/>
                      <a:t>습도</a:t>
                    </a:r>
                    <a:r>
                      <a:rPr lang="en-US" altLang="ko-KR" dirty="0"/>
                      <a:t>: 60 %   </a:t>
                    </a:r>
                    <a:r>
                      <a:rPr lang="ko-KR" altLang="en-US" dirty="0"/>
                      <a:t>풍속</a:t>
                    </a:r>
                    <a:r>
                      <a:rPr lang="en-US" altLang="ko-KR" dirty="0"/>
                      <a:t>: 3 m/s</a:t>
                    </a:r>
                    <a:endParaRPr lang="ko-KR" altLang="en-US" dirty="0"/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340BDB-E13C-450C-D28B-E2DF0DCC3D11}"/>
                  </a:ext>
                </a:extLst>
              </p:cNvPr>
              <p:cNvSpPr txBox="1"/>
              <p:nvPr/>
            </p:nvSpPr>
            <p:spPr>
              <a:xfrm>
                <a:off x="7333201" y="1423574"/>
                <a:ext cx="133882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입력데이터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878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Pages>20</Pages>
  <Words>123</Words>
  <Characters>0</Characters>
  <Application>Microsoft Office PowerPoint</Application>
  <DocSecurity>0</DocSecurity>
  <PresentationFormat>와이드스크린</PresentationFormat>
  <Lines>0</Lines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지환 박</cp:lastModifiedBy>
  <cp:revision>27</cp:revision>
  <dcterms:modified xsi:type="dcterms:W3CDTF">2024-05-16T05:49:03Z</dcterms:modified>
  <cp:version>10.105.228.52576</cp:version>
</cp:coreProperties>
</file>