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2" r:id="rId2"/>
    <p:sldId id="343" r:id="rId3"/>
    <p:sldId id="33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E483DD-4719-BEF8-752C-14C588386BC5}" name="지환 박" initials="지박" userId="442ee7e2e8d47f4c" providerId="Windows Live"/>
  <p188:author id="{1E9937F5-08D2-9F12-46D4-60487F27577C}" name="hyk" initials="h" userId="hyk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k" initials="h" lastIdx="1" clrIdx="0">
    <p:extLst>
      <p:ext uri="{19B8F6BF-5375-455C-9EA6-DF929625EA0E}">
        <p15:presenceInfo xmlns:p15="http://schemas.microsoft.com/office/powerpoint/2012/main" userId="hy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04F"/>
    <a:srgbClr val="28436E"/>
    <a:srgbClr val="E2E2E2"/>
    <a:srgbClr val="FFBD3B"/>
    <a:srgbClr val="E3A01B"/>
    <a:srgbClr val="D2DDEE"/>
    <a:srgbClr val="E9EEF7"/>
    <a:srgbClr val="B3C5E3"/>
    <a:srgbClr val="A2B9DE"/>
    <a:srgbClr val="5981C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단일 모델 성능 측정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79" y="1854295"/>
            <a:ext cx="61555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종의 모델을 대상으로 학습 및 성능 평가 진행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모델은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사용한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진행</a:t>
            </a:r>
            <a:r>
              <a:rPr lang="en-US" altLang="ko-KR" sz="1400" dirty="0">
                <a:latin typeface="+mj-ea"/>
                <a:ea typeface="+mj-ea"/>
              </a:rPr>
              <a:t>, cv = 10</a:t>
            </a:r>
            <a:r>
              <a:rPr lang="ko-KR" altLang="en-US" sz="1400" dirty="0">
                <a:latin typeface="+mj-ea"/>
                <a:ea typeface="+mj-ea"/>
              </a:rPr>
              <a:t>으로 각 모델 성능 교차검증을 진행함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모델의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활용한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하이퍼파라미터별</a:t>
            </a:r>
            <a:r>
              <a:rPr lang="ko-KR" altLang="en-US" sz="1400" dirty="0">
                <a:latin typeface="+mj-ea"/>
                <a:ea typeface="+mj-ea"/>
              </a:rPr>
              <a:t> 성능 탐색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Cross validation</a:t>
            </a:r>
            <a:r>
              <a:rPr lang="ko-KR" altLang="en-US" sz="1400" dirty="0">
                <a:latin typeface="+mj-ea"/>
                <a:ea typeface="+mj-ea"/>
              </a:rPr>
              <a:t>으로 </a:t>
            </a:r>
            <a:r>
              <a:rPr lang="en-US" altLang="ko-KR" sz="1400" dirty="0">
                <a:latin typeface="+mj-ea"/>
                <a:ea typeface="+mj-ea"/>
              </a:rPr>
              <a:t>10</a:t>
            </a:r>
            <a:r>
              <a:rPr lang="ko-KR" altLang="en-US" sz="1400" dirty="0">
                <a:latin typeface="+mj-ea"/>
                <a:ea typeface="+mj-ea"/>
              </a:rPr>
              <a:t>분할 </a:t>
            </a:r>
            <a:r>
              <a:rPr lang="en-US" altLang="ko-KR" sz="1400" dirty="0">
                <a:latin typeface="+mj-ea"/>
                <a:ea typeface="+mj-ea"/>
              </a:rPr>
              <a:t>k-fold</a:t>
            </a:r>
            <a:r>
              <a:rPr lang="ko-KR" altLang="en-US" sz="1400" dirty="0">
                <a:latin typeface="+mj-ea"/>
                <a:ea typeface="+mj-ea"/>
              </a:rPr>
              <a:t>를 수행하여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방지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성능 평가 지표는 정확도</a:t>
            </a:r>
            <a:r>
              <a:rPr lang="en-US" altLang="ko-KR" sz="1400" dirty="0">
                <a:latin typeface="+mj-ea"/>
                <a:ea typeface="+mj-ea"/>
              </a:rPr>
              <a:t>(Accuracy)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Validation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 err="1">
                <a:latin typeface="+mj-ea"/>
                <a:ea typeface="+mj-ea"/>
              </a:rPr>
              <a:t>Acuuracy</a:t>
            </a:r>
            <a:r>
              <a:rPr lang="ko-KR" altLang="en-US" sz="1400" dirty="0">
                <a:latin typeface="+mj-ea"/>
                <a:ea typeface="+mj-ea"/>
              </a:rPr>
              <a:t>를 평가 기준으로 선택하되 </a:t>
            </a:r>
            <a:r>
              <a:rPr lang="en-US" altLang="ko-KR" sz="1400" dirty="0">
                <a:latin typeface="+mj-ea"/>
                <a:ea typeface="+mj-ea"/>
              </a:rPr>
              <a:t>Train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Accuracy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판별에 참고함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개별 모델 훈련 결과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ko-KR" altLang="en-US" sz="1400" dirty="0">
                <a:latin typeface="+mj-ea"/>
                <a:ea typeface="+mj-ea"/>
              </a:rPr>
              <a:t>에서 가장 우수한 성능을 확인함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데이터에 대한 과대적합이 발생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25A5EAB-3FAD-7F40-330F-4BA22AE581CB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69F899B-E8A4-60DF-67B5-39FFE4C95C79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B85EF07-DFF1-1526-D50C-64E76CF3298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B798E39-343B-FB4F-0996-D6E8E8F561B9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A9E848-A6FB-3C9D-CE24-9D3E5DBA82DF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Machine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89C549-4856-B921-D387-9EEF960BDEA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806B43-2C7C-4830-DFD9-B4B018BEA9F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F0EE8C3-70F3-2211-50B5-565CA42E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85" y="1179643"/>
            <a:ext cx="5108635" cy="56264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DF08C7-E6EA-5280-3016-BA779F829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0" y="5248437"/>
            <a:ext cx="2813026" cy="13837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F2CCC94-BB21-12DC-33F0-45A364930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993" y="5248438"/>
            <a:ext cx="3199929" cy="13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91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0230DD-7E42-10B1-423E-054001D75A8E}"/>
              </a:ext>
            </a:extLst>
          </p:cNvPr>
          <p:cNvSpPr txBox="1"/>
          <p:nvPr/>
        </p:nvSpPr>
        <p:spPr>
          <a:xfrm>
            <a:off x="186079" y="1816052"/>
            <a:ext cx="116575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방법으로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모델 성능이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단일 모델 성능보다 우수한 결과를 보임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9CD8-B259-BB1B-7D92-FB0DC9CE1F52}"/>
              </a:ext>
            </a:extLst>
          </p:cNvPr>
          <p:cNvSpPr txBox="1"/>
          <p:nvPr/>
        </p:nvSpPr>
        <p:spPr>
          <a:xfrm>
            <a:off x="294080" y="1279398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성능 측정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C509BC-09EB-454F-723C-C6DF7D693D7A}"/>
              </a:ext>
            </a:extLst>
          </p:cNvPr>
          <p:cNvGrpSpPr/>
          <p:nvPr/>
        </p:nvGrpSpPr>
        <p:grpSpPr>
          <a:xfrm>
            <a:off x="505038" y="3166079"/>
            <a:ext cx="3247874" cy="1362894"/>
            <a:chOff x="691475" y="2934787"/>
            <a:chExt cx="3247874" cy="136289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2C3371A-787A-7835-EBC5-B13A7EED5AAF}"/>
                </a:ext>
              </a:extLst>
            </p:cNvPr>
            <p:cNvSpPr/>
            <p:nvPr/>
          </p:nvSpPr>
          <p:spPr>
            <a:xfrm>
              <a:off x="691475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E7CF89D-0B8C-8908-EA6D-8D9DC946A14B}"/>
                </a:ext>
              </a:extLst>
            </p:cNvPr>
            <p:cNvSpPr/>
            <p:nvPr/>
          </p:nvSpPr>
          <p:spPr>
            <a:xfrm>
              <a:off x="1851252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502BB9-16C4-011B-E249-CAB512A8CF97}"/>
                </a:ext>
              </a:extLst>
            </p:cNvPr>
            <p:cNvSpPr/>
            <p:nvPr/>
          </p:nvSpPr>
          <p:spPr>
            <a:xfrm>
              <a:off x="3011029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194E92E-4494-E820-D821-48D0F08FB1D6}"/>
                </a:ext>
              </a:extLst>
            </p:cNvPr>
            <p:cNvCxnSpPr>
              <a:cxnSpLocks/>
            </p:cNvCxnSpPr>
            <p:nvPr/>
          </p:nvCxnSpPr>
          <p:spPr>
            <a:xfrm>
              <a:off x="1155635" y="3257004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057D366-C9B0-7006-E7A7-E434594F02BF}"/>
                </a:ext>
              </a:extLst>
            </p:cNvPr>
            <p:cNvCxnSpPr>
              <a:cxnSpLocks/>
            </p:cNvCxnSpPr>
            <p:nvPr/>
          </p:nvCxnSpPr>
          <p:spPr>
            <a:xfrm>
              <a:off x="2315412" y="3257004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540805F-8A59-949F-D1F6-865F383334B9}"/>
                </a:ext>
              </a:extLst>
            </p:cNvPr>
            <p:cNvCxnSpPr>
              <a:cxnSpLocks/>
            </p:cNvCxnSpPr>
            <p:nvPr/>
          </p:nvCxnSpPr>
          <p:spPr>
            <a:xfrm>
              <a:off x="3475189" y="3274420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86C996E-CDC2-83B8-8435-9AE3AF9FBC2C}"/>
                </a:ext>
              </a:extLst>
            </p:cNvPr>
            <p:cNvCxnSpPr/>
            <p:nvPr/>
          </p:nvCxnSpPr>
          <p:spPr>
            <a:xfrm>
              <a:off x="1155635" y="3579222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C950C0C-E6EF-BF6E-6311-ED3482A9E15E}"/>
                </a:ext>
              </a:extLst>
            </p:cNvPr>
            <p:cNvSpPr/>
            <p:nvPr/>
          </p:nvSpPr>
          <p:spPr>
            <a:xfrm>
              <a:off x="1851252" y="3984172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Voting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6871C4-62C0-41C1-5607-1CD6278B6CED}"/>
              </a:ext>
            </a:extLst>
          </p:cNvPr>
          <p:cNvGrpSpPr/>
          <p:nvPr/>
        </p:nvGrpSpPr>
        <p:grpSpPr>
          <a:xfrm>
            <a:off x="4999567" y="2901186"/>
            <a:ext cx="3248497" cy="1771260"/>
            <a:chOff x="4997774" y="2934787"/>
            <a:chExt cx="3248497" cy="177126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766D5AA-2CC6-D660-26E8-C5201F4BD841}"/>
                </a:ext>
              </a:extLst>
            </p:cNvPr>
            <p:cNvSpPr/>
            <p:nvPr/>
          </p:nvSpPr>
          <p:spPr>
            <a:xfrm>
              <a:off x="4998397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F80B473-E90D-916D-E78F-F611E02EBF2E}"/>
                </a:ext>
              </a:extLst>
            </p:cNvPr>
            <p:cNvSpPr/>
            <p:nvPr/>
          </p:nvSpPr>
          <p:spPr>
            <a:xfrm>
              <a:off x="6158174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FFEAD42-6445-F661-8FDB-3A59DFA8AE96}"/>
                </a:ext>
              </a:extLst>
            </p:cNvPr>
            <p:cNvSpPr/>
            <p:nvPr/>
          </p:nvSpPr>
          <p:spPr>
            <a:xfrm>
              <a:off x="7317951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C1E8E52-5776-8354-4C55-7D7813192DD2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57" y="3257004"/>
              <a:ext cx="0" cy="731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5D7C318-53E8-C26E-6F09-C72A7E42F3AB}"/>
                </a:ext>
              </a:extLst>
            </p:cNvPr>
            <p:cNvCxnSpPr>
              <a:cxnSpLocks/>
            </p:cNvCxnSpPr>
            <p:nvPr/>
          </p:nvCxnSpPr>
          <p:spPr>
            <a:xfrm>
              <a:off x="6622334" y="3257004"/>
              <a:ext cx="0" cy="1135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85419CA-E966-FFFA-86B2-5E48F070159D}"/>
                </a:ext>
              </a:extLst>
            </p:cNvPr>
            <p:cNvCxnSpPr>
              <a:cxnSpLocks/>
            </p:cNvCxnSpPr>
            <p:nvPr/>
          </p:nvCxnSpPr>
          <p:spPr>
            <a:xfrm>
              <a:off x="7782111" y="3274420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C5722-B2FA-D79E-11AF-4CB56B8F939F}"/>
                </a:ext>
              </a:extLst>
            </p:cNvPr>
            <p:cNvCxnSpPr/>
            <p:nvPr/>
          </p:nvCxnSpPr>
          <p:spPr>
            <a:xfrm>
              <a:off x="5462557" y="3979817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0DFB541-A892-4EC3-2E7B-73E433B60A52}"/>
                </a:ext>
              </a:extLst>
            </p:cNvPr>
            <p:cNvSpPr/>
            <p:nvPr/>
          </p:nvSpPr>
          <p:spPr>
            <a:xfrm>
              <a:off x="6158173" y="4392538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Stacking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889EE68-791B-4D47-720B-1E72F6429799}"/>
                </a:ext>
              </a:extLst>
            </p:cNvPr>
            <p:cNvSpPr/>
            <p:nvPr/>
          </p:nvSpPr>
          <p:spPr>
            <a:xfrm>
              <a:off x="4997774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Set1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F67EA79-DFAD-682A-AC48-50B5BE200690}"/>
                </a:ext>
              </a:extLst>
            </p:cNvPr>
            <p:cNvSpPr/>
            <p:nvPr/>
          </p:nvSpPr>
          <p:spPr>
            <a:xfrm>
              <a:off x="6158173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Set2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F0B2ABC-5FD7-C75C-0786-34D6AEAF9E64}"/>
                </a:ext>
              </a:extLst>
            </p:cNvPr>
            <p:cNvSpPr/>
            <p:nvPr/>
          </p:nvSpPr>
          <p:spPr>
            <a:xfrm>
              <a:off x="7317951" y="342246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Set3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182A24F-CDB1-907A-200F-C6EB919EF2D0}"/>
                </a:ext>
              </a:extLst>
            </p:cNvPr>
            <p:cNvSpPr/>
            <p:nvPr/>
          </p:nvSpPr>
          <p:spPr>
            <a:xfrm>
              <a:off x="6161504" y="388112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970A89-7D61-2D7C-891C-0B74CCDA91C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638FF0A-A819-2957-C1B2-F139BBFF6E1A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DB29287-77AB-88FF-BF34-00D22B4E06D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8EF5DC-09CA-36D3-853D-BDAED19B1D58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E2D2DA-1C34-9883-EEAD-EBFB6A5BC145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Machine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490854-076F-8306-EA91-B411C162C334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765584-32BD-2FBB-1B40-3BCC7F4F6126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AF443945-AD0B-5125-837E-7533212E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456" y="2209340"/>
            <a:ext cx="3621513" cy="451357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A98C8B6-8701-4EE2-85AB-75CE8A2CE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135" y="5211712"/>
            <a:ext cx="3709576" cy="15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3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인적사고의 발생율을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 가능한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3</a:t>
            </a:r>
            <a:r>
              <a:rPr lang="ko-KR" altLang="en-US" sz="1400" dirty="0">
                <a:latin typeface="+mj-ea"/>
                <a:ea typeface="+mj-ea"/>
              </a:rPr>
              <a:t>종의 모델을 </a:t>
            </a:r>
            <a:r>
              <a:rPr lang="en-US" altLang="ko-KR" sz="1400" dirty="0">
                <a:latin typeface="+mj-ea"/>
                <a:ea typeface="+mj-ea"/>
              </a:rPr>
              <a:t>Soft Voting </a:t>
            </a:r>
            <a:r>
              <a:rPr lang="ko-KR" altLang="en-US" sz="1400" dirty="0">
                <a:latin typeface="+mj-ea"/>
                <a:ea typeface="+mj-ea"/>
              </a:rPr>
              <a:t>앙상블을 수행한 모델의 성능이 가장 우수했음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공사환경에 따라 어떠한 작업에서 어떠한 사고가 고위험도에 속하는지 확인할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5E52D-23C5-F0D3-9C4C-5A54A8E8EC02}"/>
              </a:ext>
            </a:extLst>
          </p:cNvPr>
          <p:cNvSpPr/>
          <p:nvPr/>
        </p:nvSpPr>
        <p:spPr>
          <a:xfrm>
            <a:off x="83953" y="300893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552B2-666F-8953-7F5F-85ACDC966560}"/>
              </a:ext>
            </a:extLst>
          </p:cNvPr>
          <p:cNvSpPr txBox="1"/>
          <p:nvPr/>
        </p:nvSpPr>
        <p:spPr>
          <a:xfrm>
            <a:off x="291409" y="3012137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시사점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EA5D5-DA45-D288-20DA-89C11AFB25AF}"/>
              </a:ext>
            </a:extLst>
          </p:cNvPr>
          <p:cNvSpPr txBox="1"/>
          <p:nvPr/>
        </p:nvSpPr>
        <p:spPr>
          <a:xfrm>
            <a:off x="83953" y="3661445"/>
            <a:ext cx="105399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기여할 수 있음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산업재해를 발생시키는 요인은 많은 요소에 의하여 복합적으로 작용하며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그에 따라 발생할 수 있는 산업재해도 한 가지에 국한되지 않음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발생 유형과 관련 없이 공통적으로 개인 방호 조치에 대한 중요도는 높아 이에 대한 대비가 중요함을 시사함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FD1FD5-44BF-6586-9158-4A221694B56D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1294D5-DA09-A342-5D81-B334D3C8E947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EB9CA3-3DC9-1FC8-5A01-0D508B43911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9799FC-F414-465D-BDFA-52D4AA4D2A3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98A076-566A-60F2-D2CF-FF124C072BE9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결과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82A42C-40B1-A808-F224-1E5B05B4370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AA0798-1B4F-0D53-EBD4-ABE76F93385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14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292</Words>
  <Application>Microsoft Office PowerPoint</Application>
  <PresentationFormat>와이드스크린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진규 이</cp:lastModifiedBy>
  <cp:revision>122</cp:revision>
  <dcterms:created xsi:type="dcterms:W3CDTF">2020-09-07T02:34:06Z</dcterms:created>
  <dcterms:modified xsi:type="dcterms:W3CDTF">2024-05-16T07:56:51Z</dcterms:modified>
</cp:coreProperties>
</file>