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6" r:id="rId2"/>
    <p:sldId id="312" r:id="rId3"/>
    <p:sldId id="314" r:id="rId4"/>
    <p:sldId id="315" r:id="rId5"/>
    <p:sldId id="322" r:id="rId6"/>
    <p:sldId id="308" r:id="rId7"/>
    <p:sldId id="323" r:id="rId8"/>
    <p:sldId id="309" r:id="rId9"/>
    <p:sldId id="313" r:id="rId10"/>
    <p:sldId id="298" r:id="rId11"/>
    <p:sldId id="294" r:id="rId12"/>
    <p:sldId id="295" r:id="rId13"/>
    <p:sldId id="318" r:id="rId14"/>
    <p:sldId id="319" r:id="rId15"/>
    <p:sldId id="321" r:id="rId16"/>
    <p:sldId id="320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개수가 매우 적어 분석에 유의미한 영향을 주지 않는 범주형 변수는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구분으로 통합하여 데이터 불균형 해소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단일 컬럼 내에서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로 분류할 개수의 기준은 해당 컬럼 내 데이터의 균형 상태를 확인하여 유동적으로 결정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154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훈련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40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ACC 0.514, Stacking</a:t>
            </a:r>
            <a:r>
              <a:rPr lang="ko-KR" altLang="en-US" sz="1400" dirty="0">
                <a:latin typeface="+mj-ea"/>
                <a:ea typeface="+mj-ea"/>
              </a:rPr>
              <a:t>에서는 </a:t>
            </a:r>
            <a:r>
              <a:rPr lang="en-US" altLang="ko-KR" sz="1400" dirty="0">
                <a:latin typeface="+mj-ea"/>
                <a:ea typeface="+mj-ea"/>
              </a:rPr>
              <a:t>ACC 0.487</a:t>
            </a:r>
            <a:r>
              <a:rPr lang="ko-KR" altLang="en-US" sz="1400" dirty="0">
                <a:latin typeface="+mj-ea"/>
                <a:ea typeface="+mj-ea"/>
              </a:rPr>
              <a:t>의 결과를 확인함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932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589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연구결과 요약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55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연구의 논의와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시사점</a:t>
            </a:r>
            <a:r>
              <a:rPr lang="ko-KR" altLang="en-US" dirty="0" err="1" smtClean="0"/>
              <a:t>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4905" y="32138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특정된 환경의 공사현장의 데이터를 입력하였을 때 발생할 가능성이 가장 높은 산재 유형을 알려준다</a:t>
            </a:r>
          </a:p>
          <a:p>
            <a:pPr lvl="0"/>
            <a:r>
              <a:rPr lang="ko-KR" altLang="en-US" dirty="0"/>
              <a:t> 해당 유형에 대한 예방조치를 알려준다</a:t>
            </a:r>
            <a:endParaRPr lang="en-US" altLang="ko-KR" dirty="0"/>
          </a:p>
          <a:p>
            <a:pPr lvl="0"/>
            <a:r>
              <a:rPr lang="en-US" altLang="ko-KR" dirty="0"/>
              <a:t> </a:t>
            </a:r>
            <a:r>
              <a:rPr lang="ko-KR" altLang="en-US" dirty="0"/>
              <a:t>산재 위험도 감소에 기여한다</a:t>
            </a:r>
          </a:p>
        </p:txBody>
      </p:sp>
    </p:spTree>
    <p:extLst>
      <p:ext uri="{BB962C8B-B14F-4D97-AF65-F5344CB8AC3E}">
        <p14:creationId xmlns:p14="http://schemas.microsoft.com/office/powerpoint/2010/main" val="991528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정책 제언 및 기대효과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연구의 한계점 및 향후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연구제언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090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</a:rPr>
              <a:t>참고문헌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35496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김명중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박선영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 특성이 산업재해 발생에 미치는 영향 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중소기업과 대기업 비교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</a:t>
                      </a:r>
                      <a:r>
                        <a:rPr lang="ko-KR" altLang="en-US" sz="1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산업연구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Journal of Industrial Studies(J.I.S)(2023) Vol.4 No.2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err="1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서동민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인공지능을 활용한 산업재해 예방 현황과 전망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 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한국콘텐츠학회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(2023) Vol.21 No.1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송태호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”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건축시공현장관리를 위한 가설공사 위험도 지수 모델 제안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,“ (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석사학위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금오공과대학교 산업대학원 토목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환경 및 건축공학과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2019)</a:t>
                      </a:r>
                      <a:endParaRPr lang="ko-KR" altLang="en-US" sz="1100" kern="0" spc="0" dirty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57018" y="1174141"/>
            <a:ext cx="8933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연구소개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연구 배경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2) </a:t>
            </a:r>
            <a:r>
              <a:rPr lang="ko-KR" altLang="en-US" sz="1400" dirty="0" smtClean="0"/>
              <a:t>연구 목적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3) </a:t>
            </a:r>
            <a:r>
              <a:rPr lang="ko-KR" altLang="en-US" sz="1400" dirty="0" smtClean="0"/>
              <a:t>연구 구성</a:t>
            </a:r>
            <a:endParaRPr lang="en-US" altLang="ko-KR" sz="1400" dirty="0" smtClean="0"/>
          </a:p>
          <a:p>
            <a:r>
              <a:rPr lang="ko-KR" altLang="en-US" sz="1400" dirty="0" smtClean="0"/>
              <a:t>이론적 </a:t>
            </a:r>
            <a:r>
              <a:rPr lang="ko-KR" altLang="en-US" sz="1400" dirty="0"/>
              <a:t>배경</a:t>
            </a:r>
            <a:endParaRPr lang="en-US" altLang="ko-KR" sz="1400" dirty="0"/>
          </a:p>
          <a:p>
            <a:r>
              <a:rPr lang="ko-KR" altLang="en-US" sz="1400" dirty="0"/>
              <a:t>연구방법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연구모형</a:t>
            </a:r>
            <a:r>
              <a:rPr lang="ko-KR" altLang="en-US" sz="1400" dirty="0"/>
              <a:t> 및 가설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데이터 수집 및 전처리</a:t>
            </a:r>
          </a:p>
          <a:p>
            <a:r>
              <a:rPr lang="ko-KR" altLang="en-US" sz="1400" dirty="0"/>
              <a:t>	분석 순서도</a:t>
            </a:r>
            <a:r>
              <a:rPr lang="en-US" altLang="ko-KR" sz="1400" dirty="0"/>
              <a:t>(</a:t>
            </a:r>
            <a:r>
              <a:rPr lang="ko-KR" altLang="en-US" sz="1400" dirty="0"/>
              <a:t>프로세스 </a:t>
            </a:r>
            <a:r>
              <a:rPr lang="en-US" altLang="ko-KR" sz="1400" dirty="0"/>
              <a:t>- </a:t>
            </a:r>
            <a:r>
              <a:rPr lang="ko-KR" altLang="en-US" sz="1400" dirty="0"/>
              <a:t>도식화 </a:t>
            </a:r>
            <a:r>
              <a:rPr lang="en-US" altLang="ko-KR" sz="1400" dirty="0"/>
              <a:t>) -1</a:t>
            </a:r>
            <a:r>
              <a:rPr lang="ko-KR" altLang="en-US" sz="1400" dirty="0"/>
              <a:t>페이지</a:t>
            </a:r>
          </a:p>
          <a:p>
            <a:r>
              <a:rPr lang="ko-KR" altLang="en-US" sz="1400" dirty="0"/>
              <a:t>	데이터 소개</a:t>
            </a:r>
            <a:r>
              <a:rPr lang="en-US" altLang="ko-KR" sz="1400" dirty="0"/>
              <a:t>(</a:t>
            </a:r>
            <a:r>
              <a:rPr lang="ko-KR" altLang="en-US" sz="1400" dirty="0"/>
              <a:t>수집</a:t>
            </a:r>
            <a:r>
              <a:rPr lang="en-US" altLang="ko-KR" sz="1400" dirty="0"/>
              <a:t>) - </a:t>
            </a:r>
            <a:r>
              <a:rPr lang="ko-KR" altLang="en-US" sz="1400" dirty="0" err="1"/>
              <a:t>크롤링한거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변수 선택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데이터 전처리 </a:t>
            </a:r>
            <a:r>
              <a:rPr lang="en-US" altLang="ko-KR" sz="1400" dirty="0"/>
              <a:t>- 1~3</a:t>
            </a:r>
          </a:p>
          <a:p>
            <a:r>
              <a:rPr lang="ko-KR" altLang="en-US" sz="1400" dirty="0"/>
              <a:t>모델링</a:t>
            </a:r>
            <a:r>
              <a:rPr lang="en-US" altLang="ko-KR" sz="1400" dirty="0"/>
              <a:t>(</a:t>
            </a:r>
            <a:r>
              <a:rPr lang="ko-KR" altLang="en-US" sz="1400" dirty="0"/>
              <a:t>분석결과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</a:t>
            </a:r>
            <a:r>
              <a:rPr lang="en-US" altLang="ko-KR" sz="1400" dirty="0"/>
              <a:t>- 1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err="1"/>
              <a:t>모델별</a:t>
            </a:r>
            <a:r>
              <a:rPr lang="ko-KR" altLang="en-US" sz="1400" dirty="0"/>
              <a:t> 결과 </a:t>
            </a:r>
            <a:r>
              <a:rPr lang="en-US" altLang="ko-KR" sz="1400" dirty="0"/>
              <a:t>-1~2</a:t>
            </a:r>
          </a:p>
          <a:p>
            <a:r>
              <a:rPr lang="ko-KR" altLang="en-US" sz="1400" dirty="0"/>
              <a:t>결론</a:t>
            </a:r>
            <a:endParaRPr lang="en-US" altLang="ko-KR" sz="1400" dirty="0"/>
          </a:p>
          <a:p>
            <a:r>
              <a:rPr lang="ko-KR" altLang="en-US" sz="1400" dirty="0"/>
              <a:t>	연구결과 요약</a:t>
            </a:r>
            <a:endParaRPr lang="en-US" altLang="ko-KR" sz="1400" dirty="0"/>
          </a:p>
          <a:p>
            <a:r>
              <a:rPr lang="ko-KR" altLang="en-US" sz="1400" dirty="0"/>
              <a:t>	연구의 논의와 시사점</a:t>
            </a:r>
          </a:p>
          <a:p>
            <a:r>
              <a:rPr lang="ko-KR" altLang="en-US" sz="1400" dirty="0"/>
              <a:t>	정책 제언 및 기대효과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정부 </a:t>
            </a:r>
            <a:r>
              <a:rPr lang="en-US" altLang="ko-KR" sz="1400" dirty="0"/>
              <a:t>/ </a:t>
            </a:r>
            <a:r>
              <a:rPr lang="ko-KR" altLang="en-US" sz="1400" dirty="0"/>
              <a:t>기업 </a:t>
            </a:r>
            <a:r>
              <a:rPr lang="en-US" altLang="ko-KR" sz="1400" dirty="0"/>
              <a:t>/ </a:t>
            </a:r>
            <a:r>
              <a:rPr lang="ko-KR" altLang="en-US" sz="1400" dirty="0"/>
              <a:t>구직자 </a:t>
            </a:r>
            <a:r>
              <a:rPr lang="en-US" altLang="ko-KR" sz="1400" dirty="0"/>
              <a:t>-1~3</a:t>
            </a:r>
          </a:p>
          <a:p>
            <a:r>
              <a:rPr lang="ko-KR" altLang="en-US" sz="1400" dirty="0"/>
              <a:t>	연구의 한계점 및 향후 </a:t>
            </a:r>
            <a:r>
              <a:rPr lang="ko-KR" altLang="en-US" sz="1400" dirty="0" err="1"/>
              <a:t>연구제언</a:t>
            </a:r>
            <a:endParaRPr lang="en-US" altLang="ko-KR" sz="1400" dirty="0"/>
          </a:p>
          <a:p>
            <a:r>
              <a:rPr lang="ko-KR" altLang="en-US" sz="1400" dirty="0"/>
              <a:t>참고문헌 </a:t>
            </a:r>
            <a:r>
              <a:rPr lang="en-US" altLang="ko-KR" sz="1400" dirty="0"/>
              <a:t>-1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1"/>
                </a:solidFill>
              </a:rPr>
              <a:t>분석 프로세스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78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수집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출처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시간적 범위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2019.7~2024.4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35542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355104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203556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발생일시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사고인지 시간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보호조치여부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공종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작업프로세스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장소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부위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사고원인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사망자수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부상자수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사고신고사유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시군구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공사종류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공사비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낙착률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공사기간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공정률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작업자수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수집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7" y="1241028"/>
            <a:ext cx="7667079" cy="4959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" y="1136411"/>
            <a:ext cx="3780384" cy="50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4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수집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 smtClean="0">
                <a:solidFill>
                  <a:schemeClr val="bg1"/>
                </a:solidFill>
              </a:rPr>
              <a:t>api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연동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출처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40945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4062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058765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</a:rPr>
              <a:t>기온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강수량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풍속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풍향 </a:t>
            </a:r>
            <a:endParaRPr lang="en-US" altLang="ko-KR" sz="1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수집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 smtClean="0">
                <a:solidFill>
                  <a:schemeClr val="bg1"/>
                </a:solidFill>
              </a:rPr>
              <a:t>api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3600" spc="-300" dirty="0" smtClean="0">
                <a:solidFill>
                  <a:schemeClr val="bg1"/>
                </a:solidFill>
              </a:rPr>
              <a:t>연동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2" y="1362531"/>
            <a:ext cx="5770574" cy="121933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86083" y="2532228"/>
          <a:ext cx="10893742" cy="2092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075">
                  <a:extLst>
                    <a:ext uri="{9D8B030D-6E8A-4147-A177-3AD203B41FA5}">
                      <a16:colId xmlns:a16="http://schemas.microsoft.com/office/drawing/2014/main" val="4189232989"/>
                    </a:ext>
                  </a:extLst>
                </a:gridCol>
                <a:gridCol w="825846">
                  <a:extLst>
                    <a:ext uri="{9D8B030D-6E8A-4147-A177-3AD203B41FA5}">
                      <a16:colId xmlns:a16="http://schemas.microsoft.com/office/drawing/2014/main" val="303113245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8383937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40951747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07333940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8387408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9098844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5961137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2026376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54712700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6418476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238081753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833809519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15013984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488521578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697019215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921183806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3663289322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2186832475"/>
                    </a:ext>
                  </a:extLst>
                </a:gridCol>
                <a:gridCol w="547471">
                  <a:extLst>
                    <a:ext uri="{9D8B030D-6E8A-4147-A177-3AD203B41FA5}">
                      <a16:colId xmlns:a16="http://schemas.microsoft.com/office/drawing/2014/main" val="3988216831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val="952498515"/>
                    </a:ext>
                  </a:extLst>
                </a:gridCol>
              </a:tblGrid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rnum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stnNm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taQcflg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Rn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rnQcflg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 smtClean="0">
                          <a:effectLst/>
                        </a:rPr>
                        <a:t>Ws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wsQcflg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dmstMtphNo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tsQcflg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m005Te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m01Te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m02Te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m03Te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사고명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발생일시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1286294266"/>
                  </a:ext>
                </a:extLst>
              </a:tr>
              <a:tr h="60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15:00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천안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...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평택시 고덕면 삼성로 </a:t>
                      </a:r>
                      <a:r>
                        <a:rPr lang="en-US" altLang="ko-KR" sz="800" u="none" strike="noStrike">
                          <a:effectLst/>
                        </a:rPr>
                        <a:t>41 </a:t>
                      </a:r>
                      <a:r>
                        <a:rPr lang="ko-KR" altLang="en-US" sz="800" u="none" strike="noStrike">
                          <a:effectLst/>
                        </a:rPr>
                        <a:t>평택 </a:t>
                      </a:r>
                      <a:r>
                        <a:rPr lang="en-US" altLang="ko-KR" sz="800" u="none" strike="noStrike">
                          <a:effectLst/>
                        </a:rPr>
                        <a:t>EUV </a:t>
                      </a:r>
                      <a:r>
                        <a:rPr lang="ko-KR" altLang="en-US" sz="800" u="none" strike="noStrike">
                          <a:effectLst/>
                        </a:rPr>
                        <a:t>신축공사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2019-01-18 </a:t>
                      </a:r>
                      <a:r>
                        <a:rPr lang="ko-KR" altLang="en-US" sz="800" u="none" strike="noStrike" dirty="0">
                          <a:effectLst/>
                        </a:rPr>
                        <a:t>오후 </a:t>
                      </a:r>
                      <a:r>
                        <a:rPr lang="en-US" altLang="ko-KR" sz="800" u="none" strike="noStrike" dirty="0">
                          <a:effectLst/>
                        </a:rPr>
                        <a:t>03:30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3226784816"/>
                  </a:ext>
                </a:extLst>
              </a:tr>
              <a:tr h="967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2019-07-01 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인천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20.2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NaN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...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20.8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21.9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22.1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22.6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경기도 부천시 소사본동 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소사본동</a:t>
                      </a:r>
                      <a:r>
                        <a:rPr lang="en-US" altLang="ko-KR" sz="800" u="none" strike="noStrike">
                          <a:effectLst/>
                        </a:rPr>
                        <a:t>65-13 </a:t>
                      </a:r>
                      <a:r>
                        <a:rPr lang="ko-KR" altLang="en-US" sz="800" u="none" strike="noStrike">
                          <a:effectLst/>
                        </a:rPr>
                        <a:t>업무시설 신축공사</a:t>
                      </a:r>
                      <a:r>
                        <a:rPr lang="en-US" altLang="ko-KR" sz="800" u="none" strike="noStrike">
                          <a:effectLst/>
                        </a:rPr>
                        <a:t>_(</a:t>
                      </a:r>
                      <a:r>
                        <a:rPr lang="ko-KR" altLang="en-US" sz="800" u="none" strike="noStrike">
                          <a:effectLst/>
                        </a:rPr>
                        <a:t>주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순영종합건설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2019-07-01 </a:t>
                      </a:r>
                      <a:r>
                        <a:rPr lang="ko-KR" altLang="en-US" sz="800" u="none" strike="noStrike" dirty="0">
                          <a:effectLst/>
                        </a:rPr>
                        <a:t>오전 </a:t>
                      </a:r>
                      <a:r>
                        <a:rPr lang="en-US" altLang="ko-KR" sz="800" u="none" strike="noStrike" dirty="0">
                          <a:effectLst/>
                        </a:rPr>
                        <a:t>07:10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18" marR="6718" marT="6718" marB="0" anchor="ctr"/>
                </a:tc>
                <a:extLst>
                  <a:ext uri="{0D108BD9-81ED-4DB2-BD59-A6C34878D82A}">
                    <a16:rowId xmlns:a16="http://schemas.microsoft.com/office/drawing/2014/main" val="21400681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49889" y="4687090"/>
          <a:ext cx="11936826" cy="1962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18">
                  <a:extLst>
                    <a:ext uri="{9D8B030D-6E8A-4147-A177-3AD203B41FA5}">
                      <a16:colId xmlns:a16="http://schemas.microsoft.com/office/drawing/2014/main" val="1620980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743442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438069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980602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47143579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83594675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3528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843591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747058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5540415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4879346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09021026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77789574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10791696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8585202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400008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2262527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5899643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5522807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6088173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9349863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68178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44127531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051202027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82388625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405361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6049186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0197390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04938696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09366716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21446609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6687447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7662506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744916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1358672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198717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55291963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73122595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8733987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9236749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22379781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6943985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294865054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413196183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3762344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34268082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85395141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3517598408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406350596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125073600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2196519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61084033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509072811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40746042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17360928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88569445"/>
                    </a:ext>
                  </a:extLst>
                </a:gridCol>
                <a:gridCol w="209418">
                  <a:extLst>
                    <a:ext uri="{9D8B030D-6E8A-4147-A177-3AD203B41FA5}">
                      <a16:colId xmlns:a16="http://schemas.microsoft.com/office/drawing/2014/main" val="2997509371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항목명(영문)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numOfRows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pageNo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totalCount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resultCode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resultMsg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dataType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rnum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stnId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stnNm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rnQcflg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wdQcflg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hmQcflg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pv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icsr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dsnw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hr3Fhsc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dc10Tca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dc10LmcsCa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clfmAbbrCd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lcsCh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vs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gndSttCd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dmstMtphNo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tsQcflg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m005Te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m01Te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m02Te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m03Te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4005205624"/>
                  </a:ext>
                </a:extLst>
              </a:tr>
              <a:tr h="34076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항목명(국문)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한 페이지 결과 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데이터 총 개수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응답메시지 내용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타입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서울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습도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 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해면기압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품질검사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일사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3시간신적설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전운량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운형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최저운고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시정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지면상태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현상번호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지면온도 품질검사 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플래그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30cm 지중온도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715556527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항목크기</a:t>
                      </a:r>
                      <a:endParaRPr 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773244829"/>
                  </a:ext>
                </a:extLst>
              </a:tr>
              <a:tr h="211827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항목구분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1647217319"/>
                  </a:ext>
                </a:extLst>
              </a:tr>
              <a:tr h="672323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항목설명</a:t>
                      </a:r>
                      <a:endParaRPr 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한 페이지당 표출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페이지 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데이터 총 개수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메시지코드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 메시지 설명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응답자료형식 (XML/JSON)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목록 순서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종관기상관측 지점 번호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종관기상관측 지점명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기온(°C)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강수량(mm)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풍속(m/s)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풍향(16방위)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습도(%)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증기압(hPa)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이슬점온도(°C)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현지기압(hPa)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관측값의 정상여부 판별 정보(하단참조)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해면기압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hPa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일조(hr)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일사(MJ/m2)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적설(cm)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3시간신적설(cm)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전운량</a:t>
                      </a:r>
                      <a:r>
                        <a:rPr lang="ko-KR" sz="700" u="none" strike="noStrike" dirty="0">
                          <a:effectLst/>
                        </a:rPr>
                        <a:t>(10분위)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>
                          <a:effectLst/>
                        </a:rPr>
                        <a:t>중하층운량(10분위)</a:t>
                      </a:r>
                      <a:endParaRPr 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운형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운형약어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최저운고</a:t>
                      </a:r>
                      <a:r>
                        <a:rPr lang="ko-KR" sz="700" u="none" strike="noStrike" dirty="0">
                          <a:effectLst/>
                        </a:rPr>
                        <a:t>(100m 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시정(10m)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지면상태</a:t>
                      </a:r>
                      <a:r>
                        <a:rPr lang="ko-KR" sz="700" u="none" strike="noStrike" dirty="0">
                          <a:effectLst/>
                        </a:rPr>
                        <a:t>(지면상태코드)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>
                          <a:effectLst/>
                        </a:rPr>
                        <a:t>종료: 2016.7.1.00시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현상번호</a:t>
                      </a:r>
                      <a:r>
                        <a:rPr lang="ko-KR" sz="700" u="none" strike="noStrike" dirty="0">
                          <a:effectLst/>
                        </a:rPr>
                        <a:t>(</a:t>
                      </a:r>
                      <a:r>
                        <a:rPr lang="ko-KR" sz="700" u="none" strike="noStrike" dirty="0" err="1">
                          <a:effectLst/>
                        </a:rPr>
                        <a:t>국내식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지면온도</a:t>
                      </a:r>
                      <a:r>
                        <a:rPr lang="ko-KR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sz="700" u="none" strike="noStrike" dirty="0">
                          <a:effectLst/>
                        </a:rPr>
                        <a:t> </a:t>
                      </a:r>
                      <a:r>
                        <a:rPr lang="ko-KR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sz="700" u="none" strike="noStrike" dirty="0">
                          <a:effectLst/>
                        </a:rPr>
                        <a:t> 판별 정보(</a:t>
                      </a:r>
                      <a:r>
                        <a:rPr lang="ko-KR" sz="700" u="none" strike="noStrike" dirty="0" err="1">
                          <a:effectLst/>
                        </a:rPr>
                        <a:t>하단참조</a:t>
                      </a:r>
                      <a:r>
                        <a:rPr lang="ko-KR" sz="700" u="none" strike="noStrike" dirty="0">
                          <a:effectLst/>
                        </a:rPr>
                        <a:t>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5cm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sz="700" u="none" strike="noStrike" dirty="0">
                          <a:effectLst/>
                        </a:rPr>
                        <a:t>(°C)</a:t>
                      </a:r>
                      <a:endParaRPr 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2" marR="2562" marT="2562" marB="0" anchor="ctr"/>
                </a:tc>
                <a:extLst>
                  <a:ext uri="{0D108BD9-81ED-4DB2-BD59-A6C34878D82A}">
                    <a16:rowId xmlns:a16="http://schemas.microsoft.com/office/drawing/2014/main" val="377011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677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변수 선택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한국건설기술연구원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공정기반의</a:t>
            </a:r>
            <a:r>
              <a:rPr lang="ko-KR" altLang="en-US" dirty="0" smtClean="0"/>
              <a:t> 건설현장 안전 위험도 </a:t>
            </a:r>
            <a:r>
              <a:rPr lang="ko-KR" altLang="en-US" dirty="0" err="1" smtClean="0"/>
              <a:t>평가지수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위험예측</a:t>
            </a:r>
            <a:r>
              <a:rPr lang="ko-KR" altLang="en-US" dirty="0" smtClean="0"/>
              <a:t> 시스템개발</a:t>
            </a:r>
            <a:r>
              <a:rPr lang="en-US" altLang="ko-KR" dirty="0" smtClean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강수량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 smtClean="0">
                <a:latin typeface="+mj-ea"/>
                <a:ea typeface="+mj-ea"/>
              </a:rPr>
              <a:t>재분류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비가 내림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안내림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온도 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노동부고시</a:t>
            </a:r>
            <a:r>
              <a:rPr lang="ko-KR" altLang="en-US" sz="1400" dirty="0" smtClean="0">
                <a:latin typeface="+mj-ea"/>
                <a:ea typeface="+mj-ea"/>
              </a:rPr>
              <a:t> 제 </a:t>
            </a:r>
            <a:r>
              <a:rPr lang="en-US" altLang="ko-KR" sz="1400" dirty="0" smtClean="0">
                <a:latin typeface="+mj-ea"/>
                <a:ea typeface="+mj-ea"/>
              </a:rPr>
              <a:t>2002-8</a:t>
            </a:r>
            <a:r>
              <a:rPr lang="ko-KR" altLang="en-US" sz="1400" dirty="0" smtClean="0">
                <a:latin typeface="+mj-ea"/>
                <a:ea typeface="+mj-ea"/>
              </a:rPr>
              <a:t>호의 고온의 </a:t>
            </a:r>
            <a:r>
              <a:rPr lang="ko-KR" altLang="en-US" sz="1400" dirty="0" err="1" smtClean="0">
                <a:latin typeface="+mj-ea"/>
                <a:ea typeface="+mj-ea"/>
              </a:rPr>
              <a:t>노출기준에</a:t>
            </a:r>
            <a:r>
              <a:rPr lang="ko-KR" altLang="en-US" sz="1400" dirty="0" smtClean="0">
                <a:latin typeface="+mj-ea"/>
                <a:ea typeface="+mj-ea"/>
              </a:rPr>
              <a:t> 따라 </a:t>
            </a:r>
            <a:r>
              <a:rPr lang="ko-KR" altLang="en-US" sz="1400" dirty="0" err="1" smtClean="0">
                <a:latin typeface="+mj-ea"/>
                <a:ea typeface="+mj-ea"/>
              </a:rPr>
              <a:t>재분류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(25</a:t>
            </a:r>
            <a:r>
              <a:rPr lang="ko-KR" altLang="en-US" sz="1400" dirty="0" smtClean="0">
                <a:latin typeface="+mj-ea"/>
                <a:ea typeface="+mj-ea"/>
              </a:rPr>
              <a:t>미만</a:t>
            </a:r>
            <a:r>
              <a:rPr lang="en-US" altLang="ko-KR" sz="1400" dirty="0" smtClean="0">
                <a:latin typeface="+mj-ea"/>
                <a:ea typeface="+mj-ea"/>
              </a:rPr>
              <a:t>, 25.9 </a:t>
            </a:r>
            <a:r>
              <a:rPr lang="ko-KR" altLang="en-US" sz="1400" dirty="0" smtClean="0">
                <a:latin typeface="+mj-ea"/>
                <a:ea typeface="+mj-ea"/>
              </a:rPr>
              <a:t>미만 </a:t>
            </a:r>
            <a:r>
              <a:rPr lang="en-US" altLang="ko-KR" sz="1400" dirty="0" smtClean="0">
                <a:latin typeface="+mj-ea"/>
                <a:ea typeface="+mj-ea"/>
              </a:rPr>
              <a:t>, 27.9</a:t>
            </a:r>
            <a:r>
              <a:rPr lang="ko-KR" altLang="en-US" sz="1400" dirty="0" smtClean="0">
                <a:latin typeface="+mj-ea"/>
                <a:ea typeface="+mj-ea"/>
              </a:rPr>
              <a:t>미만</a:t>
            </a:r>
            <a:r>
              <a:rPr lang="en-US" altLang="ko-KR" sz="1400" dirty="0" smtClean="0">
                <a:latin typeface="+mj-ea"/>
                <a:ea typeface="+mj-ea"/>
              </a:rPr>
              <a:t>, 30 </a:t>
            </a:r>
            <a:r>
              <a:rPr lang="ko-KR" altLang="en-US" sz="1400" dirty="0" smtClean="0">
                <a:latin typeface="+mj-ea"/>
                <a:ea typeface="+mj-ea"/>
              </a:rPr>
              <a:t>미만</a:t>
            </a:r>
            <a:r>
              <a:rPr lang="en-US" altLang="ko-KR" sz="1400" dirty="0" smtClean="0">
                <a:latin typeface="+mj-ea"/>
                <a:ea typeface="+mj-ea"/>
              </a:rPr>
              <a:t>, 30 </a:t>
            </a:r>
            <a:r>
              <a:rPr lang="ko-KR" altLang="en-US" sz="1400" dirty="0" smtClean="0">
                <a:latin typeface="+mj-ea"/>
                <a:ea typeface="+mj-ea"/>
              </a:rPr>
              <a:t>이상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공사비</a:t>
            </a:r>
            <a:endParaRPr lang="ko-KR" altLang="en-US" sz="2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산업안전보건관리비 </a:t>
            </a:r>
            <a:r>
              <a:rPr lang="ko-KR" altLang="en-US" sz="1400" dirty="0" err="1" smtClean="0"/>
              <a:t>계상기준에</a:t>
            </a:r>
            <a:r>
              <a:rPr lang="ko-KR" altLang="en-US" sz="1400" dirty="0" smtClean="0"/>
              <a:t> 따라 </a:t>
            </a:r>
            <a:r>
              <a:rPr lang="ko-KR" altLang="en-US" sz="1400" dirty="0" err="1" smtClean="0"/>
              <a:t>재분류</a:t>
            </a:r>
            <a:endParaRPr lang="en-US" altLang="ko-KR" sz="1400" dirty="0" smtClean="0"/>
          </a:p>
          <a:p>
            <a:r>
              <a:rPr lang="en-US" altLang="ko-KR" sz="1400" dirty="0" smtClean="0"/>
              <a:t>(2000</a:t>
            </a:r>
            <a:r>
              <a:rPr lang="ko-KR" altLang="en-US" sz="1400" dirty="0" smtClean="0"/>
              <a:t>만 미만</a:t>
            </a:r>
            <a:r>
              <a:rPr lang="en-US" altLang="ko-KR" sz="1400" dirty="0" smtClean="0"/>
              <a:t>, 5</a:t>
            </a:r>
            <a:r>
              <a:rPr lang="ko-KR" altLang="en-US" sz="1400" dirty="0" err="1" smtClean="0"/>
              <a:t>억미만</a:t>
            </a:r>
            <a:r>
              <a:rPr lang="en-US" altLang="ko-KR" sz="1400" dirty="0" smtClean="0"/>
              <a:t>, 50</a:t>
            </a:r>
            <a:r>
              <a:rPr lang="ko-KR" altLang="en-US" sz="1400" dirty="0" err="1" smtClean="0"/>
              <a:t>억미만</a:t>
            </a:r>
            <a:r>
              <a:rPr lang="en-US" altLang="ko-KR" sz="1400" dirty="0" smtClean="0"/>
              <a:t>, 50</a:t>
            </a:r>
            <a:r>
              <a:rPr lang="ko-KR" altLang="en-US" sz="1400" dirty="0" err="1" smtClean="0"/>
              <a:t>억이상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 smtClean="0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요일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공휴일 여부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err="1" smtClean="0">
                <a:latin typeface="+mj-ea"/>
                <a:ea typeface="+mj-ea"/>
              </a:rPr>
              <a:t>사상자수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부상자 수</a:t>
            </a:r>
            <a:r>
              <a:rPr lang="en-US" altLang="ko-KR" sz="1400" dirty="0" smtClean="0">
                <a:latin typeface="+mj-ea"/>
                <a:ea typeface="+mj-ea"/>
              </a:rPr>
              <a:t>+</a:t>
            </a:r>
            <a:r>
              <a:rPr lang="ko-KR" altLang="en-US" sz="1400" dirty="0" smtClean="0">
                <a:latin typeface="+mj-ea"/>
                <a:ea typeface="+mj-ea"/>
              </a:rPr>
              <a:t>사망자 수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1098</Words>
  <Application>Microsoft Office PowerPoint</Application>
  <PresentationFormat>와이드스크린</PresentationFormat>
  <Paragraphs>408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ExtraBold</vt:lpstr>
      <vt:lpstr>나눔스퀘어 Light</vt:lpstr>
      <vt:lpstr>맑은 고딕</vt:lpstr>
      <vt:lpstr>한양신명조</vt:lpstr>
      <vt:lpstr>함초롬바탕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hyk</cp:lastModifiedBy>
  <cp:revision>72</cp:revision>
  <dcterms:created xsi:type="dcterms:W3CDTF">2020-09-07T02:34:06Z</dcterms:created>
  <dcterms:modified xsi:type="dcterms:W3CDTF">2024-05-10T08:03:56Z</dcterms:modified>
</cp:coreProperties>
</file>