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.xml" ContentType="application/vnd.openxmlformats-officedocument.presentationml.notesSlide+xml"/>
  <Override PartName="/ppt/comments/modernComment_107_BC714360.xml" ContentType="application/vnd.ms-powerpoint.comments+xml"/>
  <Override PartName="/ppt/notesSlides/notesSlide2.xml" ContentType="application/vnd.openxmlformats-officedocument.presentationml.notesSlide+xml"/>
  <Override PartName="/ppt/comments/modernComment_106_57731261.xml" ContentType="application/vnd.ms-powerpoint.comments+xml"/>
  <Override PartName="/ppt/notesSlides/notesSlide3.xml" ContentType="application/vnd.openxmlformats-officedocument.presentationml.notesSlide+xml"/>
  <Override PartName="/ppt/comments/modernComment_103_B72FC7D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6" r:id="rId2"/>
    <p:sldId id="312" r:id="rId3"/>
    <p:sldId id="277" r:id="rId4"/>
    <p:sldId id="330" r:id="rId5"/>
    <p:sldId id="279" r:id="rId6"/>
    <p:sldId id="281" r:id="rId7"/>
    <p:sldId id="331" r:id="rId8"/>
    <p:sldId id="282" r:id="rId9"/>
    <p:sldId id="283" r:id="rId10"/>
    <p:sldId id="263" r:id="rId11"/>
    <p:sldId id="262" r:id="rId12"/>
    <p:sldId id="324" r:id="rId13"/>
    <p:sldId id="259" r:id="rId14"/>
    <p:sldId id="309" r:id="rId15"/>
    <p:sldId id="315" r:id="rId16"/>
    <p:sldId id="308" r:id="rId17"/>
    <p:sldId id="325" r:id="rId18"/>
    <p:sldId id="298" r:id="rId19"/>
    <p:sldId id="327" r:id="rId20"/>
    <p:sldId id="313" r:id="rId21"/>
    <p:sldId id="328" r:id="rId22"/>
    <p:sldId id="329" r:id="rId23"/>
    <p:sldId id="299" r:id="rId24"/>
    <p:sldId id="300" r:id="rId25"/>
    <p:sldId id="321" r:id="rId26"/>
    <p:sldId id="301" r:id="rId27"/>
    <p:sldId id="29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E483DD-4719-BEF8-752C-14C588386BC5}" name="지환 박" initials="지박" userId="442ee7e2e8d47f4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36E"/>
    <a:srgbClr val="04396C"/>
    <a:srgbClr val="005289"/>
    <a:srgbClr val="393939"/>
    <a:srgbClr val="1E3252"/>
    <a:srgbClr val="6497B1"/>
    <a:srgbClr val="AEAFA9"/>
    <a:srgbClr val="418A9D"/>
    <a:srgbClr val="BCDEE3"/>
    <a:srgbClr val="00709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8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dirty="0"/>
              <a:t>(‘18~’22)5</a:t>
            </a:r>
            <a:r>
              <a:rPr lang="ko-KR" altLang="en-US" sz="1100" dirty="0"/>
              <a:t>년 평균 사업장수 </a:t>
            </a:r>
            <a:r>
              <a:rPr lang="en-US" altLang="ko-KR" sz="1100" dirty="0"/>
              <a:t>(</a:t>
            </a:r>
            <a:r>
              <a:rPr lang="ko-KR" altLang="en-US" sz="1100" dirty="0"/>
              <a:t>개소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데이터!$B$19</c:f>
              <c:strCache>
                <c:ptCount val="1"/>
                <c:pt idx="0">
                  <c:v>사업장수 (개소)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2A-44E5-9C9E-1A1F40946314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2A-44E5-9C9E-1A1F40946314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2A-44E5-9C9E-1A1F40946314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9D0EF40-EFC3-44AD-A888-B5184AEFAECE}" type="CATEGORYNAME">
                      <a:rPr lang="ko-KR" altLang="en-US" sz="1100" smtClean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fld id="{086F4793-643A-4808-9ECF-B9CB605C2418}" type="VALUE">
                      <a:rPr lang="en-US" altLang="ko-KR" sz="1100" baseline="0" smtClean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r>
                      <a:rPr lang="ko-KR" altLang="en-US" sz="1100" baseline="0" dirty="0"/>
                      <a:t>
</a:t>
                    </a:r>
                    <a:fld id="{456A9939-E53B-40BE-ACC0-AE3B873D2F9D}" type="PERCENTAGE">
                      <a:rPr lang="en-US" altLang="ko-KR" sz="1100" baseline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[백분율]</a:t>
                    </a:fld>
                    <a:endParaRPr lang="ko-KR" altLang="en-US" sz="11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12A-44E5-9C9E-1A1F40946314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ln w="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00D2B9F-9B82-47A5-8376-EB31BA86E7AE}" type="CATEGORYNAME">
                      <a:rPr lang="ko-KR" altLang="en-US" sz="1100" smtClean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[범주 이름]</a:t>
                    </a:fld>
                    <a:fld id="{7FE8791D-5A35-4333-AAC0-77121D2D6C29}" type="VALUE">
                      <a:rPr lang="en-US" altLang="ko-KR" sz="1100" baseline="0" smtClean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[값]</a:t>
                    </a:fld>
                    <a:r>
                      <a:rPr lang="ko-KR" altLang="en-US" sz="1100" baseline="0" dirty="0"/>
                      <a:t>
</a:t>
                    </a:r>
                    <a:fld id="{B328AA69-4DA6-484B-9F26-3FE621D413F0}" type="PERCENTAGE">
                      <a:rPr lang="en-US" altLang="ko-KR" sz="1100" baseline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[백분율]</a:t>
                    </a:fld>
                    <a:endParaRPr lang="ko-KR" altLang="en-US" sz="11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ln w="0"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12A-44E5-9C9E-1A1F4094631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7794638222890448"/>
                      <c:h val="0.29046042815682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612A-44E5-9C9E-1A1F409463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데이터!$A$20:$A$22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데이터!$B$20:$B$22</c:f>
              <c:numCache>
                <c:formatCode>_(* #,##0_);_(* \(#,##0\);_(* "-"_);_(@_)</c:formatCode>
                <c:ptCount val="3"/>
                <c:pt idx="0">
                  <c:v>394201.2</c:v>
                </c:pt>
                <c:pt idx="1">
                  <c:v>389398.4</c:v>
                </c:pt>
                <c:pt idx="2">
                  <c:v>1997790.4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2A-44E5-9C9E-1A1F409463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/>
              <a:t>전체 업종내 규모별 사고사망자 수</a:t>
            </a:r>
            <a:r>
              <a:rPr lang="en-US" altLang="ko-KR" sz="1100"/>
              <a:t>(</a:t>
            </a:r>
            <a:r>
              <a:rPr lang="ko-KR" altLang="en-US" sz="1100"/>
              <a:t>명</a:t>
            </a:r>
            <a:r>
              <a:rPr lang="en-US" altLang="ko-KR" sz="110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데이터!$A$51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4E-48B0-B7D1-E0FAE5D23ABA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4E-48B0-B7D1-E0FAE5D23ABA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4E-48B0-B7D1-E0FAE5D23ABA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4E-48B0-B7D1-E0FAE5D23ABA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B4E-48B0-B7D1-E0FAE5D23AB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4722222222222223"/>
                      <c:h val="0.269912051563441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B4E-48B0-B7D1-E0FAE5D23AB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0656933508311462"/>
                      <c:h val="0.269912051563441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B4E-48B0-B7D1-E0FAE5D23ABA}"/>
                </c:ext>
              </c:extLst>
            </c:dLbl>
            <c:dLbl>
              <c:idx val="2"/>
              <c:layout>
                <c:manualLayout>
                  <c:x val="6.1114829396325461E-2"/>
                  <c:y val="4.856325343635716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B4E-48B0-B7D1-E0FAE5D23ABA}"/>
                </c:ext>
              </c:extLst>
            </c:dLbl>
            <c:dLbl>
              <c:idx val="3"/>
              <c:layout>
                <c:manualLayout>
                  <c:x val="0.10080533683289589"/>
                  <c:y val="0.1062954601606603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B4E-48B0-B7D1-E0FAE5D23ABA}"/>
                </c:ext>
              </c:extLst>
            </c:dLbl>
            <c:dLbl>
              <c:idx val="4"/>
              <c:layout>
                <c:manualLayout>
                  <c:x val="4.8853018372703415E-2"/>
                  <c:y val="0.138696057296744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9226968503937009"/>
                      <c:h val="0.188999583692278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B4E-48B0-B7D1-E0FAE5D23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데이터!$B$50:$F$50</c:f>
              <c:strCache>
                <c:ptCount val="5"/>
                <c:pt idx="0">
                  <c:v>5인 미만</c:v>
                </c:pt>
                <c:pt idx="1">
                  <c:v>5인~49인</c:v>
                </c:pt>
                <c:pt idx="2">
                  <c:v>50인~99인</c:v>
                </c:pt>
                <c:pt idx="3">
                  <c:v>100인~299인</c:v>
                </c:pt>
                <c:pt idx="4">
                  <c:v>300인 이상</c:v>
                </c:pt>
              </c:strCache>
            </c:strRef>
          </c:cat>
          <c:val>
            <c:numRef>
              <c:f>데이터!$B$51:$F$51</c:f>
              <c:numCache>
                <c:formatCode>General</c:formatCode>
                <c:ptCount val="5"/>
                <c:pt idx="0">
                  <c:v>342</c:v>
                </c:pt>
                <c:pt idx="1">
                  <c:v>365</c:v>
                </c:pt>
                <c:pt idx="2">
                  <c:v>49</c:v>
                </c:pt>
                <c:pt idx="3">
                  <c:v>71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B4E-48B0-B7D1-E0FAE5D23AB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</a:t>
            </a:r>
            <a:r>
              <a:rPr lang="ko-KR" altLang="en-US" sz="1100" dirty="0"/>
              <a:t>근로자수 </a:t>
            </a:r>
            <a:r>
              <a:rPr lang="en-US" altLang="ko-KR" sz="1100" dirty="0"/>
              <a:t>(</a:t>
            </a:r>
            <a:r>
              <a:rPr lang="ko-KR" altLang="en-US" sz="1100" dirty="0"/>
              <a:t>명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1"/>
          <c:order val="1"/>
          <c:tx>
            <c:strRef>
              <c:f>데이터!$C$19</c:f>
              <c:strCache>
                <c:ptCount val="1"/>
                <c:pt idx="0">
                  <c:v>근로자수 (명)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CC-4D7A-A781-F9DC574ABA55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CC-4D7A-A781-F9DC574ABA55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CC-4D7A-A781-F9DC574ABA55}"/>
              </c:ext>
            </c:extLst>
          </c:dPt>
          <c:dLbls>
            <c:dLbl>
              <c:idx val="0"/>
              <c:layout>
                <c:manualLayout>
                  <c:x val="-0.1748428155883576"/>
                  <c:y val="0.1977693492619992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875311981375323"/>
                      <c:h val="0.2673886143604550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BCC-4D7A-A781-F9DC574ABA55}"/>
                </c:ext>
              </c:extLst>
            </c:dLbl>
            <c:dLbl>
              <c:idx val="1"/>
              <c:layout>
                <c:manualLayout>
                  <c:x val="-1.2376014020126832E-2"/>
                  <c:y val="-5.34792782558502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757661126927059"/>
                      <c:h val="0.278362710884114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BCC-4D7A-A781-F9DC574ABA55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9BDCA10-1A4A-4BB4-B795-F6E7201E6BE8}" type="CATEGORYNAME">
                      <a:rPr lang="ko-KR" altLang="en-US" sz="1100" smtClean="0"/>
                      <a:pPr>
                        <a:defRPr sz="1100" b="1"/>
                      </a:pPr>
                      <a:t>[범주 이름]</a:t>
                    </a:fld>
                    <a:endParaRPr lang="ko-KR" altLang="en-US" sz="1100" dirty="0"/>
                  </a:p>
                  <a:p>
                    <a:pPr>
                      <a:defRPr sz="1100" b="1"/>
                    </a:pPr>
                    <a:fld id="{2871BFF8-BC14-44E0-AC14-44C2935EC452}" type="VALUE">
                      <a:rPr lang="en-US" altLang="ko-KR" sz="1100" baseline="0" smtClean="0"/>
                      <a:pPr>
                        <a:defRPr sz="1100" b="1"/>
                      </a:pPr>
                      <a:t>[값]</a:t>
                    </a:fld>
                    <a:endParaRPr lang="ko-KR" altLang="en-US" sz="1100" baseline="0" dirty="0"/>
                  </a:p>
                  <a:p>
                    <a:pPr>
                      <a:defRPr sz="1100" b="1"/>
                    </a:pPr>
                    <a:fld id="{3BF358F7-012D-4316-B9FC-95421AABC486}" type="PERCENTAGE">
                      <a:rPr lang="en-US" altLang="ko-KR" sz="1100" baseline="0" smtClean="0"/>
                      <a:pPr>
                        <a:defRPr sz="1100" b="1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55566399444563452"/>
                      <c:h val="0.340549257851519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BCC-4D7A-A781-F9DC574ABA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데이터!$A$20:$A$22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데이터!$C$20:$C$22</c:f>
              <c:numCache>
                <c:formatCode>_(* #,##0_);_(* \(#,##0\);_(* "-"_);_(@_)</c:formatCode>
                <c:ptCount val="3"/>
                <c:pt idx="0">
                  <c:v>4031607.2</c:v>
                </c:pt>
                <c:pt idx="1">
                  <c:v>2517849.4</c:v>
                </c:pt>
                <c:pt idx="2">
                  <c:v>12715601.6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CC-4D7A-A781-F9DC574ABA5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데이터!$B$19</c15:sqref>
                        </c15:formulaRef>
                      </c:ext>
                    </c:extLst>
                    <c:strCache>
                      <c:ptCount val="1"/>
                      <c:pt idx="0">
                        <c:v>사업장수 (개소)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8-6BCC-4D7A-A781-F9DC574ABA55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A-6BCC-4D7A-A781-F9DC574ABA55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6BCC-4D7A-A781-F9DC574ABA55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8-6BCC-4D7A-A781-F9DC574ABA55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ln w="0">
                              <a:noFill/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6BCC-4D7A-A781-F9DC574ABA55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
</c:separator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6BCC-4D7A-A781-F9DC574ABA55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
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데이터!$A$20:$A$22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데이터!$B$20:$B$22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394201.2</c:v>
                      </c:pt>
                      <c:pt idx="1">
                        <c:v>389398.4</c:v>
                      </c:pt>
                      <c:pt idx="2">
                        <c:v>1997790.4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6BCC-4D7A-A781-F9DC574ABA5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</a:t>
            </a:r>
            <a:r>
              <a:rPr lang="ko-KR" altLang="en-US" sz="1100" dirty="0"/>
              <a:t>요양재해자수 </a:t>
            </a:r>
            <a:r>
              <a:rPr lang="en-US" altLang="ko-KR" sz="1100" dirty="0"/>
              <a:t>(</a:t>
            </a:r>
            <a:r>
              <a:rPr lang="ko-KR" altLang="en-US" sz="1100" dirty="0"/>
              <a:t>명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2"/>
          <c:order val="2"/>
          <c:tx>
            <c:strRef>
              <c:f>데이터!$D$26</c:f>
              <c:strCache>
                <c:ptCount val="1"/>
                <c:pt idx="0">
                  <c:v>요양재해자수 (명)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1F-4456-9316-7945137AFD77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1F-4456-9316-7945137AFD77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1F-4456-9316-7945137AFD77}"/>
              </c:ext>
            </c:extLst>
          </c:dPt>
          <c:dLbls>
            <c:dLbl>
              <c:idx val="0"/>
              <c:layout>
                <c:manualLayout>
                  <c:x val="-0.25001482080377885"/>
                  <c:y val="0.227775511162295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91F-4456-9316-7945137AFD77}"/>
                </c:ext>
              </c:extLst>
            </c:dLbl>
            <c:dLbl>
              <c:idx val="1"/>
              <c:layout>
                <c:manualLayout>
                  <c:x val="-0.22546592372565089"/>
                  <c:y val="-0.129941711852351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1F-4456-9316-7945137AFD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데이터!$A$27:$A$29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데이터!$D$27:$D$29</c:f>
              <c:numCache>
                <c:formatCode>_(* #,##0_);_(* \(#,##0\);_(* "-"_);_(@_)</c:formatCode>
                <c:ptCount val="3"/>
                <c:pt idx="0">
                  <c:v>29750.799999999999</c:v>
                </c:pt>
                <c:pt idx="1">
                  <c:v>28576.799999999999</c:v>
                </c:pt>
                <c:pt idx="2">
                  <c:v>56269.799999999988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1F-4456-9316-7945137AFD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데이터!$B$26</c15:sqref>
                        </c15:formulaRef>
                      </c:ext>
                    </c:extLst>
                    <c:strCache>
                      <c:ptCount val="1"/>
                      <c:pt idx="0">
                        <c:v>사업장수 (개소)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8-191F-4456-9316-7945137AFD7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A-191F-4456-9316-7945137AFD7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191F-4456-9316-7945137AFD7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8-191F-4456-9316-7945137AFD77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ln w="0">
                              <a:noFill/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191F-4456-9316-7945137AFD77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
</c:separator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191F-4456-9316-7945137AFD7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
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데이터!$A$27:$A$29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데이터!$B$27:$B$29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394201.2</c:v>
                      </c:pt>
                      <c:pt idx="1">
                        <c:v>389398.4</c:v>
                      </c:pt>
                      <c:pt idx="2">
                        <c:v>1997790.4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191F-4456-9316-7945137AFD77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데이터!$C$26</c15:sqref>
                        </c15:formulaRef>
                      </c:ext>
                    </c:extLst>
                    <c:strCache>
                      <c:ptCount val="1"/>
                      <c:pt idx="0">
                        <c:v>근로자수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F-191F-4456-9316-7945137AFD7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1-191F-4456-9316-7945137AFD7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3-191F-4456-9316-7945137AFD7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4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1500033194431362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0F-191F-4456-9316-7945137AFD77}"/>
                      </c:ext>
                    </c:extLst>
                  </c:dLbl>
                  <c:dLbl>
                    <c:idx val="1"/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7382395217531597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11-191F-4456-9316-7945137AFD77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9343182558565012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13-191F-4456-9316-7945137AFD7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데이터!$A$27:$A$29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데이터!$C$27:$C$29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4031607.2</c:v>
                      </c:pt>
                      <c:pt idx="1">
                        <c:v>2517849.4</c:v>
                      </c:pt>
                      <c:pt idx="2">
                        <c:v>12715601.6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191F-4456-9316-7945137AFD77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</a:t>
            </a:r>
            <a:r>
              <a:rPr lang="ko-KR" altLang="en-US" sz="1100" b="0" i="0" u="none" strike="noStrike" kern="1200" spc="0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산업군</a:t>
            </a:r>
            <a:r>
              <a:rPr lang="ko-KR" alt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(</a:t>
            </a:r>
            <a:r>
              <a:rPr lang="ko-KR" altLang="en-US" sz="1100" dirty="0"/>
              <a:t>명</a:t>
            </a:r>
            <a:r>
              <a:rPr lang="en-US" altLang="ko-KR" sz="1100" dirty="0"/>
              <a:t>)</a:t>
            </a:r>
            <a:endParaRPr lang="ko-KR" alt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33-43DA-BA19-050613A631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(데이터!$D$3,데이터!$J$3,데이터!$P$3,데이터!$V$3,데이터!$AB$3,데이터!$AH$3)</c:f>
              <c:numCache>
                <c:formatCode>#,##0</c:formatCode>
                <c:ptCount val="6"/>
                <c:pt idx="0">
                  <c:v>102305</c:v>
                </c:pt>
                <c:pt idx="1">
                  <c:v>109242</c:v>
                </c:pt>
                <c:pt idx="2">
                  <c:v>108379</c:v>
                </c:pt>
                <c:pt idx="3">
                  <c:v>122713</c:v>
                </c:pt>
                <c:pt idx="4">
                  <c:v>130348</c:v>
                </c:pt>
                <c:pt idx="5" formatCode="_(* #,##0_);_(* \(#,##0\);_(* &quot;-&quot;_);_(@_)">
                  <c:v>114597.4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433-43DA-BA19-050613A631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데이터!$A$4</c15:sqref>
                        </c15:formulaRef>
                      </c:ext>
                    </c:extLst>
                    <c:strCache>
                      <c:ptCount val="1"/>
                      <c:pt idx="0">
                        <c:v>제조업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(데이터!$D$4,데이터!$J$4,데이터!$P$4,데이터!$V$4,데이터!$AB$4,데이터!$AH$4)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27377</c:v>
                      </c:pt>
                      <c:pt idx="1">
                        <c:v>29274</c:v>
                      </c:pt>
                      <c:pt idx="2">
                        <c:v>28840</c:v>
                      </c:pt>
                      <c:pt idx="3">
                        <c:v>31709</c:v>
                      </c:pt>
                      <c:pt idx="4">
                        <c:v>31554</c:v>
                      </c:pt>
                      <c:pt idx="5" formatCode="_(* #,##0_);_(* \(#,##0\);_(* &quot;-&quot;_);_(@_)">
                        <c:v>29750.799999999999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433-43DA-BA19-050613A6313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데이터!$A$5</c15:sqref>
                        </c15:formulaRef>
                      </c:ext>
                    </c:extLst>
                    <c:strCache>
                      <c:ptCount val="1"/>
                      <c:pt idx="0">
                        <c:v>건설업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(데이터!$D$5,데이터!$J$5,데이터!$P$5,데이터!$V$5,데이터!$AB$5,데이터!$AH$5)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27686</c:v>
                      </c:pt>
                      <c:pt idx="1">
                        <c:v>27211</c:v>
                      </c:pt>
                      <c:pt idx="2">
                        <c:v>26799</c:v>
                      </c:pt>
                      <c:pt idx="3">
                        <c:v>29943</c:v>
                      </c:pt>
                      <c:pt idx="4">
                        <c:v>31245</c:v>
                      </c:pt>
                      <c:pt idx="5" formatCode="_(* #,##0_);_(* \(#,##0\);_(* &quot;-&quot;_);_(@_)">
                        <c:v>28576.799999999999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433-43DA-BA19-050613A6313C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 sz="1100"/>
              <a:t>요양재해자 수 </a:t>
            </a:r>
            <a:r>
              <a:rPr lang="en-US" altLang="ko-KR" sz="1100"/>
              <a:t>(</a:t>
            </a:r>
            <a:r>
              <a:rPr lang="ko-KR" altLang="en-US" sz="1100"/>
              <a:t>명</a:t>
            </a:r>
            <a:r>
              <a:rPr lang="en-US" altLang="ko-KR" sz="1100"/>
              <a:t>)</a:t>
            </a:r>
            <a:endParaRPr lang="ko-KR" alt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5A-4755-8794-2A5FA4B44D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(데이터!$D$4,데이터!$J$4,데이터!$P$4,데이터!$V$4,데이터!$AB$4,데이터!$AH$4)</c:f>
              <c:numCache>
                <c:formatCode>#,##0</c:formatCode>
                <c:ptCount val="6"/>
                <c:pt idx="0">
                  <c:v>27377</c:v>
                </c:pt>
                <c:pt idx="1">
                  <c:v>29274</c:v>
                </c:pt>
                <c:pt idx="2">
                  <c:v>28840</c:v>
                </c:pt>
                <c:pt idx="3">
                  <c:v>31709</c:v>
                </c:pt>
                <c:pt idx="4">
                  <c:v>31554</c:v>
                </c:pt>
                <c:pt idx="5" formatCode="_(* #,##0_);_(* \(#,##0\);_(* &quot;-&quot;_);_(@_)">
                  <c:v>29750.799999999999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FB5A-4755-8794-2A5FA4B44DFD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B5A-4755-8794-2A5FA4B44D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(데이터!$D$5,데이터!$J$5,데이터!$P$5,데이터!$V$5,데이터!$AB$5,데이터!$AH$5)</c:f>
              <c:numCache>
                <c:formatCode>#,##0</c:formatCode>
                <c:ptCount val="6"/>
                <c:pt idx="0">
                  <c:v>27686</c:v>
                </c:pt>
                <c:pt idx="1">
                  <c:v>27211</c:v>
                </c:pt>
                <c:pt idx="2">
                  <c:v>26799</c:v>
                </c:pt>
                <c:pt idx="3">
                  <c:v>29943</c:v>
                </c:pt>
                <c:pt idx="4">
                  <c:v>31245</c:v>
                </c:pt>
                <c:pt idx="5" formatCode="_(* #,##0_);_(* \(#,##0\);_(* &quot;-&quot;_);_(@_)">
                  <c:v>28576.799999999999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FB5A-4755-8794-2A5FA4B44D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rgbClr val="337080"/>
                  </a:solidFill>
                  <a:ln>
                    <a:noFill/>
                  </a:ln>
                  <a:effectLst/>
                </c:spPr>
                <c:invertIfNegative val="0"/>
                <c:dPt>
                  <c:idx val="5"/>
                  <c:invertIfNegative val="0"/>
                  <c:bubble3D val="0"/>
                  <c:spPr>
                    <a:solidFill>
                      <a:srgbClr val="D0CC3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FB5A-4755-8794-2A5FA4B44DFD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(데이터!$D$3,데이터!$J$3,데이터!$P$3,데이터!$V$3,데이터!$AB$3,데이터!$AH$3)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102305</c:v>
                      </c:pt>
                      <c:pt idx="1">
                        <c:v>109242</c:v>
                      </c:pt>
                      <c:pt idx="2">
                        <c:v>108379</c:v>
                      </c:pt>
                      <c:pt idx="3">
                        <c:v>122713</c:v>
                      </c:pt>
                      <c:pt idx="4">
                        <c:v>130348</c:v>
                      </c:pt>
                      <c:pt idx="5" formatCode="_(* #,##0_);_(* \(#,##0\);_(* &quot;-&quot;_);_(@_)">
                        <c:v>114597.4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FB5A-4755-8794-2A5FA4B44DFD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/>
              <a:t>요양재해율 </a:t>
            </a:r>
            <a:r>
              <a:rPr lang="en-US" altLang="ko-KR"/>
              <a:t>(%)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  <c:extLst xmlns:c15="http://schemas.microsoft.com/office/drawing/2012/chart"/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(데이터!$F$3,데이터!$L$3,데이터!$R$3,데이터!$X$3,데이터!$AD$3,데이터!$AJ$3)</c:f>
              <c:numCache>
                <c:formatCode>#,##0.00</c:formatCode>
                <c:ptCount val="6"/>
                <c:pt idx="0">
                  <c:v>0.54</c:v>
                </c:pt>
                <c:pt idx="1">
                  <c:v>0.57999999999999996</c:v>
                </c:pt>
                <c:pt idx="2">
                  <c:v>0.56999999999999995</c:v>
                </c:pt>
                <c:pt idx="3">
                  <c:v>0.63</c:v>
                </c:pt>
                <c:pt idx="4">
                  <c:v>0.65</c:v>
                </c:pt>
                <c:pt idx="5" formatCode="0.00">
                  <c:v>0.59399999999999997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BBC1-4E75-A21C-07A976F4893A}"/>
            </c:ext>
          </c:extLst>
        </c:ser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(데이터!$F$4,데이터!$L$4,데이터!$R$4,데이터!$X$4,데이터!$AD$4,데이터!$AJ$4)</c:f>
              <c:numCache>
                <c:formatCode>#,##0.00</c:formatCode>
                <c:ptCount val="6"/>
                <c:pt idx="0">
                  <c:v>0.66</c:v>
                </c:pt>
                <c:pt idx="1">
                  <c:v>0.72</c:v>
                </c:pt>
                <c:pt idx="2">
                  <c:v>0.72</c:v>
                </c:pt>
                <c:pt idx="3">
                  <c:v>0.8</c:v>
                </c:pt>
                <c:pt idx="4">
                  <c:v>0.79</c:v>
                </c:pt>
                <c:pt idx="5" formatCode="0.00">
                  <c:v>0.73799999999999988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BBC1-4E75-A21C-07A976F4893A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(데이터!$F$5,데이터!$L$5,데이터!$R$5,데이터!$X$5,데이터!$AD$5,데이터!$AJ$5)</c:f>
              <c:numCache>
                <c:formatCode>#,##0.00</c:formatCode>
                <c:ptCount val="6"/>
                <c:pt idx="0">
                  <c:v>0.94</c:v>
                </c:pt>
                <c:pt idx="1">
                  <c:v>1.0900000000000001</c:v>
                </c:pt>
                <c:pt idx="2">
                  <c:v>1.17</c:v>
                </c:pt>
                <c:pt idx="3">
                  <c:v>1.26</c:v>
                </c:pt>
                <c:pt idx="4">
                  <c:v>1.25</c:v>
                </c:pt>
                <c:pt idx="5" formatCode="0.00">
                  <c:v>1.1419999999999999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BBC1-4E75-A21C-07A976F489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/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 sz="1400"/>
              <a:t>근로자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98-48D8-A0F9-34AD4E1983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(데이터!$C$1,데이터!$I$1,데이터!$O$1,데이터!$U$1,데이터!$AA$1,데이터!$AG$1)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(데이터!$C$4,데이터!$I$4,데이터!$O$4,데이터!$U$4,데이터!$AA$4,데이터!$AG$4)</c:f>
              <c:numCache>
                <c:formatCode>#,##0</c:formatCode>
                <c:ptCount val="6"/>
                <c:pt idx="0">
                  <c:v>4152058</c:v>
                </c:pt>
                <c:pt idx="1">
                  <c:v>4045048</c:v>
                </c:pt>
                <c:pt idx="2">
                  <c:v>4012541</c:v>
                </c:pt>
                <c:pt idx="3">
                  <c:v>3959780</c:v>
                </c:pt>
                <c:pt idx="4">
                  <c:v>3988609</c:v>
                </c:pt>
                <c:pt idx="5" formatCode="_(* #,##0_);_(* \(#,##0\);_(* &quot;-&quot;_);_(@_)">
                  <c:v>4031607.2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E198-48D8-A0F9-34AD4E19837B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198-48D8-A0F9-34AD4E1983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(데이터!$C$1,데이터!$I$1,데이터!$O$1,데이터!$U$1,데이터!$AA$1,데이터!$AG$1)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(데이터!$C$5,데이터!$I$5,데이터!$O$5,데이터!$U$5,데이터!$AA$5,데이터!$AG$5)</c:f>
              <c:numCache>
                <c:formatCode>#,##0</c:formatCode>
                <c:ptCount val="6"/>
                <c:pt idx="0">
                  <c:v>2943742</c:v>
                </c:pt>
                <c:pt idx="1">
                  <c:v>2487807</c:v>
                </c:pt>
                <c:pt idx="2">
                  <c:v>2284916</c:v>
                </c:pt>
                <c:pt idx="3">
                  <c:v>2378751</c:v>
                </c:pt>
                <c:pt idx="4">
                  <c:v>2494031</c:v>
                </c:pt>
                <c:pt idx="5" formatCode="_(* #,##0_);_(* \(#,##0\);_(* &quot;-&quot;_);_(@_)">
                  <c:v>2517849.4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E198-48D8-A0F9-34AD4E1983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rgbClr val="337080"/>
                  </a:solidFill>
                  <a:ln>
                    <a:noFill/>
                  </a:ln>
                  <a:effectLst/>
                </c:spPr>
                <c:invertIfNegative val="0"/>
                <c:dPt>
                  <c:idx val="5"/>
                  <c:invertIfNegative val="0"/>
                  <c:bubble3D val="0"/>
                  <c:spPr>
                    <a:solidFill>
                      <a:srgbClr val="D0CC3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E198-48D8-A0F9-34AD4E19837B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(데이터!$C$1,데이터!$I$1,데이터!$O$1,데이터!$U$1,데이터!$AA$1,데이터!$AG$1)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(데이터!$C$3,데이터!$I$3,데이터!$O$3,데이터!$U$3,데이터!$AA$3,데이터!$AG$3)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19073438</c:v>
                      </c:pt>
                      <c:pt idx="1">
                        <c:v>18725160</c:v>
                      </c:pt>
                      <c:pt idx="2">
                        <c:v>18974513</c:v>
                      </c:pt>
                      <c:pt idx="3">
                        <c:v>19378565</c:v>
                      </c:pt>
                      <c:pt idx="4">
                        <c:v>20173615</c:v>
                      </c:pt>
                      <c:pt idx="5" formatCode="_(* #,##0_);_(* \(#,##0\);_(* &quot;-&quot;_);_(@_)">
                        <c:v>19265058.199999999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E198-48D8-A0F9-34AD4E19837B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/>
              <a:t>요양재해율 </a:t>
            </a:r>
            <a:r>
              <a:rPr lang="en-US" altLang="ko-KR"/>
              <a:t>(%)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  <c:extLst xmlns:c15="http://schemas.microsoft.com/office/drawing/2012/chart"/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(데이터!$F$3,데이터!$L$3,데이터!$R$3,데이터!$X$3,데이터!$AD$3,데이터!$AJ$3)</c:f>
              <c:numCache>
                <c:formatCode>#,##0.00</c:formatCode>
                <c:ptCount val="6"/>
                <c:pt idx="0">
                  <c:v>0.54</c:v>
                </c:pt>
                <c:pt idx="1">
                  <c:v>0.57999999999999996</c:v>
                </c:pt>
                <c:pt idx="2">
                  <c:v>0.56999999999999995</c:v>
                </c:pt>
                <c:pt idx="3">
                  <c:v>0.63</c:v>
                </c:pt>
                <c:pt idx="4">
                  <c:v>0.65</c:v>
                </c:pt>
                <c:pt idx="5" formatCode="0.00">
                  <c:v>0.59399999999999997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BBC1-4E75-A21C-07A976F4893A}"/>
            </c:ext>
          </c:extLst>
        </c:ser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(데이터!$F$4,데이터!$L$4,데이터!$R$4,데이터!$X$4,데이터!$AD$4,데이터!$AJ$4)</c:f>
              <c:numCache>
                <c:formatCode>#,##0.00</c:formatCode>
                <c:ptCount val="6"/>
                <c:pt idx="0">
                  <c:v>0.66</c:v>
                </c:pt>
                <c:pt idx="1">
                  <c:v>0.72</c:v>
                </c:pt>
                <c:pt idx="2">
                  <c:v>0.72</c:v>
                </c:pt>
                <c:pt idx="3">
                  <c:v>0.8</c:v>
                </c:pt>
                <c:pt idx="4">
                  <c:v>0.79</c:v>
                </c:pt>
                <c:pt idx="5" formatCode="0.00">
                  <c:v>0.73799999999999988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BBC1-4E75-A21C-07A976F4893A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(데이터!$F$5,데이터!$L$5,데이터!$R$5,데이터!$X$5,데이터!$AD$5,데이터!$AJ$5)</c:f>
              <c:numCache>
                <c:formatCode>#,##0.00</c:formatCode>
                <c:ptCount val="6"/>
                <c:pt idx="0">
                  <c:v>0.94</c:v>
                </c:pt>
                <c:pt idx="1">
                  <c:v>1.0900000000000001</c:v>
                </c:pt>
                <c:pt idx="2">
                  <c:v>1.17</c:v>
                </c:pt>
                <c:pt idx="3">
                  <c:v>1.26</c:v>
                </c:pt>
                <c:pt idx="4">
                  <c:v>1.25</c:v>
                </c:pt>
                <c:pt idx="5" formatCode="0.00">
                  <c:v>1.1419999999999999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BBC1-4E75-A21C-07A976F489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/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업종별 사고사망자 수</a:t>
            </a:r>
            <a:r>
              <a:rPr lang="en-US" altLang="ko-K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</a:t>
            </a: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명</a:t>
            </a:r>
            <a:r>
              <a:rPr lang="en-US" altLang="ko-K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8164545056867892"/>
          <c:y val="0.18061523807329435"/>
          <c:w val="0.64226487314085734"/>
          <c:h val="0.71976932555398221"/>
        </c:manualLayout>
      </c:layout>
      <c:pieChart>
        <c:varyColors val="1"/>
        <c:ser>
          <c:idx val="0"/>
          <c:order val="0"/>
          <c:tx>
            <c:strRef>
              <c:f>데이터!$A$57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A6-4047-ACC4-BE7A49885EC2}"/>
              </c:ext>
            </c:extLst>
          </c:dPt>
          <c:dPt>
            <c:idx val="1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A6-4047-ACC4-BE7A49885E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A6-4047-ACC4-BE7A49885EC2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A6-4047-ACC4-BE7A49885EC2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7A6-4047-ACC4-BE7A49885EC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7A6-4047-ACC4-BE7A49885EC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7A6-4047-ACC4-BE7A49885EC2}"/>
                </c:ext>
              </c:extLst>
            </c:dLbl>
            <c:dLbl>
              <c:idx val="3"/>
              <c:layout>
                <c:manualLayout>
                  <c:x val="0.14873775153105859"/>
                  <c:y val="0.1856022603683761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500000000000001"/>
                      <c:h val="0.192973778148285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77A6-4047-ACC4-BE7A49885E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데이터!$B$56:$F$56</c:f>
              <c:strCache>
                <c:ptCount val="5"/>
                <c:pt idx="0">
                  <c:v>건설업</c:v>
                </c:pt>
                <c:pt idx="1">
                  <c:v>제조업</c:v>
                </c:pt>
                <c:pt idx="2">
                  <c:v>서비스업</c:v>
                </c:pt>
                <c:pt idx="3">
                  <c:v>운수창고통신업</c:v>
                </c:pt>
                <c:pt idx="4">
                  <c:v>그 외</c:v>
                </c:pt>
              </c:strCache>
            </c:strRef>
          </c:cat>
          <c:val>
            <c:numRef>
              <c:f>데이터!$B$57:$F$57</c:f>
              <c:numCache>
                <c:formatCode>General</c:formatCode>
                <c:ptCount val="5"/>
                <c:pt idx="0">
                  <c:v>402</c:v>
                </c:pt>
                <c:pt idx="1">
                  <c:v>184</c:v>
                </c:pt>
                <c:pt idx="2">
                  <c:v>150</c:v>
                </c:pt>
                <c:pt idx="3">
                  <c:v>104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7A6-4047-ACC4-BE7A49885EC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3_B72FC7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6D15B9-0C62-4A7F-ABBC-FA9DDDABDB73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B15DAE07-5755-4849-AA2D-E981709976F2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comments/modernComment_106_577312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035A3D-AB3F-4075-B5FE-7CF050F97C8E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5CB89AAE-D77B-41A5-AEE2-549269408538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comments/modernComment_107_BC7143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035A3D-AB3F-4075-B5FE-7CF050F97C8E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5CB89AAE-D77B-41A5-AEE2-549269408538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연구가설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사상자수를 예측하기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재해유형</a:t>
            </a:r>
            <a:r>
              <a:rPr lang="ko-KR" altLang="en-US" dirty="0"/>
              <a:t> 예측하기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노동부 데이터 안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날씨와</a:t>
            </a:r>
            <a:r>
              <a:rPr lang="en-US" altLang="ko-KR" dirty="0"/>
              <a:t> </a:t>
            </a:r>
            <a:r>
              <a:rPr lang="ko-KR" altLang="en-US" dirty="0"/>
              <a:t>공휴일여부</a:t>
            </a:r>
            <a:r>
              <a:rPr lang="en-US" altLang="ko-KR" dirty="0"/>
              <a:t>, </a:t>
            </a:r>
            <a:r>
              <a:rPr lang="ko-KR" altLang="en-US" dirty="0" err="1"/>
              <a:t>공정률과</a:t>
            </a:r>
            <a:r>
              <a:rPr lang="ko-KR" altLang="en-US" dirty="0"/>
              <a:t> 같은 데이터를 더 추가한다면 예측 정확도를 더 높일 수 있다</a:t>
            </a:r>
            <a:r>
              <a:rPr lang="en-US" altLang="ko-KR" dirty="0"/>
              <a:t>. </a:t>
            </a:r>
            <a:r>
              <a:rPr lang="ko-KR" altLang="en-US" dirty="0"/>
              <a:t>논문에서는 훈련데이터와 검증데이터에 대한 평가지표와 </a:t>
            </a:r>
            <a:r>
              <a:rPr lang="ko-KR" altLang="en-US" dirty="0" err="1"/>
              <a:t>과적합</a:t>
            </a:r>
            <a:r>
              <a:rPr lang="ko-KR" altLang="en-US" dirty="0"/>
              <a:t> 여부를 명확하게 제시하고 있지 않기 때문에 정확도는 높지만 일반화 설명력이 떨어진다</a:t>
            </a:r>
            <a:r>
              <a:rPr lang="en-US" altLang="ko-KR" dirty="0"/>
              <a:t>. </a:t>
            </a:r>
            <a:r>
              <a:rPr lang="ko-KR" altLang="en-US" dirty="0"/>
              <a:t>본 연구에서는 이러한 문제점을 해결할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노동부 데이터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공사현장 데이터와 재해자 정보와 관련된 데이터를 모두 활용하여 모델 </a:t>
            </a:r>
            <a:r>
              <a:rPr lang="en-US" altLang="ko-KR" dirty="0"/>
              <a:t>2</a:t>
            </a:r>
            <a:r>
              <a:rPr lang="ko-KR" altLang="en-US" dirty="0"/>
              <a:t>개를 만들고 앙상블을 해서 모델 성능을 향상시키고 재해에 관해 더 많은 설명력을 제공할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연구문제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3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연구가설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노동부 데이터 안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날씨와</a:t>
            </a:r>
            <a:r>
              <a:rPr lang="en-US" altLang="ko-KR" dirty="0"/>
              <a:t> </a:t>
            </a:r>
            <a:r>
              <a:rPr lang="ko-KR" altLang="en-US" dirty="0"/>
              <a:t>공휴일여부</a:t>
            </a:r>
            <a:r>
              <a:rPr lang="en-US" altLang="ko-KR" dirty="0"/>
              <a:t>, </a:t>
            </a:r>
            <a:r>
              <a:rPr lang="ko-KR" altLang="en-US" dirty="0" err="1"/>
              <a:t>공정률과</a:t>
            </a:r>
            <a:r>
              <a:rPr lang="ko-KR" altLang="en-US" dirty="0"/>
              <a:t> 같은 데이터를 더 추가한다면 예측 정확도를 더 높일 수 있다</a:t>
            </a:r>
            <a:r>
              <a:rPr lang="en-US" altLang="ko-KR" dirty="0"/>
              <a:t>. </a:t>
            </a:r>
            <a:r>
              <a:rPr lang="ko-KR" altLang="en-US" dirty="0"/>
              <a:t>논문에서는 훈련데이터와 검증데이터에 대한 평가지표와 </a:t>
            </a:r>
            <a:r>
              <a:rPr lang="ko-KR" altLang="en-US" dirty="0" err="1"/>
              <a:t>과적합</a:t>
            </a:r>
            <a:r>
              <a:rPr lang="ko-KR" altLang="en-US" dirty="0"/>
              <a:t> 여부를 명확하게 제시하고 있지 않기 때문에 정확도는 높지만 일반화 설명력이 떨어진다</a:t>
            </a:r>
            <a:r>
              <a:rPr lang="en-US" altLang="ko-KR" dirty="0"/>
              <a:t>. </a:t>
            </a:r>
            <a:r>
              <a:rPr lang="ko-KR" altLang="en-US" dirty="0"/>
              <a:t>본 연구에서는 이러한 문제점을 해결할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노동부 데이터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공사현장 데이터와 재해자 정보와 관련된 데이터를 모두 활용하여 모델 </a:t>
            </a:r>
            <a:r>
              <a:rPr lang="en-US" altLang="ko-KR" dirty="0"/>
              <a:t>2</a:t>
            </a:r>
            <a:r>
              <a:rPr lang="ko-KR" altLang="en-US" dirty="0"/>
              <a:t>개를 만들고 앙상블을 해서 모델 성능을 향상시키고 재해에 관해 더 많은 설명력을 제공할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연구문제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건설현장 정형</a:t>
            </a:r>
            <a:r>
              <a:rPr lang="en-US" altLang="ko-KR" dirty="0"/>
              <a:t>, </a:t>
            </a:r>
            <a:r>
              <a:rPr lang="ko-KR" altLang="en-US" dirty="0"/>
              <a:t>비정형 데이터 활용한 건설재해 예측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데이터 표본이 적거나 사전에 파악 </a:t>
            </a:r>
            <a:r>
              <a:rPr lang="ko-KR" altLang="en-US" i="1" dirty="0"/>
              <a:t>불가능한</a:t>
            </a:r>
            <a:r>
              <a:rPr lang="ko-KR" altLang="en-US" dirty="0"/>
              <a:t> 변수 제거</a:t>
            </a:r>
            <a:r>
              <a:rPr lang="en-US" altLang="ko-KR" dirty="0"/>
              <a:t>, permutation feature importance(Fisher et al., 2019) </a:t>
            </a:r>
            <a:r>
              <a:rPr lang="ko-KR" altLang="en-US" dirty="0"/>
              <a:t>기법 적용하여 관련성 높은 변수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수치형데이터의</a:t>
            </a:r>
            <a:r>
              <a:rPr lang="ko-KR" altLang="en-US" dirty="0"/>
              <a:t> 경우 정규화 수행</a:t>
            </a:r>
            <a:r>
              <a:rPr lang="en-US" altLang="ko-KR" dirty="0"/>
              <a:t>, </a:t>
            </a:r>
            <a:r>
              <a:rPr lang="ko-KR" altLang="en-US" dirty="0"/>
              <a:t>범주형 데이터의 경우 </a:t>
            </a:r>
            <a:r>
              <a:rPr lang="ko-KR" altLang="en-US" dirty="0" err="1"/>
              <a:t>원핫인코딩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비정형데이터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기온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습도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날씨유형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공사종류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시설종류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작업장소</a:t>
            </a:r>
            <a:r>
              <a:rPr lang="en-US" altLang="ko-KR" dirty="0">
                <a:solidFill>
                  <a:schemeClr val="tx1"/>
                </a:solidFill>
              </a:rPr>
              <a:t>(1),</a:t>
            </a:r>
            <a:r>
              <a:rPr lang="ko-KR" altLang="en-US" dirty="0">
                <a:solidFill>
                  <a:schemeClr val="tx1"/>
                </a:solidFill>
              </a:rPr>
              <a:t>작업위치</a:t>
            </a:r>
            <a:r>
              <a:rPr lang="en-US" altLang="ko-KR" dirty="0">
                <a:solidFill>
                  <a:schemeClr val="tx1"/>
                </a:solidFill>
              </a:rPr>
              <a:t>(2), </a:t>
            </a:r>
            <a:r>
              <a:rPr lang="ko-KR" altLang="en-US" dirty="0">
                <a:solidFill>
                  <a:schemeClr val="tx1"/>
                </a:solidFill>
              </a:rPr>
              <a:t>사고객체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작업프로세스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구체적 사고원인</a:t>
            </a:r>
            <a:endParaRPr lang="en-US" altLang="ko-KR" dirty="0"/>
          </a:p>
          <a:p>
            <a:pPr marL="457200" lvl="1" indent="0">
              <a:buFontTx/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공정기반 위험도평가지수 개발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변수 선정 근거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문헌조사 </a:t>
            </a:r>
            <a:r>
              <a:rPr lang="ko-KR" altLang="en-US" dirty="0"/>
              <a:t>및 안전관리자 </a:t>
            </a:r>
            <a:r>
              <a:rPr lang="ko-KR" altLang="en-US" dirty="0" err="1"/>
              <a:t>면답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 err="1"/>
              <a:t>측정가능하고</a:t>
            </a:r>
            <a:r>
              <a:rPr lang="ko-KR" altLang="en-US" dirty="0"/>
              <a:t> 통계적 값이 있는지 등 전문가 자문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 err="1">
                <a:solidFill>
                  <a:srgbClr val="FF0000"/>
                </a:solidFill>
              </a:rPr>
              <a:t>공종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공사종류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공사규모</a:t>
            </a:r>
            <a:r>
              <a:rPr lang="en-US" altLang="ko-KR" dirty="0"/>
              <a:t>(</a:t>
            </a:r>
            <a:r>
              <a:rPr lang="ko-KR" altLang="en-US" dirty="0"/>
              <a:t>계약금액</a:t>
            </a:r>
            <a:r>
              <a:rPr lang="en-US" altLang="ko-KR" dirty="0"/>
              <a:t>), </a:t>
            </a:r>
            <a:r>
              <a:rPr lang="ko-KR" altLang="en-US" dirty="0"/>
              <a:t>층수</a:t>
            </a:r>
            <a:r>
              <a:rPr lang="en-US" altLang="ko-KR" dirty="0"/>
              <a:t>, </a:t>
            </a:r>
            <a:r>
              <a:rPr lang="ko-KR" altLang="en-US" dirty="0"/>
              <a:t>공사기간</a:t>
            </a:r>
            <a:r>
              <a:rPr lang="en-US" altLang="ko-KR" dirty="0"/>
              <a:t>, </a:t>
            </a:r>
            <a:r>
              <a:rPr lang="ko-KR" altLang="en-US" dirty="0"/>
              <a:t>안전교육</a:t>
            </a:r>
            <a:r>
              <a:rPr lang="en-US" altLang="ko-KR" dirty="0"/>
              <a:t>, </a:t>
            </a:r>
            <a:r>
              <a:rPr lang="ko-KR" altLang="en-US" dirty="0"/>
              <a:t>현장근무일수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), </a:t>
            </a:r>
            <a:r>
              <a:rPr lang="ko-KR" altLang="en-US" dirty="0"/>
              <a:t>요일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의사결정나무기법을 이용한 건설재해 사전 예측모델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전문가 인터뷰 조사 </a:t>
            </a:r>
            <a:r>
              <a:rPr lang="en-US" altLang="ko-KR" dirty="0"/>
              <a:t>-15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개인정보</a:t>
            </a:r>
            <a:r>
              <a:rPr lang="en-US" altLang="ko-KR" dirty="0"/>
              <a:t>)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고용형태</a:t>
            </a:r>
            <a:r>
              <a:rPr lang="en-US" altLang="ko-KR" dirty="0"/>
              <a:t>(</a:t>
            </a:r>
            <a:r>
              <a:rPr lang="ko-KR" altLang="en-US" dirty="0"/>
              <a:t>정규비정규</a:t>
            </a:r>
            <a:r>
              <a:rPr lang="en-US" altLang="ko-KR" dirty="0"/>
              <a:t>), </a:t>
            </a:r>
            <a:r>
              <a:rPr lang="ko-KR" altLang="en-US" dirty="0"/>
              <a:t>직무</a:t>
            </a:r>
            <a:r>
              <a:rPr lang="en-US" altLang="ko-KR" dirty="0"/>
              <a:t>(</a:t>
            </a:r>
            <a:r>
              <a:rPr lang="ko-KR" altLang="en-US" dirty="0"/>
              <a:t>경영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/>
              <a:t>노동자</a:t>
            </a:r>
            <a:r>
              <a:rPr lang="en-US" altLang="ko-KR" dirty="0"/>
              <a:t>,,), </a:t>
            </a:r>
            <a:r>
              <a:rPr lang="ko-KR" altLang="en-US" dirty="0"/>
              <a:t>회사 근무 기간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공사특성</a:t>
            </a:r>
            <a:r>
              <a:rPr lang="en-US" altLang="ko-KR" dirty="0"/>
              <a:t>) </a:t>
            </a:r>
            <a:r>
              <a:rPr lang="ko-KR" altLang="en-US" dirty="0"/>
              <a:t>프로젝트 종류</a:t>
            </a:r>
            <a:r>
              <a:rPr lang="en-US" altLang="ko-KR" dirty="0"/>
              <a:t>(</a:t>
            </a:r>
            <a:r>
              <a:rPr lang="ko-KR" altLang="en-US" dirty="0"/>
              <a:t>거주 및 상가</a:t>
            </a:r>
            <a:r>
              <a:rPr lang="en-US" altLang="ko-KR" dirty="0"/>
              <a:t>, </a:t>
            </a:r>
            <a:r>
              <a:rPr lang="ko-KR" altLang="en-US" dirty="0"/>
              <a:t>공공 등</a:t>
            </a:r>
            <a:r>
              <a:rPr lang="en-US" altLang="ko-KR" dirty="0"/>
              <a:t>), </a:t>
            </a:r>
            <a:r>
              <a:rPr lang="ko-KR" altLang="en-US" dirty="0"/>
              <a:t>프로젝트기간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노동자수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주중주말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- 80%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?),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 1,3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프로젝트기간</a:t>
            </a:r>
            <a:r>
              <a:rPr lang="en-US" altLang="ko-KR" dirty="0">
                <a:sym typeface="Wingdings" panose="05000000000000000000" pitchFamily="2" charset="2"/>
              </a:rPr>
              <a:t>,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주중주말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논문 참고 변수 최종 선정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 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최고 성능 모델 변수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전처리</a:t>
            </a:r>
            <a:r>
              <a:rPr lang="ko-KR" altLang="en-US" dirty="0"/>
              <a:t> 최종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발생날짜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공휴일여부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오전오후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', ‘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공사특성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작업프로세스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해당공종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공공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민간 구분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안전조치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원인과 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주원인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구체적 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안전관리계획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설계안전성검토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사고발생후 조치사항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’,’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재발방지대책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지점 번호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관측소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종속변수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인적사고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사망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물적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3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2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BC71436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5773126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B72FC7DD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D00D4-F2FA-2312-AFAE-D2CE225FE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395321"/>
            <a:ext cx="12084908" cy="4554905"/>
          </a:xfrm>
          <a:prstGeom prst="rightArrow">
            <a:avLst>
              <a:gd name="adj1" fmla="val 63342"/>
              <a:gd name="adj2" fmla="val 103284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342372" y="36830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연구모형 및 가설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430B7CB-EB7A-70D6-F689-E02A6A27DF58}"/>
              </a:ext>
            </a:extLst>
          </p:cNvPr>
          <p:cNvSpPr/>
          <p:nvPr/>
        </p:nvSpPr>
        <p:spPr>
          <a:xfrm>
            <a:off x="652092" y="1921784"/>
            <a:ext cx="2025208" cy="4326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0460" y="1464333"/>
            <a:ext cx="5497582" cy="2140167"/>
            <a:chOff x="4089527" y="3584715"/>
            <a:chExt cx="2440151" cy="2140167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4089527" y="3617374"/>
              <a:ext cx="2440151" cy="2107508"/>
              <a:chOff x="1576602" y="2355841"/>
              <a:chExt cx="2440151" cy="3272630"/>
            </a:xfrm>
          </p:grpSpPr>
          <p:sp>
            <p:nvSpPr>
              <p:cNvPr id="34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2" y="2355841"/>
                <a:ext cx="2440151" cy="32726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743648" y="2400783"/>
                <a:ext cx="0" cy="38262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4270767" y="3584715"/>
              <a:ext cx="1418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연구가설</a:t>
              </a:r>
              <a:r>
                <a:rPr lang="en-US" altLang="ko-KR" b="1" dirty="0"/>
                <a:t>1- </a:t>
              </a:r>
              <a:r>
                <a:rPr lang="ko-KR" altLang="en-US" b="1" dirty="0"/>
                <a:t>위험도 산정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0460" y="3858738"/>
            <a:ext cx="5497582" cy="2107508"/>
            <a:chOff x="4089527" y="3617374"/>
            <a:chExt cx="2440151" cy="210750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4089527" y="3617374"/>
              <a:ext cx="2440151" cy="2107508"/>
              <a:chOff x="1576602" y="2355841"/>
              <a:chExt cx="2440151" cy="3272630"/>
            </a:xfrm>
          </p:grpSpPr>
          <p:sp>
            <p:nvSpPr>
              <p:cNvPr id="51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2" y="2355841"/>
                <a:ext cx="2440151" cy="32726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743648" y="2502209"/>
                <a:ext cx="0" cy="38262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4270767" y="3650032"/>
              <a:ext cx="1697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연구가설</a:t>
              </a:r>
              <a:r>
                <a:rPr lang="en-US" altLang="ko-KR" b="1" dirty="0"/>
                <a:t>2- </a:t>
              </a:r>
              <a:r>
                <a:rPr lang="ko-KR" altLang="en-US" b="1" dirty="0"/>
                <a:t>사상자 수 </a:t>
              </a:r>
              <a:r>
                <a:rPr lang="en-US" altLang="ko-KR" b="1" dirty="0"/>
                <a:t>vs </a:t>
              </a:r>
              <a:r>
                <a:rPr lang="ko-KR" altLang="en-US" b="1" dirty="0"/>
                <a:t>사고유형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70595" y="1783279"/>
            <a:ext cx="3578429" cy="3842912"/>
            <a:chOff x="7670595" y="1783279"/>
            <a:chExt cx="3578429" cy="384291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7670595" y="1783279"/>
              <a:ext cx="3578429" cy="3842912"/>
              <a:chOff x="1576601" y="2355841"/>
              <a:chExt cx="3208618" cy="3842912"/>
            </a:xfrm>
          </p:grpSpPr>
          <p:sp>
            <p:nvSpPr>
              <p:cNvPr id="43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1" y="2355841"/>
                <a:ext cx="3208618" cy="38429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재해가 발생한 공사현장 데이터와 날씨 데이터를 활용하여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사고 발생 위험이 높은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b="1" dirty="0">
                    <a:solidFill>
                      <a:srgbClr val="FF0000"/>
                    </a:solidFill>
                  </a:rPr>
                  <a:t>유형 예측</a:t>
                </a: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898122" y="2602362"/>
                <a:ext cx="0" cy="31621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8059250" y="197668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최종 연구가설</a:t>
              </a: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86809" y="1921784"/>
          <a:ext cx="4872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020">
                  <a:extLst>
                    <a:ext uri="{9D8B030D-6E8A-4147-A177-3AD203B41FA5}">
                      <a16:colId xmlns:a16="http://schemas.microsoft.com/office/drawing/2014/main" val="3018283438"/>
                    </a:ext>
                  </a:extLst>
                </a:gridCol>
                <a:gridCol w="2785322">
                  <a:extLst>
                    <a:ext uri="{9D8B030D-6E8A-4147-A177-3AD203B41FA5}">
                      <a16:colId xmlns:a16="http://schemas.microsoft.com/office/drawing/2014/main" val="42402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위험도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산정법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한계점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빈도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빈도와 강도의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명확한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구분 기준 모호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재해가 일어나지 않은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경우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대립군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부족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94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강도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60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총 위험도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27303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786809" y="4363797"/>
          <a:ext cx="4872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171">
                  <a:extLst>
                    <a:ext uri="{9D8B030D-6E8A-4147-A177-3AD203B41FA5}">
                      <a16:colId xmlns:a16="http://schemas.microsoft.com/office/drawing/2014/main" val="3018283438"/>
                    </a:ext>
                  </a:extLst>
                </a:gridCol>
                <a:gridCol w="2436171">
                  <a:extLst>
                    <a:ext uri="{9D8B030D-6E8A-4147-A177-3AD203B41FA5}">
                      <a16:colId xmlns:a16="http://schemas.microsoft.com/office/drawing/2014/main" val="42402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사상자 수 예측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사고유형 예측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5198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중대재해</a:t>
                      </a:r>
                      <a:r>
                        <a:rPr lang="ko-KR" altLang="en-US" sz="1600" baseline="0" dirty="0" err="1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위험성 예측</a:t>
                      </a:r>
                      <a:endParaRPr lang="en-US" altLang="ko-KR" sz="16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불균형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대부분 사상자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발생가능한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사고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유형 예측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유사 상황에서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예방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가능성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94926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250" y="2552340"/>
            <a:ext cx="363270" cy="3632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700" y="4363797"/>
            <a:ext cx="409246" cy="4092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342372" y="870489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연구가설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8C5231-AF9F-4552-8838-1B09056A4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6443"/>
            <a:ext cx="12192000" cy="13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3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395321"/>
            <a:ext cx="12084908" cy="4554905"/>
          </a:xfrm>
          <a:prstGeom prst="rightArrow">
            <a:avLst>
              <a:gd name="adj1" fmla="val 88945"/>
              <a:gd name="adj2" fmla="val 38113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739BE70-00A7-F8DA-8C8D-F18F743F2640}"/>
              </a:ext>
            </a:extLst>
          </p:cNvPr>
          <p:cNvSpPr/>
          <p:nvPr/>
        </p:nvSpPr>
        <p:spPr>
          <a:xfrm>
            <a:off x="260067" y="1705230"/>
            <a:ext cx="2920455" cy="39001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342372" y="2617635"/>
            <a:ext cx="314223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∙ 공사현장 특성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전체공사비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보호조치여부</a:t>
            </a:r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작업자수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공정률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사상자수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342372" y="36830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연구모형 및 가설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342372" y="983892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연구가설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7322D3-01A6-AFF2-77EE-676CA2C3569F}"/>
              </a:ext>
            </a:extLst>
          </p:cNvPr>
          <p:cNvSpPr/>
          <p:nvPr/>
        </p:nvSpPr>
        <p:spPr>
          <a:xfrm>
            <a:off x="342372" y="3996665"/>
            <a:ext cx="2621194" cy="1390118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∙ 날씨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풍속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풍향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증기압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일조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이슬점온도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현지기압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해면기압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전운량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시정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중하층운량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지면온도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430B7CB-EB7A-70D6-F689-E02A6A27DF58}"/>
              </a:ext>
            </a:extLst>
          </p:cNvPr>
          <p:cNvSpPr/>
          <p:nvPr/>
        </p:nvSpPr>
        <p:spPr>
          <a:xfrm>
            <a:off x="652092" y="1921784"/>
            <a:ext cx="2025208" cy="4326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CC07E7-73DB-8E4B-DB42-332D9C96AD13}"/>
              </a:ext>
            </a:extLst>
          </p:cNvPr>
          <p:cNvGrpSpPr/>
          <p:nvPr/>
        </p:nvGrpSpPr>
        <p:grpSpPr>
          <a:xfrm>
            <a:off x="536798" y="1933297"/>
            <a:ext cx="1103398" cy="523220"/>
            <a:chOff x="1509927" y="2355841"/>
            <a:chExt cx="1769831" cy="52322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3DF6C2F-EF7F-9365-6D5C-A3C229803B5C}"/>
                </a:ext>
              </a:extLst>
            </p:cNvPr>
            <p:cNvSpPr/>
            <p:nvPr/>
          </p:nvSpPr>
          <p:spPr>
            <a:xfrm>
              <a:off x="1509927" y="2355841"/>
              <a:ext cx="1769831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 데이터 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4F901D8-FC33-D104-D946-CB8703019E95}"/>
                </a:ext>
              </a:extLst>
            </p:cNvPr>
            <p:cNvCxnSpPr/>
            <p:nvPr/>
          </p:nvCxnSpPr>
          <p:spPr>
            <a:xfrm>
              <a:off x="1619823" y="2459342"/>
              <a:ext cx="0" cy="31621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89E77B1-3C97-9378-1DE7-CBD0320E51C9}"/>
              </a:ext>
            </a:extLst>
          </p:cNvPr>
          <p:cNvGrpSpPr/>
          <p:nvPr/>
        </p:nvGrpSpPr>
        <p:grpSpPr>
          <a:xfrm>
            <a:off x="3712020" y="1705230"/>
            <a:ext cx="2995811" cy="3900141"/>
            <a:chOff x="4472495" y="1705231"/>
            <a:chExt cx="4068189" cy="3900141"/>
          </a:xfrm>
          <a:solidFill>
            <a:schemeClr val="bg1"/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DF70FA4-F180-5822-2666-90142D84B483}"/>
                </a:ext>
              </a:extLst>
            </p:cNvPr>
            <p:cNvSpPr/>
            <p:nvPr/>
          </p:nvSpPr>
          <p:spPr>
            <a:xfrm>
              <a:off x="4472495" y="1705231"/>
              <a:ext cx="4068189" cy="39001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AFFFF3B-C4EC-A46D-247F-2F9C547B5E2A}"/>
                </a:ext>
              </a:extLst>
            </p:cNvPr>
            <p:cNvGrpSpPr/>
            <p:nvPr/>
          </p:nvGrpSpPr>
          <p:grpSpPr>
            <a:xfrm>
              <a:off x="4769185" y="1933298"/>
              <a:ext cx="1621334" cy="523220"/>
              <a:chOff x="1576602" y="2355841"/>
              <a:chExt cx="1064559" cy="523220"/>
            </a:xfrm>
            <a:grpFill/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77DA16E9-DA30-1F37-0FB7-6D20B61F9CA9}"/>
                  </a:ext>
                </a:extLst>
              </p:cNvPr>
              <p:cNvSpPr/>
              <p:nvPr/>
            </p:nvSpPr>
            <p:spPr>
              <a:xfrm>
                <a:off x="1576602" y="2355841"/>
                <a:ext cx="1064559" cy="523220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>
                    <a:solidFill>
                      <a:schemeClr val="tx1"/>
                    </a:solidFill>
                  </a:rPr>
                  <a:t>  전처리</a:t>
                </a: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10B7A61-632E-4448-9E9E-7FA8B9FB6B29}"/>
                  </a:ext>
                </a:extLst>
              </p:cNvPr>
              <p:cNvCxnSpPr/>
              <p:nvPr/>
            </p:nvCxnSpPr>
            <p:spPr>
              <a:xfrm>
                <a:off x="1743648" y="2459342"/>
                <a:ext cx="0" cy="316217"/>
              </a:xfrm>
              <a:prstGeom prst="line">
                <a:avLst/>
              </a:prstGeom>
              <a:grpFill/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E5075A9-0B80-9957-7F60-A1C743CF9E99}"/>
              </a:ext>
            </a:extLst>
          </p:cNvPr>
          <p:cNvSpPr/>
          <p:nvPr/>
        </p:nvSpPr>
        <p:spPr>
          <a:xfrm>
            <a:off x="7239329" y="1722702"/>
            <a:ext cx="3102197" cy="39001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ED13D3D-5A60-5A2D-9368-20C174EF8E98}"/>
              </a:ext>
            </a:extLst>
          </p:cNvPr>
          <p:cNvGrpSpPr/>
          <p:nvPr/>
        </p:nvGrpSpPr>
        <p:grpSpPr>
          <a:xfrm>
            <a:off x="7513796" y="1933297"/>
            <a:ext cx="2402833" cy="523220"/>
            <a:chOff x="1636151" y="2355842"/>
            <a:chExt cx="2295470" cy="52322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B7C4F9E-CEEC-1154-B0E4-360DB33A50CF}"/>
                </a:ext>
              </a:extLst>
            </p:cNvPr>
            <p:cNvSpPr/>
            <p:nvPr/>
          </p:nvSpPr>
          <p:spPr>
            <a:xfrm>
              <a:off x="1636151" y="2355842"/>
              <a:ext cx="229547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</a:rPr>
                <a:t>재해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발생확률</a:t>
              </a:r>
              <a:r>
                <a:rPr lang="ko-KR" altLang="en-US" b="1" dirty="0">
                  <a:solidFill>
                    <a:schemeClr val="tx1"/>
                  </a:solidFill>
                </a:rPr>
                <a:t> 예측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0392DB0-3D22-BCED-FC64-0448E0AF085C}"/>
                </a:ext>
              </a:extLst>
            </p:cNvPr>
            <p:cNvCxnSpPr/>
            <p:nvPr/>
          </p:nvCxnSpPr>
          <p:spPr>
            <a:xfrm>
              <a:off x="1743648" y="2459342"/>
              <a:ext cx="0" cy="31621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3825749" y="3030752"/>
            <a:ext cx="252143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∙ 변수 </a:t>
            </a:r>
            <a:r>
              <a:rPr lang="ko-KR" altLang="en-US" b="1" dirty="0" err="1">
                <a:solidFill>
                  <a:schemeClr val="tx1"/>
                </a:solidFill>
              </a:rPr>
              <a:t>특성별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라벨링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지면온도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 노동부 고시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고온 </a:t>
            </a:r>
            <a:r>
              <a:rPr lang="ko-KR" altLang="en-US" dirty="0" err="1">
                <a:solidFill>
                  <a:schemeClr val="tx1"/>
                </a:solidFill>
              </a:rPr>
              <a:t>노출기준</a:t>
            </a:r>
            <a:r>
              <a:rPr lang="ko-KR" altLang="en-US" dirty="0">
                <a:solidFill>
                  <a:schemeClr val="tx1"/>
                </a:solidFill>
              </a:rPr>
              <a:t> 적용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3793281" y="4318061"/>
            <a:ext cx="252143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∙ </a:t>
            </a:r>
            <a:r>
              <a:rPr lang="ko-KR" altLang="en-US" b="1" dirty="0" err="1">
                <a:solidFill>
                  <a:schemeClr val="tx1"/>
                </a:solidFill>
              </a:rPr>
              <a:t>결측치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결측치</a:t>
            </a:r>
            <a:r>
              <a:rPr lang="ko-KR" altLang="en-US" dirty="0">
                <a:solidFill>
                  <a:schemeClr val="tx1"/>
                </a:solidFill>
              </a:rPr>
              <a:t> 자체 </a:t>
            </a:r>
            <a:r>
              <a:rPr lang="ko-KR" altLang="en-US" dirty="0" err="1">
                <a:solidFill>
                  <a:schemeClr val="tx1"/>
                </a:solidFill>
              </a:rPr>
              <a:t>라벨링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7224878" y="2945687"/>
            <a:ext cx="3312339" cy="141922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∙ 사고유형</a:t>
            </a:r>
            <a:r>
              <a:rPr lang="en-US" altLang="ko-KR" dirty="0">
                <a:solidFill>
                  <a:schemeClr val="tx1"/>
                </a:solidFill>
              </a:rPr>
              <a:t>(14</a:t>
            </a:r>
            <a:r>
              <a:rPr lang="ko-KR" altLang="en-US" dirty="0">
                <a:solidFill>
                  <a:schemeClr val="tx1"/>
                </a:solidFill>
              </a:rPr>
              <a:t>가지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넘어짐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떨어짐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물체에 맞음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끼임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분류불능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부딪힘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절단</a:t>
            </a:r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베임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깔림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질병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찔림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화상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교통사고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감전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질식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A4A87F-840A-078B-607E-B1CB84843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053"/>
            <a:ext cx="12192000" cy="151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5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분석 순서도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분석 순서도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아래와 같은 순서로 분석 진행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8E5F77-7069-9162-CB30-BB7432B2F1C6}"/>
              </a:ext>
            </a:extLst>
          </p:cNvPr>
          <p:cNvSpPr/>
          <p:nvPr/>
        </p:nvSpPr>
        <p:spPr>
          <a:xfrm>
            <a:off x="922287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BE754F-A837-86BD-B8DD-5D6F58B49BC3}"/>
              </a:ext>
            </a:extLst>
          </p:cNvPr>
          <p:cNvSpPr/>
          <p:nvPr/>
        </p:nvSpPr>
        <p:spPr>
          <a:xfrm>
            <a:off x="922287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2A04E1-5480-6B57-FB96-652337D150D7}"/>
              </a:ext>
            </a:extLst>
          </p:cNvPr>
          <p:cNvSpPr/>
          <p:nvPr/>
        </p:nvSpPr>
        <p:spPr>
          <a:xfrm>
            <a:off x="9197962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55808-F1D7-5889-E1B3-30E6BA745C1F}"/>
              </a:ext>
            </a:extLst>
          </p:cNvPr>
          <p:cNvSpPr/>
          <p:nvPr/>
        </p:nvSpPr>
        <p:spPr>
          <a:xfrm>
            <a:off x="3680845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7B085-EEE6-1FC9-160A-B51EDE8443DD}"/>
              </a:ext>
            </a:extLst>
          </p:cNvPr>
          <p:cNvSpPr/>
          <p:nvPr/>
        </p:nvSpPr>
        <p:spPr>
          <a:xfrm>
            <a:off x="6439403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96E09-8B8A-4DE0-1AAD-CCF68C3EB707}"/>
              </a:ext>
            </a:extLst>
          </p:cNvPr>
          <p:cNvSpPr txBox="1"/>
          <p:nvPr/>
        </p:nvSpPr>
        <p:spPr>
          <a:xfrm>
            <a:off x="3127365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F06CC-DC27-8371-6950-9270E13CEB29}"/>
              </a:ext>
            </a:extLst>
          </p:cNvPr>
          <p:cNvSpPr txBox="1"/>
          <p:nvPr/>
        </p:nvSpPr>
        <p:spPr>
          <a:xfrm>
            <a:off x="590156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9DEA9-15E7-8F50-B6A3-90461BF41AD3}"/>
              </a:ext>
            </a:extLst>
          </p:cNvPr>
          <p:cNvSpPr txBox="1"/>
          <p:nvPr/>
        </p:nvSpPr>
        <p:spPr>
          <a:xfrm>
            <a:off x="862882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07D44-C9C3-6181-7B11-7BE321C61A70}"/>
              </a:ext>
            </a:extLst>
          </p:cNvPr>
          <p:cNvSpPr txBox="1"/>
          <p:nvPr/>
        </p:nvSpPr>
        <p:spPr>
          <a:xfrm>
            <a:off x="1442393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2C7E2-65BF-E026-1B31-53F1C99C9972}"/>
              </a:ext>
            </a:extLst>
          </p:cNvPr>
          <p:cNvSpPr/>
          <p:nvPr/>
        </p:nvSpPr>
        <p:spPr>
          <a:xfrm>
            <a:off x="3680844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77C19-2A1A-B42B-7E79-29D13ED6CBD1}"/>
              </a:ext>
            </a:extLst>
          </p:cNvPr>
          <p:cNvSpPr txBox="1"/>
          <p:nvPr/>
        </p:nvSpPr>
        <p:spPr>
          <a:xfrm>
            <a:off x="4224194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7EC56-0E68-3BDF-1C37-B470E1554689}"/>
              </a:ext>
            </a:extLst>
          </p:cNvPr>
          <p:cNvSpPr/>
          <p:nvPr/>
        </p:nvSpPr>
        <p:spPr>
          <a:xfrm>
            <a:off x="6439401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19932-0849-08F7-7E3A-D943E9932BDD}"/>
              </a:ext>
            </a:extLst>
          </p:cNvPr>
          <p:cNvSpPr txBox="1"/>
          <p:nvPr/>
        </p:nvSpPr>
        <p:spPr>
          <a:xfrm>
            <a:off x="6983552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83D832-E74F-8B15-6F70-44D9B7B0B58B}"/>
              </a:ext>
            </a:extLst>
          </p:cNvPr>
          <p:cNvSpPr/>
          <p:nvPr/>
        </p:nvSpPr>
        <p:spPr>
          <a:xfrm>
            <a:off x="9197958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3A709-BCEE-5FC5-519C-B1850E001B2D}"/>
              </a:ext>
            </a:extLst>
          </p:cNvPr>
          <p:cNvSpPr txBox="1"/>
          <p:nvPr/>
        </p:nvSpPr>
        <p:spPr>
          <a:xfrm>
            <a:off x="9733881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A9972-4CD2-4AAA-2240-48600BA7B26D}"/>
              </a:ext>
            </a:extLst>
          </p:cNvPr>
          <p:cNvSpPr txBox="1"/>
          <p:nvPr/>
        </p:nvSpPr>
        <p:spPr>
          <a:xfrm>
            <a:off x="1092012" y="430107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크롤링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API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경로를 통한 데이터 수집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4FDFC-7E41-09C2-FB35-DC78845CDB9F}"/>
              </a:ext>
            </a:extLst>
          </p:cNvPr>
          <p:cNvSpPr txBox="1"/>
          <p:nvPr/>
        </p:nvSpPr>
        <p:spPr>
          <a:xfrm>
            <a:off x="3850570" y="3797022"/>
            <a:ext cx="1758627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EDA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통한 수집한 데이터의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분석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결과를 통한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방법 결정 및 데이터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1B3D8-B632-95E9-9AFA-CECAFDF50455}"/>
              </a:ext>
            </a:extLst>
          </p:cNvPr>
          <p:cNvSpPr txBox="1"/>
          <p:nvPr/>
        </p:nvSpPr>
        <p:spPr>
          <a:xfrm>
            <a:off x="6609129" y="4085054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전처리를 진행한 데이터에 대한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훈련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9C934-16F8-49CA-BF8D-ACECD22AAB31}"/>
              </a:ext>
            </a:extLst>
          </p:cNvPr>
          <p:cNvSpPr txBox="1"/>
          <p:nvPr/>
        </p:nvSpPr>
        <p:spPr>
          <a:xfrm>
            <a:off x="9377235" y="393889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성능 평가 및 최종 결론 도출</a:t>
            </a:r>
          </a:p>
        </p:txBody>
      </p:sp>
    </p:spTree>
    <p:extLst>
      <p:ext uri="{BB962C8B-B14F-4D97-AF65-F5344CB8AC3E}">
        <p14:creationId xmlns:p14="http://schemas.microsoft.com/office/powerpoint/2010/main" val="382240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F2ED77A-C69E-8775-328B-B9E6CB45DDD3}"/>
              </a:ext>
            </a:extLst>
          </p:cNvPr>
          <p:cNvSpPr/>
          <p:nvPr/>
        </p:nvSpPr>
        <p:spPr>
          <a:xfrm rot="10800000">
            <a:off x="6132063" y="1441487"/>
            <a:ext cx="6059937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441487"/>
            <a:ext cx="6138065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517144" y="3568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이론적 배경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27338C-E85F-66F5-0E93-844742FA544C}"/>
              </a:ext>
            </a:extLst>
          </p:cNvPr>
          <p:cNvSpPr/>
          <p:nvPr/>
        </p:nvSpPr>
        <p:spPr>
          <a:xfrm>
            <a:off x="612323" y="3424039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DAB423-3A5A-BD34-F21E-BB581921A3B7}"/>
              </a:ext>
            </a:extLst>
          </p:cNvPr>
          <p:cNvSpPr/>
          <p:nvPr/>
        </p:nvSpPr>
        <p:spPr>
          <a:xfrm>
            <a:off x="612323" y="4996725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260730" y="852652"/>
            <a:ext cx="3839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선행연구 기반 변수 분석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517146" y="2064033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기온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습도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계절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날씨유형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∙ 공사종류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시설종류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작업장소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공정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∙ 구체적 사고 원인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1951CF-2FD4-71F6-3D21-B86DC68171AF}"/>
              </a:ext>
            </a:extLst>
          </p:cNvPr>
          <p:cNvSpPr/>
          <p:nvPr/>
        </p:nvSpPr>
        <p:spPr>
          <a:xfrm>
            <a:off x="612323" y="1613548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05070A-D4FD-5460-901C-1665256A7D84}"/>
              </a:ext>
            </a:extLst>
          </p:cNvPr>
          <p:cNvSpPr/>
          <p:nvPr/>
        </p:nvSpPr>
        <p:spPr>
          <a:xfrm>
            <a:off x="612322" y="3234333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01314E-580C-FBA2-1809-A769663C6D98}"/>
              </a:ext>
            </a:extLst>
          </p:cNvPr>
          <p:cNvSpPr/>
          <p:nvPr/>
        </p:nvSpPr>
        <p:spPr>
          <a:xfrm>
            <a:off x="612321" y="4853766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A58C50-F96F-140A-9D9C-ACFDAE2D5AA2}"/>
              </a:ext>
            </a:extLst>
          </p:cNvPr>
          <p:cNvSpPr/>
          <p:nvPr/>
        </p:nvSpPr>
        <p:spPr>
          <a:xfrm>
            <a:off x="517146" y="3621202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</a:t>
            </a:r>
            <a:r>
              <a:rPr lang="ko-KR" altLang="en-US" sz="1600" dirty="0" err="1">
                <a:solidFill>
                  <a:schemeClr val="tx1"/>
                </a:solidFill>
              </a:rPr>
              <a:t>공종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공사종류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공정률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∙ 공사규모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계약금액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층수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공사기간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∙ 안전교육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현장근무일수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기온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요일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A1F81A-F0D0-17C4-1EE5-B3EE3BD7D0BA}"/>
              </a:ext>
            </a:extLst>
          </p:cNvPr>
          <p:cNvSpPr/>
          <p:nvPr/>
        </p:nvSpPr>
        <p:spPr>
          <a:xfrm>
            <a:off x="517145" y="5254384"/>
            <a:ext cx="5008832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성별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나이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국적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고용형태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직무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근무 기간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∙ 공사 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공사기간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규모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공정률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노동자수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∙ 요일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지역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계절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시간</a:t>
            </a: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01CECB01-4F0A-164E-B521-1BF235899D6B}"/>
              </a:ext>
            </a:extLst>
          </p:cNvPr>
          <p:cNvSpPr/>
          <p:nvPr/>
        </p:nvSpPr>
        <p:spPr>
          <a:xfrm>
            <a:off x="4493690" y="2202124"/>
            <a:ext cx="3467100" cy="3467100"/>
          </a:xfrm>
          <a:prstGeom prst="pi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부분 원형 23">
            <a:extLst>
              <a:ext uri="{FF2B5EF4-FFF2-40B4-BE49-F238E27FC236}">
                <a16:creationId xmlns:a16="http://schemas.microsoft.com/office/drawing/2014/main" id="{7A755F2D-E93E-3BCE-0836-DCD3F5840313}"/>
              </a:ext>
            </a:extLst>
          </p:cNvPr>
          <p:cNvSpPr/>
          <p:nvPr/>
        </p:nvSpPr>
        <p:spPr>
          <a:xfrm rot="2147642">
            <a:off x="4493690" y="2202124"/>
            <a:ext cx="3467100" cy="3467100"/>
          </a:xfrm>
          <a:prstGeom prst="pie">
            <a:avLst>
              <a:gd name="adj1" fmla="val 6852130"/>
              <a:gd name="adj2" fmla="val 140606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부분 원형 24">
            <a:extLst>
              <a:ext uri="{FF2B5EF4-FFF2-40B4-BE49-F238E27FC236}">
                <a16:creationId xmlns:a16="http://schemas.microsoft.com/office/drawing/2014/main" id="{0E8005E1-9799-F5B9-AC49-461F9DE74685}"/>
              </a:ext>
            </a:extLst>
          </p:cNvPr>
          <p:cNvSpPr/>
          <p:nvPr/>
        </p:nvSpPr>
        <p:spPr>
          <a:xfrm rot="16200000">
            <a:off x="4493690" y="2202124"/>
            <a:ext cx="3467100" cy="3467100"/>
          </a:xfrm>
          <a:prstGeom prst="pie">
            <a:avLst>
              <a:gd name="adj1" fmla="val 0"/>
              <a:gd name="adj2" fmla="val 713211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DCB162A-66BB-20C4-4309-6BD26FE6FC25}"/>
              </a:ext>
            </a:extLst>
          </p:cNvPr>
          <p:cNvSpPr/>
          <p:nvPr/>
        </p:nvSpPr>
        <p:spPr>
          <a:xfrm>
            <a:off x="5179489" y="2887923"/>
            <a:ext cx="2095500" cy="2095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96399E-FE8F-B0BD-E0E6-7D3ACFA4E201}"/>
              </a:ext>
            </a:extLst>
          </p:cNvPr>
          <p:cNvSpPr txBox="1"/>
          <p:nvPr/>
        </p:nvSpPr>
        <p:spPr>
          <a:xfrm>
            <a:off x="4588939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시간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B61730-F6A2-11FB-D902-92E3E8D82EC2}"/>
              </a:ext>
            </a:extLst>
          </p:cNvPr>
          <p:cNvSpPr txBox="1"/>
          <p:nvPr/>
        </p:nvSpPr>
        <p:spPr>
          <a:xfrm>
            <a:off x="7176701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날씨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6FCE1-F84D-91F4-B1B5-55E78B7804FB}"/>
              </a:ext>
            </a:extLst>
          </p:cNvPr>
          <p:cNvSpPr txBox="1"/>
          <p:nvPr/>
        </p:nvSpPr>
        <p:spPr>
          <a:xfrm>
            <a:off x="5570671" y="5126546"/>
            <a:ext cx="13131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공사특성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BA9BB-D6D9-05E5-67C4-6F5D10ABD830}"/>
              </a:ext>
            </a:extLst>
          </p:cNvPr>
          <p:cNvSpPr txBox="1"/>
          <p:nvPr/>
        </p:nvSpPr>
        <p:spPr>
          <a:xfrm>
            <a:off x="5621945" y="37356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사고유형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8F2E9B8-7D5B-1895-1814-AD2120B877F6}"/>
              </a:ext>
            </a:extLst>
          </p:cNvPr>
          <p:cNvSpPr/>
          <p:nvPr/>
        </p:nvSpPr>
        <p:spPr>
          <a:xfrm>
            <a:off x="9428126" y="1940513"/>
            <a:ext cx="1263392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독립변수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355404" y="2711113"/>
            <a:ext cx="3581930" cy="523220"/>
            <a:chOff x="8355404" y="2711113"/>
            <a:chExt cx="3581930" cy="52322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8774F9B-DFE2-84E3-FA83-77057789998C}"/>
                </a:ext>
              </a:extLst>
            </p:cNvPr>
            <p:cNvSpPr/>
            <p:nvPr/>
          </p:nvSpPr>
          <p:spPr>
            <a:xfrm>
              <a:off x="8355404" y="2711113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시간</a:t>
              </a:r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요일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시간대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사고인지 시간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F40EA7F-D26D-CE85-FA2E-B6306C410543}"/>
                </a:ext>
              </a:extLst>
            </p:cNvPr>
            <p:cNvCxnSpPr/>
            <p:nvPr/>
          </p:nvCxnSpPr>
          <p:spPr>
            <a:xfrm>
              <a:off x="9086850" y="2767011"/>
              <a:ext cx="0" cy="4114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8355404" y="3384612"/>
            <a:ext cx="3581930" cy="1373680"/>
            <a:chOff x="8355404" y="3777051"/>
            <a:chExt cx="3581930" cy="52322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B337FF2-F249-B765-225D-06CD1C785A52}"/>
                </a:ext>
              </a:extLst>
            </p:cNvPr>
            <p:cNvSpPr/>
            <p:nvPr/>
          </p:nvSpPr>
          <p:spPr>
            <a:xfrm>
              <a:off x="8355404" y="3777051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          기온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습도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풍속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,             </a:t>
              </a:r>
            </a:p>
            <a:p>
              <a:r>
                <a:rPr lang="ko-KR" altLang="en-US" sz="1600" dirty="0">
                  <a:solidFill>
                    <a:schemeClr val="tx1"/>
                  </a:solidFill>
                </a:rPr>
                <a:t>          증기압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이슬점온도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날씨</a:t>
              </a:r>
              <a:r>
                <a:rPr lang="en-US" altLang="ko-KR" sz="1600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현지기압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해면기압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일조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중하층운량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지면온도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71656F-D579-2208-906A-EA6217B19507}"/>
                </a:ext>
              </a:extLst>
            </p:cNvPr>
            <p:cNvCxnSpPr/>
            <p:nvPr/>
          </p:nvCxnSpPr>
          <p:spPr>
            <a:xfrm>
              <a:off x="9086850" y="3812378"/>
              <a:ext cx="0" cy="4525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8355403" y="4828492"/>
            <a:ext cx="3581931" cy="860342"/>
            <a:chOff x="9107904" y="5027272"/>
            <a:chExt cx="2829430" cy="86034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60C7114-FEFB-EAA3-4335-ACE2766503E6}"/>
                </a:ext>
              </a:extLst>
            </p:cNvPr>
            <p:cNvSpPr/>
            <p:nvPr/>
          </p:nvSpPr>
          <p:spPr>
            <a:xfrm>
              <a:off x="9107904" y="5027272"/>
              <a:ext cx="2829430" cy="8603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전체공사비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보호조치여부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작업자수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공정률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작업프로세스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등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9A104A6-FB81-DF1F-5814-759480691F0B}"/>
                </a:ext>
              </a:extLst>
            </p:cNvPr>
            <p:cNvCxnSpPr/>
            <p:nvPr/>
          </p:nvCxnSpPr>
          <p:spPr>
            <a:xfrm>
              <a:off x="9688321" y="5216658"/>
              <a:ext cx="0" cy="4525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429489" y="493121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공사</a:t>
            </a:r>
            <a:endParaRPr lang="en-US" altLang="ko-KR" b="1" dirty="0"/>
          </a:p>
          <a:p>
            <a:r>
              <a:rPr lang="ko-KR" altLang="en-US" b="1" dirty="0"/>
              <a:t>특성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4660" y="6337146"/>
            <a:ext cx="119507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선행연구</a:t>
            </a:r>
            <a:r>
              <a:rPr lang="en-US" altLang="ko-KR" sz="1050" dirty="0"/>
              <a:t>A - </a:t>
            </a:r>
            <a:r>
              <a:rPr lang="ko-KR" altLang="en-US" sz="1050" dirty="0" err="1"/>
              <a:t>조민건</a:t>
            </a:r>
            <a:r>
              <a:rPr lang="en-US" altLang="ko-KR" sz="1050" dirty="0"/>
              <a:t>, </a:t>
            </a:r>
            <a:r>
              <a:rPr lang="ko-KR" altLang="en-US" sz="1050" dirty="0"/>
              <a:t>이동환</a:t>
            </a:r>
            <a:r>
              <a:rPr lang="en-US" altLang="ko-KR" sz="1050" dirty="0"/>
              <a:t>, </a:t>
            </a:r>
            <a:r>
              <a:rPr lang="ko-KR" altLang="en-US" sz="1050" dirty="0"/>
              <a:t>박주영</a:t>
            </a:r>
            <a:r>
              <a:rPr lang="en-US" altLang="ko-KR" sz="1050" dirty="0"/>
              <a:t>, </a:t>
            </a:r>
            <a:r>
              <a:rPr lang="ko-KR" altLang="en-US" sz="1050" dirty="0"/>
              <a:t>박승희</a:t>
            </a:r>
            <a:r>
              <a:rPr lang="en-US" altLang="ko-KR" sz="1050" dirty="0"/>
              <a:t>, “</a:t>
            </a:r>
            <a:r>
              <a:rPr lang="ko-KR" altLang="en-US" sz="1050" i="1" dirty="0"/>
              <a:t>건설현장 정형</a:t>
            </a:r>
            <a:r>
              <a:rPr lang="en-US" altLang="ko-KR" sz="1050" i="1" dirty="0"/>
              <a:t>·</a:t>
            </a:r>
            <a:r>
              <a:rPr lang="ko-KR" altLang="en-US" sz="1050" i="1" dirty="0"/>
              <a:t>비정형데이터를 활용한 기계학습 기반의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예측 모델 개발</a:t>
            </a:r>
            <a:r>
              <a:rPr lang="en-US" altLang="ko-KR" sz="1050" dirty="0"/>
              <a:t>,”(</a:t>
            </a:r>
            <a:r>
              <a:rPr lang="ko-KR" altLang="en-US" sz="1050" dirty="0"/>
              <a:t>대한토목학회 논문집 제</a:t>
            </a:r>
            <a:r>
              <a:rPr lang="en-US" altLang="ko-KR" sz="1050" dirty="0"/>
              <a:t>42</a:t>
            </a:r>
            <a:r>
              <a:rPr lang="ko-KR" altLang="en-US" sz="1050" dirty="0"/>
              <a:t>권 제</a:t>
            </a:r>
            <a:r>
              <a:rPr lang="en-US" altLang="ko-KR" sz="1050" dirty="0"/>
              <a:t>1</a:t>
            </a:r>
            <a:r>
              <a:rPr lang="ko-KR" altLang="en-US" sz="1050" dirty="0"/>
              <a:t>호</a:t>
            </a:r>
            <a:r>
              <a:rPr lang="en-US" altLang="ko-KR" sz="1050" dirty="0"/>
              <a:t>(</a:t>
            </a:r>
            <a:r>
              <a:rPr lang="ko-KR" altLang="en-US" sz="1050" dirty="0"/>
              <a:t>통권 제</a:t>
            </a:r>
            <a:r>
              <a:rPr lang="en-US" altLang="ko-KR" sz="1050" dirty="0"/>
              <a:t>220</a:t>
            </a:r>
            <a:r>
              <a:rPr lang="ko-KR" altLang="en-US" sz="1050" dirty="0"/>
              <a:t>호</a:t>
            </a:r>
            <a:r>
              <a:rPr lang="en-US" altLang="ko-KR" sz="1050" dirty="0"/>
              <a:t>), 2022), 127~134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B - </a:t>
            </a:r>
            <a:r>
              <a:rPr lang="ko-KR" altLang="en-US" sz="1050" dirty="0" err="1"/>
              <a:t>박환표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한재구</a:t>
            </a:r>
            <a:r>
              <a:rPr lang="en-US" altLang="ko-KR" sz="1050" dirty="0"/>
              <a:t>, “</a:t>
            </a:r>
            <a:r>
              <a:rPr lang="ko-KR" altLang="en-US" sz="1050" i="1" dirty="0" err="1"/>
              <a:t>공정기반의</a:t>
            </a:r>
            <a:r>
              <a:rPr lang="ko-KR" altLang="en-US" sz="1050" i="1" dirty="0"/>
              <a:t> 건설현장 안전 위험도 </a:t>
            </a:r>
            <a:r>
              <a:rPr lang="ko-KR" altLang="en-US" sz="1050" i="1" dirty="0" err="1"/>
              <a:t>평가지수</a:t>
            </a:r>
            <a:r>
              <a:rPr lang="ko-KR" altLang="en-US" sz="1050" i="1" dirty="0"/>
              <a:t> 및 </a:t>
            </a:r>
            <a:r>
              <a:rPr lang="ko-KR" altLang="en-US" sz="1050" i="1" dirty="0" err="1"/>
              <a:t>위험예측</a:t>
            </a:r>
            <a:r>
              <a:rPr lang="ko-KR" altLang="en-US" sz="1050" i="1" dirty="0"/>
              <a:t> 시스템 개발</a:t>
            </a:r>
            <a:r>
              <a:rPr lang="en-US" altLang="ko-KR" sz="1050" i="1" dirty="0"/>
              <a:t>(Ⅰ)”,</a:t>
            </a:r>
            <a:r>
              <a:rPr lang="en-US" altLang="ko-KR" sz="1050" dirty="0"/>
              <a:t>(</a:t>
            </a:r>
            <a:r>
              <a:rPr lang="ko-KR" altLang="en-US" sz="1050" dirty="0"/>
              <a:t>한국건설기술연구원 </a:t>
            </a:r>
            <a:r>
              <a:rPr lang="en-US" altLang="ko-KR" sz="1050" dirty="0"/>
              <a:t>2018</a:t>
            </a:r>
            <a:r>
              <a:rPr lang="ko-KR" altLang="en-US" sz="1050" dirty="0"/>
              <a:t>년도 주요사업 연차보고서</a:t>
            </a:r>
            <a:r>
              <a:rPr lang="en-US" altLang="ko-KR" sz="1050" dirty="0"/>
              <a:t>(</a:t>
            </a:r>
            <a:r>
              <a:rPr lang="ko-KR" altLang="en-US" sz="1050" dirty="0"/>
              <a:t>창의</a:t>
            </a:r>
            <a:r>
              <a:rPr lang="en-US" altLang="ko-KR" sz="1050" dirty="0"/>
              <a:t>·</a:t>
            </a:r>
            <a:r>
              <a:rPr lang="ko-KR" altLang="en-US" sz="1050" dirty="0" err="1"/>
              <a:t>시드사업</a:t>
            </a:r>
            <a:r>
              <a:rPr lang="en-US" altLang="ko-KR" sz="1050" dirty="0"/>
              <a:t>),2018),KICT 2018-076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C - </a:t>
            </a:r>
            <a:r>
              <a:rPr lang="ko-KR" altLang="en-US" sz="1050" dirty="0" err="1"/>
              <a:t>조예림</a:t>
            </a:r>
            <a:r>
              <a:rPr lang="en-US" altLang="ko-KR" sz="1050" dirty="0"/>
              <a:t>, </a:t>
            </a:r>
            <a:r>
              <a:rPr lang="ko-KR" altLang="en-US" sz="1050" dirty="0"/>
              <a:t>김연철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신윤석</a:t>
            </a:r>
            <a:r>
              <a:rPr lang="en-US" altLang="ko-KR" sz="1050" dirty="0"/>
              <a:t>, </a:t>
            </a:r>
            <a:r>
              <a:rPr lang="en-US" altLang="ko-KR" sz="1050" i="1" dirty="0"/>
              <a:t>“</a:t>
            </a:r>
            <a:r>
              <a:rPr lang="ko-KR" altLang="en-US" sz="1050" i="1" dirty="0"/>
              <a:t>의사결정나무기법을 이용한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사전 예측모델 개발</a:t>
            </a:r>
            <a:r>
              <a:rPr lang="en-US" altLang="ko-KR" sz="1050" i="1" dirty="0"/>
              <a:t>”,</a:t>
            </a:r>
            <a:r>
              <a:rPr lang="en-US" altLang="ko-KR" sz="1050" dirty="0"/>
              <a:t>(</a:t>
            </a:r>
            <a:r>
              <a:rPr lang="ko-KR" altLang="en-US" sz="1050" dirty="0" err="1"/>
              <a:t>한국건축시공학회지</a:t>
            </a:r>
            <a:r>
              <a:rPr lang="ko-KR" altLang="en-US" sz="1050" dirty="0"/>
              <a:t> 제</a:t>
            </a:r>
            <a:r>
              <a:rPr lang="en-US" altLang="ko-KR" sz="1050" dirty="0"/>
              <a:t>17</a:t>
            </a:r>
            <a:r>
              <a:rPr lang="ko-KR" altLang="en-US" sz="1050" dirty="0"/>
              <a:t>권 제</a:t>
            </a:r>
            <a:r>
              <a:rPr lang="en-US" altLang="ko-KR" sz="1050" dirty="0"/>
              <a:t>3</a:t>
            </a:r>
            <a:r>
              <a:rPr lang="ko-KR" altLang="en-US" sz="1050" dirty="0"/>
              <a:t>호</a:t>
            </a:r>
            <a:r>
              <a:rPr lang="en-US" altLang="ko-KR" sz="1050" dirty="0"/>
              <a:t>, 2017), 295~303</a:t>
            </a:r>
            <a:endParaRPr lang="ko-KR" altLang="en-US" sz="105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357EB16-1945-2DC2-D740-A64C5AA9E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9"/>
            <a:ext cx="12192000" cy="1397163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EA6BDE1-B37B-84AE-572C-EDD66D4417BB}"/>
              </a:ext>
            </a:extLst>
          </p:cNvPr>
          <p:cNvSpPr/>
          <p:nvPr/>
        </p:nvSpPr>
        <p:spPr>
          <a:xfrm>
            <a:off x="4692752" y="979053"/>
            <a:ext cx="4580163" cy="4304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∙ 선행연구별 결론 한 </a:t>
            </a:r>
            <a:r>
              <a:rPr lang="ko-KR" altLang="en-US" sz="1600" b="1" dirty="0" err="1">
                <a:solidFill>
                  <a:srgbClr val="FF0000"/>
                </a:solidFill>
              </a:rPr>
              <a:t>줄씩</a:t>
            </a:r>
            <a:r>
              <a:rPr lang="ko-KR" altLang="en-US" sz="1600" b="1" dirty="0">
                <a:solidFill>
                  <a:srgbClr val="FF0000"/>
                </a:solidFill>
              </a:rPr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307336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-1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선행 연구에서 선택한 변수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3" y="1279672"/>
            <a:ext cx="6296025" cy="54483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007" y="1776044"/>
            <a:ext cx="2619375" cy="2028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3326" y="4003822"/>
            <a:ext cx="2619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한국건설기술연구원</a:t>
            </a:r>
            <a:r>
              <a:rPr lang="en-US" altLang="ko-KR" dirty="0"/>
              <a:t>, </a:t>
            </a:r>
            <a:r>
              <a:rPr lang="ko-KR" altLang="en-US" dirty="0" err="1"/>
              <a:t>공정기반의</a:t>
            </a:r>
            <a:r>
              <a:rPr lang="ko-KR" altLang="en-US" dirty="0"/>
              <a:t> 건설현장 안전 위험도 </a:t>
            </a:r>
            <a:r>
              <a:rPr lang="ko-KR" altLang="en-US" dirty="0" err="1"/>
              <a:t>평가지수</a:t>
            </a:r>
            <a:r>
              <a:rPr lang="ko-KR" altLang="en-US" dirty="0"/>
              <a:t> 및 </a:t>
            </a:r>
            <a:r>
              <a:rPr lang="ko-KR" altLang="en-US" dirty="0" err="1"/>
              <a:t>위험예측</a:t>
            </a:r>
            <a:r>
              <a:rPr lang="ko-KR" altLang="en-US" dirty="0"/>
              <a:t> 시스템개발</a:t>
            </a:r>
            <a:r>
              <a:rPr lang="en-US" altLang="ko-KR" dirty="0"/>
              <a:t>(2018)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48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크롤링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2" y="1374492"/>
            <a:ext cx="276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건설공사 안전관리 종합정보망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4031527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3824071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71" y="1839356"/>
            <a:ext cx="7667079" cy="48348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787300"/>
            <a:ext cx="3637991" cy="48731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7255724" y="1096632"/>
            <a:ext cx="48060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종속변수를 포함하는 핵심 데이터는 국토교통부 산하 건설공사 안전관리 종합정보망에서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기본적으로 엑셀 형식의 다운로드가 가능하지만 일부 데이터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사건 발생 시간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엑셀 다운로드로 제공되지 않아 </a:t>
            </a:r>
            <a:r>
              <a:rPr lang="en-US" altLang="ko-KR" sz="1400" dirty="0">
                <a:latin typeface="+mj-ea"/>
                <a:ea typeface="+mj-ea"/>
              </a:rPr>
              <a:t>Selenium</a:t>
            </a:r>
            <a:r>
              <a:rPr lang="ko-KR" altLang="en-US" sz="1400" dirty="0">
                <a:latin typeface="+mj-ea"/>
                <a:ea typeface="+mj-ea"/>
              </a:rPr>
              <a:t>을 통한 동적 </a:t>
            </a:r>
            <a:r>
              <a:rPr lang="ko-KR" altLang="en-US" sz="1400" dirty="0" err="1">
                <a:latin typeface="+mj-ea"/>
                <a:ea typeface="+mj-ea"/>
              </a:rPr>
              <a:t>크롤링으로</a:t>
            </a:r>
            <a:r>
              <a:rPr lang="ko-KR" altLang="en-US" sz="1400" dirty="0">
                <a:latin typeface="+mj-ea"/>
                <a:ea typeface="+mj-ea"/>
              </a:rPr>
              <a:t> 수집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8936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api</a:t>
            </a:r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1" y="1357493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기상청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6153953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5946497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0" y="1913974"/>
            <a:ext cx="5770574" cy="121933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77182"/>
              </p:ext>
            </p:extLst>
          </p:nvPr>
        </p:nvGraphicFramePr>
        <p:xfrm>
          <a:off x="5943593" y="1763443"/>
          <a:ext cx="1934094" cy="4403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047">
                  <a:extLst>
                    <a:ext uri="{9D8B030D-6E8A-4147-A177-3AD203B41FA5}">
                      <a16:colId xmlns:a16="http://schemas.microsoft.com/office/drawing/2014/main" val="2137375198"/>
                    </a:ext>
                  </a:extLst>
                </a:gridCol>
                <a:gridCol w="967047">
                  <a:extLst>
                    <a:ext uri="{9D8B030D-6E8A-4147-A177-3AD203B41FA5}">
                      <a16:colId xmlns:a16="http://schemas.microsoft.com/office/drawing/2014/main" val="3853088142"/>
                    </a:ext>
                  </a:extLst>
                </a:gridCol>
              </a:tblGrid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항목명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국문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항목설명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055923038"/>
                  </a:ext>
                </a:extLst>
              </a:tr>
              <a:tr h="1671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한 페이지 결과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한 페이지당 표출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814259430"/>
                  </a:ext>
                </a:extLst>
              </a:tr>
              <a:tr h="142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데이터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429134745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페이지 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페이지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72043289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데이터 총 개수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데이터 총 개수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52680015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응답메시지 코드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 메시지코드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950196220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응답메시지 내용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 메시지 설명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4230617191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데이터 타입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응답자료형식 </a:t>
                      </a:r>
                      <a:r>
                        <a:rPr lang="en-US" altLang="ko-KR" sz="700" u="none" strike="noStrike">
                          <a:effectLst/>
                        </a:rPr>
                        <a:t>(XML/JSON)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082473367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시간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258854526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목록 순서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목록 순서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751824932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지점 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</a:rPr>
                        <a:t>종관기상관측 지점 번호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9398055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서울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종관기상관측 지점명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8616542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기온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기온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515763020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기온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952964546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50958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강수량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강수량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mm)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601234391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강수량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743336280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77231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풍속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풍속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m/s)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925026356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풍속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38475481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92519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풍향</a:t>
                      </a:r>
                      <a:r>
                        <a:rPr lang="en-US" altLang="ko-KR" sz="700" u="none" strike="noStrike">
                          <a:effectLst/>
                        </a:rPr>
                        <a:t>(16</a:t>
                      </a:r>
                      <a:r>
                        <a:rPr lang="ko-KR" altLang="en-US" sz="700" u="none" strike="noStrike">
                          <a:effectLst/>
                        </a:rPr>
                        <a:t>방위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77690240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풍향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280883352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37188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습도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습도</a:t>
                      </a:r>
                      <a:r>
                        <a:rPr lang="en-US" altLang="ko-KR" sz="700" u="none" strike="noStrike">
                          <a:effectLst/>
                        </a:rPr>
                        <a:t>(%)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22144828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습도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98211696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3589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</a:rPr>
                        <a:t>증기압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증기압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hPa)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728587651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이슬점온도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 err="1">
                          <a:effectLst/>
                        </a:rPr>
                        <a:t>이슬점온도</a:t>
                      </a:r>
                      <a:r>
                        <a:rPr lang="en-US" altLang="ko-KR" sz="700" u="none" strike="noStrike" dirty="0">
                          <a:effectLst/>
                        </a:rPr>
                        <a:t>(°</a:t>
                      </a:r>
                      <a:r>
                        <a:rPr lang="en-US" sz="700" u="none" strike="noStrike" dirty="0">
                          <a:effectLst/>
                        </a:rPr>
                        <a:t>C)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940706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2196"/>
              </p:ext>
            </p:extLst>
          </p:nvPr>
        </p:nvGraphicFramePr>
        <p:xfrm>
          <a:off x="9004552" y="1763443"/>
          <a:ext cx="1972664" cy="4351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332">
                  <a:extLst>
                    <a:ext uri="{9D8B030D-6E8A-4147-A177-3AD203B41FA5}">
                      <a16:colId xmlns:a16="http://schemas.microsoft.com/office/drawing/2014/main" val="2052089874"/>
                    </a:ext>
                  </a:extLst>
                </a:gridCol>
                <a:gridCol w="986332">
                  <a:extLst>
                    <a:ext uri="{9D8B030D-6E8A-4147-A177-3AD203B41FA5}">
                      <a16:colId xmlns:a16="http://schemas.microsoft.com/office/drawing/2014/main" val="3435953919"/>
                    </a:ext>
                  </a:extLst>
                </a:gridCol>
              </a:tblGrid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항목명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국문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항목설명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022799604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현지기압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현지기압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hPa)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89899636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현지기압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70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737112491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품질검사 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065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해면기압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해면기압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hPa)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4197157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해면기압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519174603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품질검사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732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</a:rPr>
                        <a:t>플래그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75982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일조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hr)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491496879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일조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95998098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2901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일사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MJ/m2)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598762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적설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적설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cm)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733158362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r>
                        <a:rPr lang="ko-KR" altLang="en-US" sz="700" u="none" strike="noStrike">
                          <a:effectLst/>
                        </a:rPr>
                        <a:t>시간신적설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r>
                        <a:rPr lang="ko-KR" altLang="en-US" sz="700" u="none" strike="noStrike">
                          <a:effectLst/>
                        </a:rPr>
                        <a:t>시간신적설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cm)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408133420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전운량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전운량</a:t>
                      </a:r>
                      <a:r>
                        <a:rPr lang="en-US" altLang="ko-KR" sz="700" u="none" strike="noStrike">
                          <a:effectLst/>
                        </a:rPr>
                        <a:t>(10</a:t>
                      </a:r>
                      <a:r>
                        <a:rPr lang="ko-KR" altLang="en-US" sz="700" u="none" strike="noStrike">
                          <a:effectLst/>
                        </a:rPr>
                        <a:t>분위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93242630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중하층운량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중하층운량</a:t>
                      </a:r>
                      <a:r>
                        <a:rPr lang="en-US" altLang="ko-KR" sz="700" u="none" strike="noStrike">
                          <a:effectLst/>
                        </a:rPr>
                        <a:t>(10</a:t>
                      </a:r>
                      <a:r>
                        <a:rPr lang="ko-KR" altLang="en-US" sz="700" u="none" strike="noStrike">
                          <a:effectLst/>
                        </a:rPr>
                        <a:t>분위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98297617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운형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 err="1">
                          <a:effectLst/>
                        </a:rPr>
                        <a:t>운형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운형약어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273643187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최저운고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최저운고</a:t>
                      </a:r>
                      <a:r>
                        <a:rPr lang="en-US" altLang="ko-KR" sz="700" u="none" strike="noStrike">
                          <a:effectLst/>
                        </a:rPr>
                        <a:t>(100</a:t>
                      </a:r>
                      <a:r>
                        <a:rPr lang="en-US" sz="700" u="none" strike="noStrike">
                          <a:effectLst/>
                        </a:rPr>
                        <a:t>m 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94982606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시정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시정</a:t>
                      </a:r>
                      <a:r>
                        <a:rPr lang="en-US" altLang="ko-KR" sz="700" u="none" strike="noStrike">
                          <a:effectLst/>
                        </a:rPr>
                        <a:t>(10</a:t>
                      </a:r>
                      <a:r>
                        <a:rPr lang="en-US" sz="700" u="none" strike="noStrike">
                          <a:effectLst/>
                        </a:rPr>
                        <a:t>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03897803"/>
                  </a:ext>
                </a:extLst>
              </a:tr>
              <a:tr h="16249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지면상태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지면상태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지면상태코드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631378197"/>
                  </a:ext>
                </a:extLst>
              </a:tr>
              <a:tr h="1624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종료</a:t>
                      </a:r>
                      <a:r>
                        <a:rPr lang="en-US" altLang="ko-KR" sz="700" u="none" strike="noStrike">
                          <a:effectLst/>
                        </a:rPr>
                        <a:t>: 2016.7.1.00</a:t>
                      </a:r>
                      <a:r>
                        <a:rPr lang="ko-KR" altLang="en-US" sz="700" u="none" strike="noStrike">
                          <a:effectLst/>
                        </a:rPr>
                        <a:t>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122941372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현상번호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현상번호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국내식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375892114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지면온도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072780408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지면온도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14030595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22678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5cm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5cm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150208002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10cm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10cm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614603339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20cm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20cm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596729801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30cm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700" u="none" strike="noStrike" dirty="0">
                          <a:effectLst/>
                        </a:rPr>
                        <a:t>(°</a:t>
                      </a:r>
                      <a:r>
                        <a:rPr lang="en-US" sz="700" u="none" strike="noStrike" dirty="0">
                          <a:effectLst/>
                        </a:rPr>
                        <a:t>C)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88747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3873731"/>
            <a:ext cx="4806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기상 데이터를 추가하기 위한 기상청 데이터는 공공데이터 포털에서 제공하는 기상청 시간자료 조회서비스 </a:t>
            </a:r>
            <a:r>
              <a:rPr lang="en-US" altLang="ko-KR" sz="1400" dirty="0" err="1">
                <a:latin typeface="+mj-ea"/>
                <a:ea typeface="+mj-ea"/>
              </a:rPr>
              <a:t>OpenAPI</a:t>
            </a:r>
            <a:r>
              <a:rPr lang="ko-KR" altLang="en-US" sz="1400" dirty="0">
                <a:latin typeface="+mj-ea"/>
                <a:ea typeface="+mj-ea"/>
              </a:rPr>
              <a:t>를 통하여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국토교통부에서 수집한 데이터를 기반으로 가장 가까운 기상 관측소와 시간을 매칭하여 데이터를 </a:t>
            </a:r>
            <a:r>
              <a:rPr lang="en-US" altLang="ko-KR" sz="1400" dirty="0">
                <a:latin typeface="+mj-ea"/>
                <a:ea typeface="+mj-ea"/>
              </a:rPr>
              <a:t>API</a:t>
            </a:r>
            <a:r>
              <a:rPr lang="ko-KR" altLang="en-US" sz="1400" dirty="0">
                <a:latin typeface="+mj-ea"/>
                <a:ea typeface="+mj-ea"/>
              </a:rPr>
              <a:t>로 수집함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025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07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분석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ko-KR" altLang="en-US" sz="3600" spc="-300" dirty="0">
                <a:solidFill>
                  <a:schemeClr val="bg1"/>
                </a:solidFill>
              </a:rPr>
              <a:t>데이터 특성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기본 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컬럼 종류 수가 많아 일부 컬럼에 대해서 정보 소개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F20D45-ABD4-9CB7-F110-D6024AC7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28474"/>
              </p:ext>
            </p:extLst>
          </p:nvPr>
        </p:nvGraphicFramePr>
        <p:xfrm>
          <a:off x="186081" y="2406258"/>
          <a:ext cx="11170682" cy="4072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0704">
                  <a:extLst>
                    <a:ext uri="{9D8B030D-6E8A-4147-A177-3AD203B41FA5}">
                      <a16:colId xmlns:a16="http://schemas.microsoft.com/office/drawing/2014/main" val="1369418783"/>
                    </a:ext>
                  </a:extLst>
                </a:gridCol>
                <a:gridCol w="723208">
                  <a:extLst>
                    <a:ext uri="{9D8B030D-6E8A-4147-A177-3AD203B41FA5}">
                      <a16:colId xmlns:a16="http://schemas.microsoft.com/office/drawing/2014/main" val="1647332448"/>
                    </a:ext>
                  </a:extLst>
                </a:gridCol>
                <a:gridCol w="3716590">
                  <a:extLst>
                    <a:ext uri="{9D8B030D-6E8A-4147-A177-3AD203B41FA5}">
                      <a16:colId xmlns:a16="http://schemas.microsoft.com/office/drawing/2014/main" val="446693396"/>
                    </a:ext>
                  </a:extLst>
                </a:gridCol>
                <a:gridCol w="963475">
                  <a:extLst>
                    <a:ext uri="{9D8B030D-6E8A-4147-A177-3AD203B41FA5}">
                      <a16:colId xmlns:a16="http://schemas.microsoft.com/office/drawing/2014/main" val="3283693386"/>
                    </a:ext>
                  </a:extLst>
                </a:gridCol>
                <a:gridCol w="660133">
                  <a:extLst>
                    <a:ext uri="{9D8B030D-6E8A-4147-A177-3AD203B41FA5}">
                      <a16:colId xmlns:a16="http://schemas.microsoft.com/office/drawing/2014/main" val="1695456995"/>
                    </a:ext>
                  </a:extLst>
                </a:gridCol>
                <a:gridCol w="3996572">
                  <a:extLst>
                    <a:ext uri="{9D8B030D-6E8A-4147-A177-3AD203B41FA5}">
                      <a16:colId xmlns:a16="http://schemas.microsoft.com/office/drawing/2014/main" val="3017550667"/>
                    </a:ext>
                  </a:extLst>
                </a:gridCol>
              </a:tblGrid>
              <a:tr h="3653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컬럼명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컬럼명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발생날짜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날짜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위치의 시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 단위</a:t>
                      </a:r>
                      <a:endParaRPr lang="en-US" altLang="ko-KR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21052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시각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전체공사비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범주화된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공사비 규모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17440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사고인지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산재가 발생한 시간의 구분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정규작업중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정규작업 외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산재를 인지한 시간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공사기간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전체 공사와 산재가 발생한 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공종의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공사기간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시작일과 종료일이 제공됨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20526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인적사고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종속변수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산재로 인하여 발생한 부상의 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공정률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전체 공사기간 대비 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공정률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범주화된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변수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809024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보호조치여부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노동자에 대한 보호 조치 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기온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기온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54875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공종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진행한 공사의 종류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건축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토목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설비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풍속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풍속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79711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사고객체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산재가 발생한 물적 객체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가시설물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건설 공구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풍향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풍향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 단위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9039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작업프로세스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산재가 발생한 작업 종류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설치작업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해체작업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습도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습도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68735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장소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신고된 건축물의 용도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근린생활시설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판매시설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이슬점온도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이슬점 온도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960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39C302-B83D-9429-AC51-D29A257F30EF}"/>
              </a:ext>
            </a:extLst>
          </p:cNvPr>
          <p:cNvSpPr txBox="1"/>
          <p:nvPr/>
        </p:nvSpPr>
        <p:spPr>
          <a:xfrm>
            <a:off x="5555915" y="1261467"/>
            <a:ext cx="573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전체 컬럼명과 내용은 참고 쪽으로 </a:t>
            </a:r>
            <a:r>
              <a:rPr lang="ko-KR" altLang="en-US" b="1" dirty="0" err="1">
                <a:solidFill>
                  <a:srgbClr val="FF0000"/>
                </a:solidFill>
              </a:rPr>
              <a:t>뺴기</a:t>
            </a:r>
            <a:r>
              <a:rPr lang="en-US" altLang="ko-KR" b="1" dirty="0">
                <a:solidFill>
                  <a:srgbClr val="FF0000"/>
                </a:solidFill>
              </a:rPr>
              <a:t>????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전체 나열</a:t>
            </a:r>
            <a:r>
              <a:rPr lang="en-US" altLang="ko-KR" b="1" dirty="0">
                <a:solidFill>
                  <a:srgbClr val="FF0000"/>
                </a:solidFill>
              </a:rPr>
              <a:t>? </a:t>
            </a:r>
            <a:r>
              <a:rPr lang="ko-KR" altLang="en-US" b="1" dirty="0">
                <a:solidFill>
                  <a:srgbClr val="FF0000"/>
                </a:solidFill>
              </a:rPr>
              <a:t>사용 </a:t>
            </a:r>
            <a:r>
              <a:rPr lang="en-US" altLang="ko-KR" b="1" dirty="0">
                <a:solidFill>
                  <a:srgbClr val="FF0000"/>
                </a:solidFill>
              </a:rPr>
              <a:t>or </a:t>
            </a:r>
            <a:r>
              <a:rPr lang="ko-KR" altLang="en-US" b="1" dirty="0">
                <a:solidFill>
                  <a:srgbClr val="FF0000"/>
                </a:solidFill>
              </a:rPr>
              <a:t>중요 컬럼만 나열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6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선택과 데이터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전처리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변수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1914990"/>
            <a:ext cx="4644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가능한 많은 변수를 선택하지만 </a:t>
            </a:r>
            <a:r>
              <a:rPr lang="ko-KR" altLang="en-US" sz="1400" dirty="0" err="1">
                <a:latin typeface="+mj-ea"/>
                <a:ea typeface="+mj-ea"/>
              </a:rPr>
              <a:t>다중공선성으로</a:t>
            </a:r>
            <a:r>
              <a:rPr lang="ko-KR" altLang="en-US" sz="1400" dirty="0">
                <a:latin typeface="+mj-ea"/>
                <a:ea typeface="+mj-ea"/>
              </a:rPr>
              <a:t> 인한 성능 저하 문제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데이터 전처리로 인한 원본 데이터 불필요 등의 사유로 일부 변수는 사용하지 않음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추가적으로 선행 연구를 통하여 산재 예측에 유의미한 영향을 주는 것으로 판단되는 변수 선택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동일한 데이터이지만 수집 기준이 다를 경우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국도교통부와 기상청에서 각각 제공하는 기온 데이터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한쪽은 제외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3D544E-725E-FDB1-723A-19877189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06" y="1527808"/>
            <a:ext cx="5565964" cy="48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선택과 데이터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전처리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5344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전처리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-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범주형 데이터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재분류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과정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D57D6B-6792-446F-3715-692A461C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51" y="2582906"/>
            <a:ext cx="2140341" cy="26113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46F4F6-72AF-AAAA-6DEF-210D11F8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47" y="2582908"/>
            <a:ext cx="1784541" cy="26113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AD3AEE-CD7E-0561-2558-99EEEA2853C1}"/>
              </a:ext>
            </a:extLst>
          </p:cNvPr>
          <p:cNvSpPr/>
          <p:nvPr/>
        </p:nvSpPr>
        <p:spPr>
          <a:xfrm>
            <a:off x="557555" y="3995160"/>
            <a:ext cx="1636294" cy="24664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1D24C-5E17-4731-436E-374AE80CE6C1}"/>
              </a:ext>
            </a:extLst>
          </p:cNvPr>
          <p:cNvSpPr/>
          <p:nvPr/>
        </p:nvSpPr>
        <p:spPr>
          <a:xfrm>
            <a:off x="3403651" y="2860181"/>
            <a:ext cx="2140341" cy="23340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9B8460-B4AB-A8F3-7AA0-4A1034A70B9F}"/>
              </a:ext>
            </a:extLst>
          </p:cNvPr>
          <p:cNvCxnSpPr/>
          <p:nvPr/>
        </p:nvCxnSpPr>
        <p:spPr>
          <a:xfrm flipH="1">
            <a:off x="2476591" y="4133523"/>
            <a:ext cx="65572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15A65D-8863-F32A-D203-EDD3071A102C}"/>
              </a:ext>
            </a:extLst>
          </p:cNvPr>
          <p:cNvSpPr txBox="1"/>
          <p:nvPr/>
        </p:nvSpPr>
        <p:spPr>
          <a:xfrm>
            <a:off x="186080" y="1933535"/>
            <a:ext cx="660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범주형 변수 중 비중이 극단적으로 적은 항목은 </a:t>
            </a:r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ko-KR" altLang="en-US" sz="1400" dirty="0">
                <a:latin typeface="+mj-ea"/>
                <a:ea typeface="+mj-ea"/>
              </a:rPr>
              <a:t>기타</a:t>
            </a:r>
            <a:r>
              <a:rPr lang="en-US" altLang="ko-KR" sz="1400" dirty="0">
                <a:latin typeface="+mj-ea"/>
                <a:ea typeface="+mj-ea"/>
              </a:rPr>
              <a:t>＇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6724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5420975" y="215314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INDEX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2306550" y="1292274"/>
            <a:ext cx="75788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연구소개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1-1. </a:t>
            </a:r>
            <a:r>
              <a:rPr lang="ko-KR" altLang="en-US" dirty="0"/>
              <a:t>연구 배경</a:t>
            </a:r>
            <a:endParaRPr lang="en-US" altLang="ko-KR" dirty="0"/>
          </a:p>
          <a:p>
            <a:r>
              <a:rPr lang="en-US" altLang="ko-KR" dirty="0"/>
              <a:t>	1-2. </a:t>
            </a:r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이론적 배경</a:t>
            </a:r>
            <a:endParaRPr lang="en-US" altLang="ko-KR" dirty="0"/>
          </a:p>
          <a:p>
            <a:r>
              <a:rPr lang="en-US" altLang="ko-KR" dirty="0"/>
              <a:t>	2-1. </a:t>
            </a:r>
            <a:r>
              <a:rPr lang="ko-KR" altLang="en-US" dirty="0"/>
              <a:t>선행 연구</a:t>
            </a:r>
            <a:endParaRPr lang="en-US" altLang="ko-KR" dirty="0"/>
          </a:p>
          <a:p>
            <a:r>
              <a:rPr lang="en-US" altLang="ko-KR" dirty="0"/>
              <a:t>	2-2.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연구방법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3-1. </a:t>
            </a:r>
            <a:r>
              <a:rPr lang="ko-KR" altLang="en-US" dirty="0" err="1"/>
              <a:t>연구모형</a:t>
            </a:r>
            <a:r>
              <a:rPr lang="ko-KR" altLang="en-US" dirty="0"/>
              <a:t> 및 가설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3-2. </a:t>
            </a:r>
            <a:r>
              <a:rPr lang="ko-KR" altLang="en-US" dirty="0"/>
              <a:t>분석 순서도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3-3. </a:t>
            </a:r>
            <a:r>
              <a:rPr lang="ko-KR" altLang="en-US" dirty="0"/>
              <a:t>데이터 수집</a:t>
            </a:r>
            <a:r>
              <a:rPr lang="en-US" altLang="ko-KR" dirty="0"/>
              <a:t> –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en-US" altLang="ko-KR" dirty="0"/>
              <a:t>	3-4. </a:t>
            </a:r>
            <a:r>
              <a:rPr lang="ko-KR" altLang="en-US" dirty="0"/>
              <a:t>변수 선택</a:t>
            </a:r>
            <a:endParaRPr lang="en-US" altLang="ko-KR" dirty="0"/>
          </a:p>
          <a:p>
            <a:r>
              <a:rPr lang="en-US" altLang="ko-KR" dirty="0"/>
              <a:t>	3-5. </a:t>
            </a:r>
            <a:r>
              <a:rPr lang="ko-KR" altLang="en-US" dirty="0"/>
              <a:t>데이터 전처리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모델링</a:t>
            </a:r>
            <a:r>
              <a:rPr lang="en-US" altLang="ko-KR" dirty="0"/>
              <a:t>(</a:t>
            </a:r>
            <a:r>
              <a:rPr lang="ko-KR" altLang="en-US" dirty="0"/>
              <a:t>분석결과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 </a:t>
            </a:r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5-1. </a:t>
            </a:r>
            <a:r>
              <a:rPr lang="ko-KR" altLang="en-US" dirty="0"/>
              <a:t>연구결과 요약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5-2. </a:t>
            </a:r>
            <a:r>
              <a:rPr lang="ko-KR" altLang="en-US" dirty="0"/>
              <a:t>연구의 논의와 시사점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5-3. </a:t>
            </a:r>
            <a:r>
              <a:rPr lang="ko-KR" altLang="en-US" dirty="0"/>
              <a:t>정책 제언 및 기대효과 </a:t>
            </a:r>
            <a:r>
              <a:rPr lang="en-US" altLang="ko-KR" dirty="0"/>
              <a:t>– </a:t>
            </a:r>
            <a:r>
              <a:rPr lang="ko-KR" altLang="en-US" dirty="0"/>
              <a:t>정부 </a:t>
            </a:r>
            <a:r>
              <a:rPr lang="en-US" altLang="ko-KR" dirty="0"/>
              <a:t>/ </a:t>
            </a:r>
            <a:r>
              <a:rPr lang="ko-KR" altLang="en-US" dirty="0"/>
              <a:t>기업 </a:t>
            </a:r>
            <a:r>
              <a:rPr lang="en-US" altLang="ko-KR" dirty="0"/>
              <a:t>/ </a:t>
            </a:r>
            <a:r>
              <a:rPr lang="ko-KR" altLang="en-US" dirty="0"/>
              <a:t>구직자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5-4. </a:t>
            </a:r>
            <a:r>
              <a:rPr lang="ko-KR" altLang="en-US" dirty="0"/>
              <a:t>연구의 한계점 및 향후 </a:t>
            </a:r>
            <a:r>
              <a:rPr lang="ko-KR" altLang="en-US" dirty="0" err="1"/>
              <a:t>연구제언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참고문헌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23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전처리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강수량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29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비가 왔는지 여부에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비가 내림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안내림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68525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온도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68205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334566"/>
            <a:ext cx="8933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노동부고시</a:t>
            </a:r>
            <a:r>
              <a:rPr lang="ko-KR" altLang="en-US" sz="1400" dirty="0">
                <a:latin typeface="+mj-ea"/>
                <a:ea typeface="+mj-ea"/>
              </a:rPr>
              <a:t> 제 </a:t>
            </a:r>
            <a:r>
              <a:rPr lang="en-US" altLang="ko-KR" sz="1400" dirty="0">
                <a:latin typeface="+mj-ea"/>
                <a:ea typeface="+mj-ea"/>
              </a:rPr>
              <a:t>2002-8</a:t>
            </a:r>
            <a:r>
              <a:rPr lang="ko-KR" altLang="en-US" sz="1400" dirty="0">
                <a:latin typeface="+mj-ea"/>
                <a:ea typeface="+mj-ea"/>
              </a:rPr>
              <a:t>호의 고온의 </a:t>
            </a:r>
            <a:r>
              <a:rPr lang="ko-KR" altLang="en-US" sz="1400" dirty="0" err="1">
                <a:latin typeface="+mj-ea"/>
                <a:ea typeface="+mj-ea"/>
              </a:rPr>
              <a:t>노출기준에</a:t>
            </a:r>
            <a:r>
              <a:rPr lang="ko-KR" altLang="en-US" sz="1400" dirty="0">
                <a:latin typeface="+mj-ea"/>
                <a:ea typeface="+mj-ea"/>
              </a:rPr>
              <a:t>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(25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25.9 </a:t>
            </a:r>
            <a:r>
              <a:rPr lang="ko-KR" altLang="en-US" sz="1400" dirty="0">
                <a:latin typeface="+mj-ea"/>
                <a:ea typeface="+mj-ea"/>
              </a:rPr>
              <a:t>미만 </a:t>
            </a:r>
            <a:r>
              <a:rPr lang="en-US" altLang="ko-KR" sz="1400" dirty="0">
                <a:latin typeface="+mj-ea"/>
                <a:ea typeface="+mj-ea"/>
              </a:rPr>
              <a:t>, 27.9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54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공사비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5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703974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산업안전보건관리비 </a:t>
            </a:r>
            <a:r>
              <a:rPr lang="ko-KR" altLang="en-US" sz="1400" dirty="0" err="1"/>
              <a:t>계상기준에</a:t>
            </a:r>
            <a:r>
              <a:rPr lang="ko-KR" altLang="en-US" sz="1400" dirty="0"/>
              <a:t> 따라 </a:t>
            </a:r>
            <a:r>
              <a:rPr lang="ko-KR" altLang="en-US" sz="1400" dirty="0" err="1"/>
              <a:t>재분류</a:t>
            </a:r>
            <a:endParaRPr lang="en-US" altLang="ko-KR" sz="1400" dirty="0"/>
          </a:p>
          <a:p>
            <a:r>
              <a:rPr lang="en-US" altLang="ko-KR" sz="1400" dirty="0"/>
              <a:t>(2000</a:t>
            </a:r>
            <a:r>
              <a:rPr lang="ko-KR" altLang="en-US" sz="1400" dirty="0"/>
              <a:t>만 미만</a:t>
            </a:r>
            <a:r>
              <a:rPr lang="en-US" altLang="ko-KR" sz="1400" dirty="0"/>
              <a:t>, 5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억이상</a:t>
            </a:r>
            <a:r>
              <a:rPr lang="en-US" altLang="ko-KR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7081158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파생변수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6873702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6873702" y="1913974"/>
            <a:ext cx="29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요일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공휴일 여부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사상자수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부상자 수</a:t>
            </a:r>
            <a:r>
              <a:rPr lang="en-US" altLang="ko-KR" sz="1400" dirty="0">
                <a:latin typeface="+mj-ea"/>
                <a:ea typeface="+mj-ea"/>
              </a:rPr>
              <a:t>+</a:t>
            </a:r>
            <a:r>
              <a:rPr lang="ko-KR" altLang="en-US" sz="1400" dirty="0">
                <a:latin typeface="+mj-ea"/>
                <a:ea typeface="+mj-ea"/>
              </a:rPr>
              <a:t>사망자 수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734" y="3951171"/>
            <a:ext cx="26193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4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단일 모델 성능 측정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854295"/>
            <a:ext cx="5889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종의 모델을 대상으로 학습 및 성능 평가 진행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모델은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사용한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진행</a:t>
            </a:r>
            <a:r>
              <a:rPr lang="en-US" altLang="ko-KR" sz="1400" dirty="0">
                <a:latin typeface="+mj-ea"/>
                <a:ea typeface="+mj-ea"/>
              </a:rPr>
              <a:t>, cv = 10</a:t>
            </a:r>
            <a:r>
              <a:rPr lang="ko-KR" altLang="en-US" sz="1400" dirty="0">
                <a:latin typeface="+mj-ea"/>
                <a:ea typeface="+mj-ea"/>
              </a:rPr>
              <a:t>으로 모델 성능 교차검증을 진행함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개별 모델 훈련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에서 가장 우수한 성능을 확인함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데이터에 대한 과대적합이 발생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9CD8-B259-BB1B-7D92-FB0DC9CE1F52}"/>
              </a:ext>
            </a:extLst>
          </p:cNvPr>
          <p:cNvSpPr txBox="1"/>
          <p:nvPr/>
        </p:nvSpPr>
        <p:spPr>
          <a:xfrm>
            <a:off x="393536" y="3768334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성능 측정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69E4A1-0CCD-3161-629C-2B163F8133B6}"/>
              </a:ext>
            </a:extLst>
          </p:cNvPr>
          <p:cNvSpPr/>
          <p:nvPr/>
        </p:nvSpPr>
        <p:spPr>
          <a:xfrm>
            <a:off x="186080" y="3765135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230DD-7E42-10B1-423E-054001D75A8E}"/>
              </a:ext>
            </a:extLst>
          </p:cNvPr>
          <p:cNvSpPr txBox="1"/>
          <p:nvPr/>
        </p:nvSpPr>
        <p:spPr>
          <a:xfrm>
            <a:off x="240081" y="4419915"/>
            <a:ext cx="5889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방법에는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모델 성능이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단일 모델 성능보다 우수한 결과를 보임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5169C7-A5BE-3C88-4FA2-E81F48561C00}"/>
              </a:ext>
            </a:extLst>
          </p:cNvPr>
          <p:cNvGraphicFramePr>
            <a:graphicFrameLocks noGrp="1"/>
          </p:cNvGraphicFramePr>
          <p:nvPr/>
        </p:nvGraphicFramePr>
        <p:xfrm>
          <a:off x="6272647" y="1815977"/>
          <a:ext cx="55798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39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Train_acc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Validation_acc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RandomForest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0.995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0.487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XGBoost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0.512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LightGBM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0.603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0.506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09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CatBoost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0.571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019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13887F-E8E6-2827-7482-24B2678CFE17}"/>
              </a:ext>
            </a:extLst>
          </p:cNvPr>
          <p:cNvGraphicFramePr>
            <a:graphicFrameLocks noGrp="1"/>
          </p:cNvGraphicFramePr>
          <p:nvPr/>
        </p:nvGraphicFramePr>
        <p:xfrm>
          <a:off x="6272647" y="4419915"/>
          <a:ext cx="55798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39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앙상블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Train_acc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Validation_acc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Voting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0.574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0.514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Stacking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0.489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47532D-3D88-725B-9AD4-679E7CDD259C}"/>
              </a:ext>
            </a:extLst>
          </p:cNvPr>
          <p:cNvSpPr txBox="1"/>
          <p:nvPr/>
        </p:nvSpPr>
        <p:spPr>
          <a:xfrm>
            <a:off x="5112084" y="1325565"/>
            <a:ext cx="3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Parameter </a:t>
            </a:r>
            <a:r>
              <a:rPr lang="ko-KR" altLang="en-US" b="1" dirty="0">
                <a:solidFill>
                  <a:srgbClr val="FF0000"/>
                </a:solidFill>
              </a:rPr>
              <a:t>추가할지 말지 고민</a:t>
            </a:r>
          </a:p>
        </p:txBody>
      </p:sp>
    </p:spTree>
    <p:extLst>
      <p:ext uri="{BB962C8B-B14F-4D97-AF65-F5344CB8AC3E}">
        <p14:creationId xmlns:p14="http://schemas.microsoft.com/office/powerpoint/2010/main" val="397081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딥러닝 모델 구현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39950"/>
            <a:ext cx="73130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모델을 구현하기 위한 분석 목표 확인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여러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차원 컬럼으로 구성된 다중 분류 문제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은닉층의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 </a:t>
            </a:r>
            <a:r>
              <a:rPr lang="ko-KR" altLang="en-US" sz="1400" dirty="0">
                <a:latin typeface="+mj-ea"/>
                <a:ea typeface="+mj-ea"/>
              </a:rPr>
              <a:t>층을 사용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출력층은 </a:t>
            </a:r>
            <a:r>
              <a:rPr lang="en-US" altLang="ko-KR" sz="1400" dirty="0" err="1">
                <a:latin typeface="+mj-ea"/>
                <a:ea typeface="+mj-ea"/>
              </a:rPr>
              <a:t>softmax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활성화 함수를 적용한 단일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층으로 구성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훈련을 위한 모델 구성 및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모델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 </a:t>
            </a:r>
            <a:r>
              <a:rPr lang="ko-KR" altLang="en-US" sz="1400" dirty="0">
                <a:latin typeface="+mj-ea"/>
                <a:ea typeface="+mj-ea"/>
              </a:rPr>
              <a:t>층을 몇 단으로 쌓을 것인지 다수의 훈련 결과를 바탕으로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최종적으로 </a:t>
            </a:r>
            <a:r>
              <a:rPr lang="en-US" altLang="ko-KR" sz="1400" dirty="0">
                <a:latin typeface="+mj-ea"/>
                <a:ea typeface="+mj-ea"/>
              </a:rPr>
              <a:t>Dense – Dropout – Dense – Dropout – Dense(</a:t>
            </a:r>
            <a:r>
              <a:rPr lang="ko-KR" altLang="en-US" sz="1400" dirty="0" err="1">
                <a:latin typeface="+mj-ea"/>
                <a:ea typeface="+mj-ea"/>
              </a:rPr>
              <a:t>출력층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의 구성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출력 </a:t>
            </a:r>
            <a:r>
              <a:rPr lang="en-US" altLang="ko-KR" sz="1400" dirty="0">
                <a:latin typeface="+mj-ea"/>
                <a:ea typeface="+mj-ea"/>
              </a:rPr>
              <a:t>unit </a:t>
            </a:r>
            <a:r>
              <a:rPr lang="ko-KR" altLang="en-US" sz="1400" dirty="0">
                <a:latin typeface="+mj-ea"/>
                <a:ea typeface="+mj-ea"/>
              </a:rPr>
              <a:t>수 </a:t>
            </a:r>
            <a:r>
              <a:rPr lang="en-US" altLang="ko-KR" sz="1400" dirty="0">
                <a:latin typeface="+mj-ea"/>
                <a:ea typeface="+mj-ea"/>
              </a:rPr>
              <a:t>(512, 256)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활성화 함수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leaky_relu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의 뉴런 비활성화 비율 </a:t>
            </a:r>
            <a:r>
              <a:rPr lang="en-US" altLang="ko-KR" sz="1400" dirty="0">
                <a:latin typeface="+mj-ea"/>
                <a:ea typeface="+mj-ea"/>
              </a:rPr>
              <a:t>(0.3, 0.25)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j-ea"/>
                <a:ea typeface="+mj-ea"/>
              </a:rPr>
              <a:t>옵티마이저의</a:t>
            </a:r>
            <a:r>
              <a:rPr lang="ko-KR" altLang="en-US" sz="1400" dirty="0">
                <a:latin typeface="+mj-ea"/>
                <a:ea typeface="+mj-ea"/>
              </a:rPr>
              <a:t> 종류와 </a:t>
            </a:r>
            <a:r>
              <a:rPr lang="ko-KR" altLang="en-US" sz="1400" dirty="0" err="1">
                <a:latin typeface="+mj-ea"/>
                <a:ea typeface="+mj-ea"/>
              </a:rPr>
              <a:t>학습률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(Adam, </a:t>
            </a:r>
            <a:r>
              <a:rPr lang="en-US" altLang="ko-KR" sz="1400" dirty="0" err="1">
                <a:latin typeface="+mj-ea"/>
                <a:ea typeface="+mj-ea"/>
              </a:rPr>
              <a:t>lr</a:t>
            </a:r>
            <a:r>
              <a:rPr lang="en-US" altLang="ko-KR" sz="1400" dirty="0">
                <a:latin typeface="+mj-ea"/>
                <a:ea typeface="+mj-ea"/>
              </a:rPr>
              <a:t> = 0.0001)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학습 결과 </a:t>
            </a:r>
            <a:r>
              <a:rPr lang="en-US" altLang="ko-KR" sz="1400" dirty="0">
                <a:latin typeface="+mj-ea"/>
                <a:ea typeface="+mj-ea"/>
              </a:rPr>
              <a:t>Train acc 0.56, Validation acc 0.495</a:t>
            </a:r>
            <a:r>
              <a:rPr lang="ko-KR" altLang="en-US" sz="1400" dirty="0">
                <a:latin typeface="+mj-ea"/>
                <a:ea typeface="+mj-ea"/>
              </a:rPr>
              <a:t>로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9BB5AB-114E-97C7-6F4A-6FDAF2E2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441" y="1261467"/>
            <a:ext cx="4132889" cy="53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2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연구결과 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인적사고의 발생율을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 가능한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공사환경에 따라 어떠한 작업에서 어떠한 사고가 고위험도에 속하는지 확인할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7303168" y="22833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전문 자료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003AF-EB0F-4B94-5A0A-6ACD8AAD59CA}"/>
              </a:ext>
            </a:extLst>
          </p:cNvPr>
          <p:cNvSpPr txBox="1"/>
          <p:nvPr/>
        </p:nvSpPr>
        <p:spPr>
          <a:xfrm>
            <a:off x="3973096" y="3565338"/>
            <a:ext cx="391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논의와 시사점과 합칠지</a:t>
            </a:r>
            <a:r>
              <a:rPr lang="en-US" altLang="ko-KR" b="1" dirty="0">
                <a:solidFill>
                  <a:srgbClr val="FF0000"/>
                </a:solidFill>
              </a:rPr>
              <a:t>??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CEB7B-9D94-449E-AF66-1A21BB82897D}"/>
              </a:ext>
            </a:extLst>
          </p:cNvPr>
          <p:cNvSpPr/>
          <p:nvPr/>
        </p:nvSpPr>
        <p:spPr>
          <a:xfrm>
            <a:off x="83953" y="3128274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A14A0-63B4-9A65-95C7-DBD52EF359EF}"/>
              </a:ext>
            </a:extLst>
          </p:cNvPr>
          <p:cNvSpPr txBox="1"/>
          <p:nvPr/>
        </p:nvSpPr>
        <p:spPr>
          <a:xfrm>
            <a:off x="291409" y="3131473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논의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BA535-AB8E-1A47-16D1-BC96AF80D346}"/>
              </a:ext>
            </a:extLst>
          </p:cNvPr>
          <p:cNvSpPr txBox="1"/>
          <p:nvPr/>
        </p:nvSpPr>
        <p:spPr>
          <a:xfrm>
            <a:off x="83953" y="3780781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5E52D-23C5-F0D3-9C4C-5A54A8E8EC02}"/>
              </a:ext>
            </a:extLst>
          </p:cNvPr>
          <p:cNvSpPr/>
          <p:nvPr/>
        </p:nvSpPr>
        <p:spPr>
          <a:xfrm>
            <a:off x="83953" y="478693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552B2-666F-8953-7F5F-85ACDC966560}"/>
              </a:ext>
            </a:extLst>
          </p:cNvPr>
          <p:cNvSpPr txBox="1"/>
          <p:nvPr/>
        </p:nvSpPr>
        <p:spPr>
          <a:xfrm>
            <a:off x="291409" y="4790137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시사점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EA5D5-DA45-D288-20DA-89C11AFB25AF}"/>
              </a:ext>
            </a:extLst>
          </p:cNvPr>
          <p:cNvSpPr txBox="1"/>
          <p:nvPr/>
        </p:nvSpPr>
        <p:spPr>
          <a:xfrm>
            <a:off x="83953" y="5439445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17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456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정책 제안 및 연구 기대 효과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건설업 환경에서의 고위험 요소 사전 감지 및 사전 예방 가능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정부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기업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구직자에 대한 기대 효과 제안</a:t>
            </a:r>
            <a:r>
              <a:rPr lang="en-US" altLang="ko-KR" sz="1400" dirty="0">
                <a:latin typeface="+mj-ea"/>
                <a:ea typeface="+mj-ea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정부는 고위험군 발생 예방을 위한 법적 정책 수립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기업은 산재 사전 발생을 대비하여 이윤 손실 최소화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구직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종사자는 직업 선택 및 산재 발생에 의한 책임 부가에 대한 전문적인 뒷받침이 되는 자료 제공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878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정책 제언 및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발생 유형에 따른 각각의 예방대책방안 수립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해당공사현장에서 특정확률</a:t>
            </a:r>
            <a:r>
              <a:rPr lang="en-US" altLang="ko-KR" sz="1400" dirty="0">
                <a:latin typeface="+mj-ea"/>
                <a:ea typeface="+mj-ea"/>
              </a:rPr>
              <a:t>(30%, 40% </a:t>
            </a:r>
            <a:r>
              <a:rPr lang="ko-KR" altLang="en-US" sz="1400" dirty="0">
                <a:latin typeface="+mj-ea"/>
                <a:ea typeface="+mj-ea"/>
              </a:rPr>
              <a:t>등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이상인 유형에 대해 예방대책 조치 권고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개인별 부주의가 산업 재해 발생원인중 대다수</a:t>
            </a:r>
            <a:r>
              <a:rPr lang="en-US" altLang="ko-KR" sz="1400" dirty="0">
                <a:latin typeface="+mj-ea"/>
                <a:ea typeface="+mj-ea"/>
              </a:rPr>
              <a:t>(% </a:t>
            </a:r>
            <a:r>
              <a:rPr lang="ko-KR" altLang="en-US" sz="1400" dirty="0">
                <a:latin typeface="+mj-ea"/>
                <a:ea typeface="+mj-ea"/>
              </a:rPr>
              <a:t>확인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이므로 작업자 통제 강화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DB7AA-3527-4B22-5F9B-2508CE031543}"/>
              </a:ext>
            </a:extLst>
          </p:cNvPr>
          <p:cNvSpPr txBox="1"/>
          <p:nvPr/>
        </p:nvSpPr>
        <p:spPr>
          <a:xfrm>
            <a:off x="7176170" y="2308706"/>
            <a:ext cx="391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상위</a:t>
            </a:r>
            <a:r>
              <a:rPr lang="en-US" altLang="ko-KR" b="1" dirty="0">
                <a:solidFill>
                  <a:srgbClr val="FF0000"/>
                </a:solidFill>
              </a:rPr>
              <a:t> 3</a:t>
            </a:r>
            <a:r>
              <a:rPr lang="ko-KR" altLang="en-US" b="1" dirty="0">
                <a:solidFill>
                  <a:srgbClr val="FF0000"/>
                </a:solidFill>
              </a:rPr>
              <a:t>개를 제공하고 경각심을 제고하는 쪽으로</a:t>
            </a:r>
          </a:p>
        </p:txBody>
      </p:sp>
    </p:spTree>
    <p:extLst>
      <p:ext uri="{BB962C8B-B14F-4D97-AF65-F5344CB8AC3E}">
        <p14:creationId xmlns:p14="http://schemas.microsoft.com/office/powerpoint/2010/main" val="281759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17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연구의 한계점 및 향후 연구제안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한계점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</a:t>
            </a:r>
            <a:r>
              <a:rPr lang="ko-KR" altLang="en-US" sz="1400" dirty="0" err="1">
                <a:latin typeface="+mj-ea"/>
                <a:ea typeface="+mj-ea"/>
              </a:rPr>
              <a:t>발생율</a:t>
            </a:r>
            <a:r>
              <a:rPr lang="ko-KR" altLang="en-US" sz="1400" dirty="0">
                <a:latin typeface="+mj-ea"/>
                <a:ea typeface="+mj-ea"/>
              </a:rPr>
              <a:t> 자체는 확인하기 어려움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0.5</a:t>
            </a:r>
            <a:r>
              <a:rPr lang="ko-KR" altLang="en-US" sz="1400" dirty="0">
                <a:latin typeface="+mj-ea"/>
                <a:ea typeface="+mj-ea"/>
              </a:rPr>
              <a:t>의 정확도에서 추가 개선 필요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개인에 대한 특성이 데이터에 존재하지 않음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3633537" y="2085313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보다 상세하거나 필요한 기준에 알맞은 데이터가 추가되면 해소 가능</a:t>
            </a:r>
          </a:p>
        </p:txBody>
      </p:sp>
    </p:spTree>
    <p:extLst>
      <p:ext uri="{BB962C8B-B14F-4D97-AF65-F5344CB8AC3E}">
        <p14:creationId xmlns:p14="http://schemas.microsoft.com/office/powerpoint/2010/main" val="156720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78933" y="38175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참고문헌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51865"/>
              </p:ext>
            </p:extLst>
          </p:nvPr>
        </p:nvGraphicFramePr>
        <p:xfrm>
          <a:off x="778933" y="1439334"/>
          <a:ext cx="9465733" cy="4191000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나라지표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산업재해현황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https://www.index.go.kr/unity/potal/main/EachDtlPageDetail.do?idx_cd=1514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KOSIS.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전체 재해 현황 및 분석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업종별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산업별 중분류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)”,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https://kosis.kr/statHtml/statHtml.do?orgId=118&amp;tblId=DT_11806_N022&amp;vw_cd=MT_ZTITLE&amp;list_id=118_11806_ciek6458&amp;seqNo=&amp;lang_mode=ko&amp;language=kor&amp;obj_var_id=&amp;itm_id=&amp;conn_path=MT_ZTITLE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안전보건공단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「산업재해통계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인포그래픽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」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통계로 보는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년도 산업재해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https://www.kosha.or.kr/kosha/data/mediaBankMain.do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김학열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허태영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산업재해 발생의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상대위험도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분석 및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순환분포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모형 추정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서울도시연구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2010. 3), 127~138.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박문서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건설공사의 정량적 위험도 산정 방법론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한국건설관리학회 학술발표대회 논문집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2008), 463~466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조민건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이동환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박주영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박승희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건설현장 정형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비정형데이터를 활용한 기계학습 기반의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예측 모델 개발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대한토목학회 논문집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42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통권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220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), 2022), 127~134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김명중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박선영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기업 특성이 산업재해 발생에 미치는 영향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중소기업과 대기업 비교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산업연구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Journal of Industrial Studies(J.I.S)(2023) Vol.4 No.2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서동민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인공지능을 활용한 산업재해 예방 현황과 전망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한국콘텐츠학회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(2023) Vol.21 No.1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송태호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”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건축시공현장관리를 위한 가설공사 위험도 지수 모델 제안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,“ 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석사학위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금오공과대학교 산업대학원 토목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환경 및 건축공학과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2019)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0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613118"/>
            <a:ext cx="114273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요약</a:t>
            </a:r>
            <a:r>
              <a:rPr lang="en-US" altLang="ko-KR" sz="1400" dirty="0"/>
              <a:t>…?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목적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데이터 사용처 </a:t>
            </a:r>
            <a:r>
              <a:rPr lang="en-US" altLang="ko-KR" sz="1400" dirty="0"/>
              <a:t>&amp; </a:t>
            </a:r>
            <a:r>
              <a:rPr lang="ko-KR" altLang="en-US" sz="1400" dirty="0"/>
              <a:t>모델링 방법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결과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589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613118"/>
            <a:ext cx="114273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고용노동부의 「산업재해 </a:t>
            </a:r>
            <a:r>
              <a:rPr lang="ko-KR" altLang="en-US" sz="1400" dirty="0" err="1"/>
              <a:t>현황분석」에</a:t>
            </a:r>
            <a:r>
              <a:rPr lang="ko-KR" altLang="en-US" sz="1400" dirty="0"/>
              <a:t> 따르면 산업재해 발생 현황은 </a:t>
            </a:r>
            <a:r>
              <a:rPr lang="en-US" altLang="ko-KR" sz="1400" dirty="0"/>
              <a:t>1988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2003</a:t>
            </a:r>
            <a:r>
              <a:rPr lang="ko-KR" altLang="en-US" sz="1400" dirty="0"/>
              <a:t>년까지 증가 추세를 보이다가 </a:t>
            </a:r>
            <a:r>
              <a:rPr lang="en-US" altLang="ko-KR" sz="1400" dirty="0"/>
              <a:t>2003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2017</a:t>
            </a:r>
            <a:r>
              <a:rPr lang="ko-KR" altLang="en-US" sz="1400" dirty="0"/>
              <a:t>년까지 꾸준히 감소 추세를 보였으나 </a:t>
            </a:r>
            <a:r>
              <a:rPr lang="en-US" altLang="ko-KR" sz="1400" dirty="0"/>
              <a:t>2017</a:t>
            </a:r>
            <a:r>
              <a:rPr lang="ko-KR" altLang="en-US" sz="1400" dirty="0"/>
              <a:t>년 이후 다시 증가 추세를 보인다</a:t>
            </a:r>
            <a:r>
              <a:rPr lang="en-US" altLang="ko-KR" sz="1400" dirty="0"/>
              <a:t>(e-</a:t>
            </a:r>
            <a:r>
              <a:rPr lang="ko-KR" altLang="en-US" sz="1400" dirty="0"/>
              <a:t>나라지표</a:t>
            </a:r>
            <a:r>
              <a:rPr lang="en-US" altLang="ko-KR" sz="1400" dirty="0"/>
              <a:t> n.d.).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2018~2022</a:t>
            </a:r>
            <a:r>
              <a:rPr lang="ko-KR" altLang="en-US" sz="1400" dirty="0"/>
              <a:t>년까지 </a:t>
            </a:r>
            <a:r>
              <a:rPr lang="en-US" altLang="ko-KR" sz="1400" dirty="0"/>
              <a:t>5</a:t>
            </a:r>
            <a:r>
              <a:rPr lang="ko-KR" altLang="en-US" sz="1400" dirty="0"/>
              <a:t>년 동안 전체 </a:t>
            </a:r>
            <a:r>
              <a:rPr lang="ko-KR" altLang="en-US" sz="1400" dirty="0" err="1"/>
              <a:t>산업군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중분류 기준</a:t>
            </a:r>
            <a:r>
              <a:rPr lang="en-US" altLang="ko-KR" sz="1400" dirty="0"/>
              <a:t>)</a:t>
            </a:r>
            <a:r>
              <a:rPr lang="ko-KR" altLang="en-US" sz="1400" dirty="0"/>
              <a:t>의 평균 사업장 수는 총 </a:t>
            </a:r>
            <a:r>
              <a:rPr lang="en-US" altLang="ko-KR" sz="1400" dirty="0"/>
              <a:t>2,781,390</a:t>
            </a:r>
            <a:r>
              <a:rPr lang="ko-KR" altLang="en-US" sz="1400" dirty="0"/>
              <a:t>개소이며 근로자 수는 </a:t>
            </a:r>
            <a:r>
              <a:rPr lang="en-US" altLang="ko-KR" sz="1400" dirty="0"/>
              <a:t>19,265,058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그 가운데 요양재해자 수는 </a:t>
            </a:r>
            <a:r>
              <a:rPr lang="en-US" altLang="ko-KR" sz="1400" dirty="0"/>
              <a:t>114,597</a:t>
            </a:r>
            <a:r>
              <a:rPr lang="ko-KR" altLang="en-US" sz="1400" dirty="0"/>
              <a:t>명으로 요양재해율은 </a:t>
            </a:r>
            <a:r>
              <a:rPr lang="en-US" altLang="ko-KR" sz="1400" dirty="0"/>
              <a:t>0.59%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중에서 제조업과 건설업의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사업장 수는 전체 대비 각각 </a:t>
            </a:r>
            <a:r>
              <a:rPr lang="en-US" altLang="ko-KR" sz="1400" dirty="0"/>
              <a:t>394,201</a:t>
            </a:r>
            <a:r>
              <a:rPr lang="ko-KR" altLang="en-US" sz="1400" dirty="0"/>
              <a:t>명</a:t>
            </a:r>
            <a:r>
              <a:rPr lang="en-US" altLang="ko-KR" sz="1400" dirty="0"/>
              <a:t>(14.17%),</a:t>
            </a:r>
            <a:r>
              <a:rPr lang="ko-KR" altLang="en-US" sz="1400" dirty="0"/>
              <a:t> </a:t>
            </a:r>
            <a:r>
              <a:rPr lang="en-US" altLang="ko-KR" sz="1400" dirty="0"/>
              <a:t>389,398</a:t>
            </a:r>
            <a:r>
              <a:rPr lang="ko-KR" altLang="en-US" sz="1400" dirty="0"/>
              <a:t>명</a:t>
            </a:r>
            <a:r>
              <a:rPr lang="en-US" altLang="ko-KR" sz="1400" dirty="0"/>
              <a:t>(14.00%)</a:t>
            </a:r>
            <a:r>
              <a:rPr lang="ko-KR" altLang="en-US" sz="1400" dirty="0"/>
              <a:t>을 차지하고 있으며 근로자 수는 제조업 </a:t>
            </a:r>
            <a:r>
              <a:rPr lang="en-US" altLang="ko-KR" sz="1400" dirty="0"/>
              <a:t>4,031,607</a:t>
            </a:r>
            <a:r>
              <a:rPr lang="ko-KR" altLang="en-US" sz="1400" dirty="0"/>
              <a:t>명</a:t>
            </a:r>
            <a:r>
              <a:rPr lang="en-US" altLang="ko-KR" sz="1400" dirty="0"/>
              <a:t>(20.93%),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2,517,849</a:t>
            </a:r>
            <a:r>
              <a:rPr lang="ko-KR" altLang="en-US" sz="1400" dirty="0"/>
              <a:t>명</a:t>
            </a:r>
            <a:r>
              <a:rPr lang="en-US" altLang="ko-KR" sz="1400" dirty="0"/>
              <a:t>(13.07%)</a:t>
            </a:r>
            <a:r>
              <a:rPr lang="ko-KR" altLang="en-US" sz="1400" dirty="0"/>
              <a:t>을 차지하고 있다</a:t>
            </a:r>
            <a:r>
              <a:rPr lang="en-US" altLang="ko-KR" sz="1400" dirty="0"/>
              <a:t>. (KOSIS n.d.)</a:t>
            </a:r>
            <a:endParaRPr lang="ko-KR" altLang="en-US" sz="1400" dirty="0"/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60FC347D-D1F4-DD15-7692-5893DA706F7D}"/>
              </a:ext>
            </a:extLst>
          </p:cNvPr>
          <p:cNvGraphicFramePr>
            <a:graphicFrameLocks/>
          </p:cNvGraphicFramePr>
          <p:nvPr/>
        </p:nvGraphicFramePr>
        <p:xfrm>
          <a:off x="2055240" y="3169818"/>
          <a:ext cx="3171262" cy="347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34D51B47-9519-4897-BEFB-A3585DCF4CE0}"/>
              </a:ext>
            </a:extLst>
          </p:cNvPr>
          <p:cNvGraphicFramePr>
            <a:graphicFrameLocks/>
          </p:cNvGraphicFramePr>
          <p:nvPr/>
        </p:nvGraphicFramePr>
        <p:xfrm>
          <a:off x="6676273" y="3169818"/>
          <a:ext cx="3099544" cy="347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359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17011" y="1613118"/>
            <a:ext cx="114273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전체 산업군에서 요양재해자 수는 매년 증가하는 추세를 보이고 있으며 제조업과 건설업 모두 증가 추세를 보이고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 가운데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요양재해자 수는 제조업 </a:t>
            </a:r>
            <a:r>
              <a:rPr lang="en-US" altLang="ko-KR" sz="1400" dirty="0"/>
              <a:t>29,751</a:t>
            </a:r>
            <a:r>
              <a:rPr lang="ko-KR" altLang="en-US" sz="1400" dirty="0"/>
              <a:t>명</a:t>
            </a:r>
            <a:r>
              <a:rPr lang="en-US" altLang="ko-KR" sz="1400" dirty="0"/>
              <a:t>(25.96%),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28,577</a:t>
            </a:r>
            <a:r>
              <a:rPr lang="ko-KR" altLang="en-US" sz="1400" dirty="0"/>
              <a:t>명</a:t>
            </a:r>
            <a:r>
              <a:rPr lang="en-US" altLang="ko-KR" sz="1400" dirty="0"/>
              <a:t>(24.94%)</a:t>
            </a:r>
            <a:r>
              <a:rPr lang="ko-KR" altLang="en-US" sz="1400" dirty="0"/>
              <a:t>으로 전체 요양재해자 수</a:t>
            </a:r>
            <a:r>
              <a:rPr lang="en-US" altLang="ko-KR" sz="1400" dirty="0"/>
              <a:t>(114,597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r>
              <a:rPr lang="ko-KR" altLang="en-US" sz="1400" dirty="0"/>
              <a:t>의 약 절반 가량을 차지하고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(KOSIS n.d.)</a:t>
            </a:r>
            <a:endParaRPr lang="ko-KR" altLang="en-US" sz="1400" dirty="0"/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14B6F809-69A9-42F3-A8E7-F23F8C6146CD}"/>
              </a:ext>
            </a:extLst>
          </p:cNvPr>
          <p:cNvGraphicFramePr>
            <a:graphicFrameLocks/>
          </p:cNvGraphicFramePr>
          <p:nvPr/>
        </p:nvGraphicFramePr>
        <p:xfrm>
          <a:off x="7493739" y="2510093"/>
          <a:ext cx="3542318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A3909B70-18A2-429E-9871-AB20EEE09F22}"/>
              </a:ext>
            </a:extLst>
          </p:cNvPr>
          <p:cNvGraphicFramePr>
            <a:graphicFrameLocks/>
          </p:cNvGraphicFramePr>
          <p:nvPr/>
        </p:nvGraphicFramePr>
        <p:xfrm>
          <a:off x="352312" y="2537637"/>
          <a:ext cx="6211899" cy="1918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617A879-BEC4-4950-8440-68FD667D8F7B}"/>
              </a:ext>
            </a:extLst>
          </p:cNvPr>
          <p:cNvGraphicFramePr>
            <a:graphicFrameLocks/>
          </p:cNvGraphicFramePr>
          <p:nvPr/>
        </p:nvGraphicFramePr>
        <p:xfrm>
          <a:off x="317011" y="4506218"/>
          <a:ext cx="6213730" cy="2351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5AB614-C6C8-8821-0A0E-1FF9185CC75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753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1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2" y="1664143"/>
            <a:ext cx="33122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0.74%,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1.14%</a:t>
            </a:r>
            <a:r>
              <a:rPr lang="ko-KR" altLang="en-US" sz="1400" dirty="0"/>
              <a:t>로 약</a:t>
            </a:r>
            <a:r>
              <a:rPr lang="en-US" altLang="ko-KR" sz="1400" dirty="0"/>
              <a:t> 1.5~2</a:t>
            </a:r>
            <a:r>
              <a:rPr lang="ko-KR" altLang="en-US" sz="1400" dirty="0"/>
              <a:t>배로 높은 수치를 보인다</a:t>
            </a:r>
            <a:r>
              <a:rPr lang="en-US" altLang="ko-KR" sz="1400" dirty="0"/>
              <a:t>. (KOSIS n.d.)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제조업과 건설업에서 근로자 수의 큰 증감이 없는 상태에서 같은 기간동안 요양재해율은 전반적인 증가 추세를 보이고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현상을 통해 건설업에서 업무의 위험도와 직무 기피를 예상해볼 수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7F8A4E4-1F45-4614-B20A-7907F82FB5C4}"/>
              </a:ext>
            </a:extLst>
          </p:cNvPr>
          <p:cNvGraphicFramePr>
            <a:graphicFrameLocks/>
          </p:cNvGraphicFramePr>
          <p:nvPr/>
        </p:nvGraphicFramePr>
        <p:xfrm>
          <a:off x="3771013" y="1569245"/>
          <a:ext cx="8171321" cy="255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19D1596-1D2D-6EC0-BD2B-420AA178F0FB}"/>
              </a:ext>
            </a:extLst>
          </p:cNvPr>
          <p:cNvGraphicFramePr>
            <a:graphicFrameLocks/>
          </p:cNvGraphicFramePr>
          <p:nvPr/>
        </p:nvGraphicFramePr>
        <p:xfrm>
          <a:off x="3771012" y="4125435"/>
          <a:ext cx="8171321" cy="2556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E7E0C-1881-86C2-54F6-4427F30C51A6}"/>
              </a:ext>
            </a:extLst>
          </p:cNvPr>
          <p:cNvSpPr txBox="1"/>
          <p:nvPr/>
        </p:nvSpPr>
        <p:spPr>
          <a:xfrm>
            <a:off x="352311" y="4341799"/>
            <a:ext cx="3249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요양재해율 </a:t>
            </a:r>
            <a:r>
              <a:rPr lang="en-US" altLang="ko-KR" sz="1100" dirty="0"/>
              <a:t>=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/ </a:t>
            </a:r>
            <a:r>
              <a:rPr lang="ko-KR" altLang="en-US" sz="1100" dirty="0"/>
              <a:t>근로자 수 </a:t>
            </a:r>
            <a:r>
              <a:rPr lang="en-US" altLang="ko-KR" sz="1100" dirty="0"/>
              <a:t>* 100</a:t>
            </a:r>
            <a:endParaRPr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C8153-A9B4-8411-DACF-6AF179A4E98E}"/>
              </a:ext>
            </a:extLst>
          </p:cNvPr>
          <p:cNvSpPr txBox="1"/>
          <p:nvPr/>
        </p:nvSpPr>
        <p:spPr>
          <a:xfrm>
            <a:off x="3504586" y="3957078"/>
            <a:ext cx="3249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전체 근로자 수 대비 건설업 종사자 수 비율</a:t>
            </a:r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EA169-5C97-FC6E-179B-6A93FCC00FEF}"/>
              </a:ext>
            </a:extLst>
          </p:cNvPr>
          <p:cNvSpPr txBox="1"/>
          <p:nvPr/>
        </p:nvSpPr>
        <p:spPr>
          <a:xfrm>
            <a:off x="9214370" y="4109126"/>
            <a:ext cx="3249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사망만인율</a:t>
            </a:r>
            <a:r>
              <a:rPr lang="en-US" altLang="ko-KR" sz="18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25171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1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2" y="1664143"/>
            <a:ext cx="111124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0.74%,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1.14%</a:t>
            </a:r>
            <a:r>
              <a:rPr lang="ko-KR" altLang="en-US" sz="1400" dirty="0"/>
              <a:t>로 약</a:t>
            </a:r>
            <a:r>
              <a:rPr lang="en-US" altLang="ko-KR" sz="1400" dirty="0"/>
              <a:t> 1.5~2</a:t>
            </a:r>
            <a:r>
              <a:rPr lang="ko-KR" altLang="en-US" sz="1400" dirty="0"/>
              <a:t>배로 높은 수치를 보인다</a:t>
            </a:r>
            <a:r>
              <a:rPr lang="en-US" altLang="ko-KR" sz="1400" dirty="0"/>
              <a:t>. (KOSIS n.d.)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제조업과 건설업에서 근로자 수의 큰 증감이 없는 상태에서 같은 기간동안 요양재해율은 전반적인 증가 추세를 보이고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현상을 통해 건설업에서 업무의 위험도와 직무 기피를 예상해볼 수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7F8A4E4-1F45-4614-B20A-7907F82FB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316400"/>
              </p:ext>
            </p:extLst>
          </p:nvPr>
        </p:nvGraphicFramePr>
        <p:xfrm>
          <a:off x="2010339" y="3454344"/>
          <a:ext cx="8171321" cy="255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E7E0C-1881-86C2-54F6-4427F30C51A6}"/>
              </a:ext>
            </a:extLst>
          </p:cNvPr>
          <p:cNvSpPr txBox="1"/>
          <p:nvPr/>
        </p:nvSpPr>
        <p:spPr>
          <a:xfrm>
            <a:off x="507385" y="2898010"/>
            <a:ext cx="3249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요양재해율 </a:t>
            </a:r>
            <a:r>
              <a:rPr lang="en-US" altLang="ko-KR" sz="1100" dirty="0"/>
              <a:t>=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/ </a:t>
            </a:r>
            <a:r>
              <a:rPr lang="ko-KR" altLang="en-US" sz="1100" dirty="0"/>
              <a:t>근로자 수 </a:t>
            </a:r>
            <a:r>
              <a:rPr lang="en-US" altLang="ko-KR" sz="1100" dirty="0"/>
              <a:t>* 100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345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1" y="1664143"/>
            <a:ext cx="114781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근로자의 안전을 보장하기 위하여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중대재해처벌법이 시행되었지만 안전보건 관리공단의 「통계로</a:t>
            </a:r>
            <a:r>
              <a:rPr lang="en-US" altLang="ko-KR" sz="1400" dirty="0"/>
              <a:t>_</a:t>
            </a:r>
            <a:r>
              <a:rPr lang="ko-KR" altLang="en-US" sz="1400" dirty="0"/>
              <a:t>보는</a:t>
            </a:r>
            <a:r>
              <a:rPr lang="en-US" altLang="ko-KR" sz="1400" dirty="0"/>
              <a:t>_2022</a:t>
            </a:r>
            <a:r>
              <a:rPr lang="ko-KR" altLang="en-US" sz="1400" dirty="0"/>
              <a:t>년</a:t>
            </a:r>
            <a:r>
              <a:rPr lang="en-US" altLang="ko-KR" sz="1400" dirty="0"/>
              <a:t>_</a:t>
            </a:r>
            <a:r>
              <a:rPr lang="ko-KR" altLang="en-US" sz="1400" dirty="0" err="1"/>
              <a:t>산업재해」에</a:t>
            </a:r>
            <a:r>
              <a:rPr lang="ko-KR" altLang="en-US" sz="1400" dirty="0"/>
              <a:t> 따르면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전체 업종에서 발생한 사고사망자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</a:t>
            </a:r>
            <a:r>
              <a:rPr lang="en-US" altLang="ko-KR" sz="1400" dirty="0"/>
              <a:t> </a:t>
            </a:r>
            <a:r>
              <a:rPr lang="ko-KR" altLang="en-US" sz="1400" dirty="0"/>
              <a:t>약 절반 가량인 </a:t>
            </a:r>
            <a:r>
              <a:rPr lang="en-US" altLang="ko-KR" sz="1400" dirty="0"/>
              <a:t>402</a:t>
            </a:r>
            <a:r>
              <a:rPr lang="ko-KR" altLang="en-US" sz="1400" dirty="0"/>
              <a:t>명이 건설업에서 발생하였고 두 번째로 높은 </a:t>
            </a:r>
            <a:r>
              <a:rPr lang="en-US" altLang="ko-KR" sz="1400" dirty="0"/>
              <a:t>184</a:t>
            </a:r>
            <a:r>
              <a:rPr lang="ko-KR" altLang="en-US" sz="1400" dirty="0"/>
              <a:t>명이 제조업에서 발생하였다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중대재해처벌법의 기준인 </a:t>
            </a:r>
            <a:r>
              <a:rPr lang="en-US" altLang="ko-KR" sz="1400" dirty="0"/>
              <a:t>50</a:t>
            </a:r>
            <a:r>
              <a:rPr lang="ko-KR" altLang="en-US" sz="1400" dirty="0"/>
              <a:t>인 이상 사업장에서 사고사망자는 총</a:t>
            </a:r>
            <a:r>
              <a:rPr lang="en-US" altLang="ko-KR" sz="1400" dirty="0"/>
              <a:t> 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167</a:t>
            </a:r>
            <a:r>
              <a:rPr lang="ko-KR" altLang="en-US" sz="1400" dirty="0"/>
              <a:t>명</a:t>
            </a:r>
            <a:r>
              <a:rPr lang="en-US" altLang="ko-KR" sz="1400" dirty="0"/>
              <a:t>(19.11%)</a:t>
            </a:r>
            <a:r>
              <a:rPr lang="ko-KR" altLang="en-US" sz="1400" dirty="0"/>
              <a:t>이 발생한 반면 해당하지 않는 </a:t>
            </a:r>
            <a:r>
              <a:rPr lang="en-US" altLang="ko-KR" sz="1400" dirty="0"/>
              <a:t>50</a:t>
            </a:r>
            <a:r>
              <a:rPr lang="ko-KR" altLang="en-US" sz="1400" dirty="0"/>
              <a:t>인 미만 사업장에서 총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707</a:t>
            </a:r>
            <a:r>
              <a:rPr lang="ko-KR" altLang="en-US" sz="1400" dirty="0"/>
              <a:t>명</a:t>
            </a:r>
            <a:r>
              <a:rPr lang="en-US" altLang="ko-KR" sz="1400" dirty="0"/>
              <a:t>(80.89%)</a:t>
            </a:r>
            <a:r>
              <a:rPr lang="ko-KR" altLang="en-US" sz="1400" dirty="0"/>
              <a:t>이 발생하였다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BF84C5F-D9B2-E95D-08DE-155758B8629D}"/>
              </a:ext>
            </a:extLst>
          </p:cNvPr>
          <p:cNvGraphicFramePr>
            <a:graphicFrameLocks/>
          </p:cNvGraphicFramePr>
          <p:nvPr/>
        </p:nvGraphicFramePr>
        <p:xfrm>
          <a:off x="1421219" y="2733647"/>
          <a:ext cx="4572000" cy="4079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81058BC6-B993-CEF7-504D-F696E21623B4}"/>
              </a:ext>
            </a:extLst>
          </p:cNvPr>
          <p:cNvGraphicFramePr>
            <a:graphicFrameLocks/>
          </p:cNvGraphicFramePr>
          <p:nvPr/>
        </p:nvGraphicFramePr>
        <p:xfrm>
          <a:off x="6167780" y="2733647"/>
          <a:ext cx="4572000" cy="4124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067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582F-1FCB-90DA-EB20-F7519E1EB5A7}"/>
              </a:ext>
            </a:extLst>
          </p:cNvPr>
          <p:cNvSpPr txBox="1"/>
          <p:nvPr/>
        </p:nvSpPr>
        <p:spPr>
          <a:xfrm>
            <a:off x="5772824" y="918908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</a:t>
            </a:r>
            <a:r>
              <a:rPr lang="en-US" altLang="ko-KR" sz="1800" dirty="0"/>
              <a:t>+ 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+ </a:t>
            </a:r>
            <a:r>
              <a:rPr lang="ko-KR" altLang="en-US" sz="1800" dirty="0"/>
              <a:t>산업재해 횟수</a:t>
            </a:r>
            <a:r>
              <a:rPr lang="en-US" altLang="ko-KR" sz="1800" dirty="0"/>
              <a:t>? </a:t>
            </a:r>
            <a:r>
              <a:rPr lang="ko-KR" altLang="en-US" sz="1800" dirty="0"/>
              <a:t>사람수</a:t>
            </a:r>
            <a:r>
              <a:rPr lang="en-US" altLang="ko-KR" sz="1800" dirty="0"/>
              <a:t>? </a:t>
            </a:r>
            <a:r>
              <a:rPr lang="ko-KR" altLang="en-US" sz="1800" dirty="0"/>
              <a:t>그래프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1" y="1664143"/>
            <a:ext cx="114781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건설업에서 산업재해의 심각성을 보여주는 사건으로 </a:t>
            </a:r>
            <a:r>
              <a:rPr lang="en-US" altLang="ko-KR" sz="1400" dirty="0"/>
              <a:t>2022</a:t>
            </a:r>
            <a:r>
              <a:rPr lang="ko-KR" altLang="en-US" sz="1400" dirty="0"/>
              <a:t>년 발생한 광주 화정 아이파크 붕괴 사고</a:t>
            </a:r>
            <a:r>
              <a:rPr lang="en-US" altLang="ko-KR" sz="1400" dirty="0"/>
              <a:t>(2022.1.11)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  <a:r>
              <a:rPr lang="ko-KR" altLang="en-US" sz="1400" dirty="0"/>
              <a:t> 날씨를 고려하지 않은 무리한 공사 일정과 비용절감을 이유로 여러 번의 재하청을 거치며 부실한 설계를 용인하였고</a:t>
            </a:r>
            <a:r>
              <a:rPr lang="en-US" altLang="ko-KR" sz="1400" dirty="0"/>
              <a:t>, </a:t>
            </a:r>
            <a:r>
              <a:rPr lang="ko-KR" altLang="en-US" sz="1400" dirty="0"/>
              <a:t>다수의 사상 사고로 사회에 큰 파장을 불러일으켰다</a:t>
            </a:r>
            <a:r>
              <a:rPr lang="en-US" altLang="ko-KR" sz="1400" dirty="0"/>
              <a:t>.</a:t>
            </a:r>
            <a:r>
              <a:rPr lang="ko-KR" altLang="en-US" sz="1400" dirty="0"/>
              <a:t> 해당 사고가 발생하기 </a:t>
            </a:r>
            <a:r>
              <a:rPr lang="en-US" altLang="ko-KR" sz="1400" dirty="0"/>
              <a:t>7</a:t>
            </a:r>
            <a:r>
              <a:rPr lang="ko-KR" altLang="en-US" sz="1400" dirty="0"/>
              <a:t>개월 전에는 광주에서 철거작업을 하던 건물이 붕괴되는 사고가 있었으며</a:t>
            </a:r>
            <a:r>
              <a:rPr lang="en-US" altLang="ko-KR" sz="1400" dirty="0"/>
              <a:t>, 2023</a:t>
            </a:r>
            <a:r>
              <a:rPr lang="ko-KR" altLang="en-US" sz="1400" dirty="0"/>
              <a:t>년에는 광주 아이파크 붕괴 사고에서 화두가 되었던 동일한 </a:t>
            </a:r>
            <a:r>
              <a:rPr lang="ko-KR" altLang="en-US" sz="1400" dirty="0" err="1"/>
              <a:t>무량판</a:t>
            </a:r>
            <a:r>
              <a:rPr lang="ko-KR" altLang="en-US" sz="1400" dirty="0"/>
              <a:t> 구조로 설계된 검단 신도시의 아파트 붕괴사고가 있었다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단 한 번의 사고로 큰 인명피해를 동반하는 건설업에 다양한 변수를 고려하여 예측한 산재 지수를 제공하여 근로자들이 안전한 근무지를 선택할 수 있도록 하고 기업은 </a:t>
            </a:r>
            <a:r>
              <a:rPr lang="en-US" altLang="ko-KR" sz="1400" dirty="0"/>
              <a:t>, </a:t>
            </a:r>
            <a:r>
              <a:rPr lang="ko-KR" altLang="en-US" sz="1400" dirty="0"/>
              <a:t>구인을 위해 자발적인 안전관리를 진행하도록 유도하며 산업재해로 발생하는 사회적 비용을 감소시키고자 본 연구를 진행하였다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279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3958</Words>
  <Application>Microsoft Office PowerPoint</Application>
  <PresentationFormat>와이드스크린</PresentationFormat>
  <Paragraphs>616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나눔스퀘어 ExtraBold</vt:lpstr>
      <vt:lpstr>나눔스퀘어 Light</vt:lpstr>
      <vt:lpstr>Arial</vt:lpstr>
      <vt:lpstr>Consolas</vt:lpstr>
      <vt:lpstr>Wingdings</vt:lpstr>
      <vt:lpstr>맑은 고딕</vt:lpstr>
      <vt:lpstr>Office 테마</vt:lpstr>
      <vt:lpstr>PowerPoint 프레젠테이션</vt:lpstr>
      <vt:lpstr>PowerPoint 프레젠테이션</vt:lpstr>
      <vt:lpstr>1. 연구소개</vt:lpstr>
      <vt:lpstr>1. 연구소개</vt:lpstr>
      <vt:lpstr>1. 연구소개</vt:lpstr>
      <vt:lpstr>1. 연구소개</vt:lpstr>
      <vt:lpstr>1. 연구소개</vt:lpstr>
      <vt:lpstr>1. 연구소개</vt:lpstr>
      <vt:lpstr>1. 연구소개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JongHyeon Kim</cp:lastModifiedBy>
  <cp:revision>88</cp:revision>
  <dcterms:created xsi:type="dcterms:W3CDTF">2020-09-07T02:34:06Z</dcterms:created>
  <dcterms:modified xsi:type="dcterms:W3CDTF">2024-05-13T06:41:54Z</dcterms:modified>
</cp:coreProperties>
</file>