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7" r:id="rId1"/>
  </p:sldMasterIdLst>
  <p:notesMasterIdLst>
    <p:notesMasterId r:id="rId33"/>
  </p:notesMasterIdLst>
  <p:sldIdLst>
    <p:sldId id="256" r:id="rId2"/>
    <p:sldId id="257" r:id="rId3"/>
    <p:sldId id="296" r:id="rId4"/>
    <p:sldId id="298" r:id="rId5"/>
    <p:sldId id="300" r:id="rId6"/>
    <p:sldId id="297" r:id="rId7"/>
    <p:sldId id="295" r:id="rId8"/>
    <p:sldId id="259" r:id="rId9"/>
    <p:sldId id="278" r:id="rId10"/>
    <p:sldId id="276" r:id="rId11"/>
    <p:sldId id="279" r:id="rId12"/>
    <p:sldId id="280" r:id="rId13"/>
    <p:sldId id="262" r:id="rId14"/>
    <p:sldId id="264" r:id="rId15"/>
    <p:sldId id="281" r:id="rId16"/>
    <p:sldId id="282" r:id="rId17"/>
    <p:sldId id="283" r:id="rId18"/>
    <p:sldId id="284" r:id="rId19"/>
    <p:sldId id="268" r:id="rId20"/>
    <p:sldId id="269" r:id="rId21"/>
    <p:sldId id="270" r:id="rId22"/>
    <p:sldId id="288" r:id="rId23"/>
    <p:sldId id="294" r:id="rId24"/>
    <p:sldId id="286" r:id="rId25"/>
    <p:sldId id="271" r:id="rId26"/>
    <p:sldId id="290" r:id="rId27"/>
    <p:sldId id="292" r:id="rId28"/>
    <p:sldId id="291" r:id="rId29"/>
    <p:sldId id="302" r:id="rId30"/>
    <p:sldId id="303" r:id="rId31"/>
    <p:sldId id="275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gxgUztyKEUCIYJjb3kI38LxWb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A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262572-F997-4856-816D-DF2529D90F33}">
  <a:tblStyle styleId="{4A262572-F997-4856-816D-DF2529D90F3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EB7528-8B79-48A4-A192-62ABB4FB09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02" y="84"/>
      </p:cViewPr>
      <p:guideLst>
        <p:guide orient="horz" pos="216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1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6172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161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원자성을</a:t>
            </a:r>
            <a:r>
              <a:rPr lang="ko-KR" altLang="en-US" dirty="0" smtClean="0"/>
              <a:t> 고려하여 </a:t>
            </a:r>
            <a:r>
              <a:rPr lang="en-US" altLang="ko-KR" dirty="0" smtClean="0"/>
              <a:t>FK </a:t>
            </a:r>
            <a:r>
              <a:rPr lang="ko-KR" altLang="en-US" dirty="0" smtClean="0"/>
              <a:t>설정</a:t>
            </a:r>
            <a:endParaRPr dirty="0"/>
          </a:p>
        </p:txBody>
      </p:sp>
      <p:sp>
        <p:nvSpPr>
          <p:cNvPr id="133" name="Google Shape;13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505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10" name="Google Shape;210;p9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sz="1200" b="0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10" name="Google Shape;210;p9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fld>
            <a:endParaRPr sz="1200" b="0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10" name="Google Shape;210;p9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sz="1200" b="0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7967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10" name="Google Shape;210;p9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sz="1200" b="0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86919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10" name="Google Shape;210;p9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fld>
            <a:endParaRPr sz="1200" b="0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2616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236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466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9576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5249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159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9922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06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4034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635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64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2936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5815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771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24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3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7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120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5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793750" y="1318841"/>
            <a:ext cx="7543800" cy="1546745"/>
          </a:xfrm>
        </p:spPr>
        <p:txBody>
          <a:bodyPr/>
          <a:lstStyle/>
          <a:p>
            <a:pPr lvl="0"/>
            <a:r>
              <a:rPr lang="ko-KR" altLang="en-US" dirty="0" err="1" smtClean="0">
                <a:sym typeface="Arial"/>
              </a:rPr>
              <a:t>리뷰데이터</a:t>
            </a:r>
            <a:r>
              <a:rPr lang="ko-KR" altLang="en-US" dirty="0" smtClean="0">
                <a:sym typeface="Arial"/>
              </a:rPr>
              <a:t> 수집 </a:t>
            </a:r>
            <a:endParaRPr lang="ko-KR" altLang="en-US" dirty="0">
              <a:sym typeface="Arial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352580" y="3541994"/>
            <a:ext cx="7543800" cy="669521"/>
          </a:xfrm>
        </p:spPr>
        <p:txBody>
          <a:bodyPr>
            <a:noAutofit/>
          </a:bodyPr>
          <a:lstStyle/>
          <a:p>
            <a:r>
              <a:rPr lang="ko-KR" altLang="en-US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리뷰를 수집하여 </a:t>
            </a:r>
            <a:r>
              <a:rPr lang="ko-KR" altLang="en-US" spc="-5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별점을</a:t>
            </a:r>
            <a:r>
              <a:rPr lang="ko-KR" altLang="en-US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 기준으로 분류하기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324380" y="64868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김한열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>
            <a:off x="-635" y="4"/>
            <a:ext cx="9144635" cy="620396"/>
            <a:chOff x="-635" y="-1"/>
            <a:chExt cx="9144635" cy="620396"/>
          </a:xfrm>
        </p:grpSpPr>
        <p:sp>
          <p:nvSpPr>
            <p:cNvPr id="136" name="Google Shape;136;p4"/>
            <p:cNvSpPr/>
            <p:nvPr/>
          </p:nvSpPr>
          <p:spPr>
            <a:xfrm rot="10800000">
              <a:off x="35560" y="0"/>
              <a:ext cx="9108440" cy="62039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-635" y="-1"/>
              <a:ext cx="1899773" cy="620395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ym typeface="Malgun Gothic"/>
              </a:endParaRPr>
            </a:p>
          </p:txBody>
        </p:sp>
      </p:grpSp>
      <p:sp>
        <p:nvSpPr>
          <p:cNvPr id="138" name="Google Shape;138;p4"/>
          <p:cNvSpPr txBox="1"/>
          <p:nvPr/>
        </p:nvSpPr>
        <p:spPr>
          <a:xfrm>
            <a:off x="179387" y="111161"/>
            <a:ext cx="2483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>
                <a:sym typeface="Malgun Gothic"/>
              </a:rPr>
              <a:t>Ⅰ. </a:t>
            </a:r>
            <a:r>
              <a:rPr lang="ko-KR" altLang="en-US" sz="1800" b="1" dirty="0" smtClean="0"/>
              <a:t>준비과정</a:t>
            </a:r>
            <a:endParaRPr sz="1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848347" y="75993"/>
            <a:ext cx="504829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Malgun Gothic"/>
              <a:buNone/>
            </a:pPr>
            <a:r>
              <a:rPr 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상품명과 해당 상품의 </a:t>
            </a:r>
            <a:r>
              <a:rPr lang="en-US" altLang="ko-KR" sz="1800" b="1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URL</a:t>
            </a:r>
            <a:r>
              <a:rPr lang="en-US" altLang="ko-KR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b="1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수집하기</a:t>
            </a:r>
            <a:endParaRPr sz="1800" b="1" cap="none" dirty="0">
              <a:solidFill>
                <a:srgbClr val="E36C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0" y="853466"/>
            <a:ext cx="7814644" cy="34863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0" y="4325257"/>
            <a:ext cx="8731777" cy="19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>
            <a:off x="-635" y="4"/>
            <a:ext cx="9144635" cy="620396"/>
            <a:chOff x="-635" y="-1"/>
            <a:chExt cx="9144635" cy="620396"/>
          </a:xfrm>
        </p:grpSpPr>
        <p:sp>
          <p:nvSpPr>
            <p:cNvPr id="136" name="Google Shape;136;p4"/>
            <p:cNvSpPr/>
            <p:nvPr/>
          </p:nvSpPr>
          <p:spPr>
            <a:xfrm rot="10800000">
              <a:off x="35560" y="0"/>
              <a:ext cx="9108440" cy="62039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-635" y="-1"/>
              <a:ext cx="1899773" cy="620395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ym typeface="Malgun Gothic"/>
              </a:endParaRPr>
            </a:p>
          </p:txBody>
        </p:sp>
      </p:grpSp>
      <p:sp>
        <p:nvSpPr>
          <p:cNvPr id="138" name="Google Shape;138;p4"/>
          <p:cNvSpPr txBox="1"/>
          <p:nvPr/>
        </p:nvSpPr>
        <p:spPr>
          <a:xfrm>
            <a:off x="179387" y="111161"/>
            <a:ext cx="2483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>
                <a:sym typeface="Malgun Gothic"/>
              </a:rPr>
              <a:t>Ⅰ. </a:t>
            </a:r>
            <a:r>
              <a:rPr lang="ko-KR" altLang="en-US" sz="1800" b="1" dirty="0" smtClean="0"/>
              <a:t>준비과정</a:t>
            </a:r>
            <a:endParaRPr sz="1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848347" y="75993"/>
            <a:ext cx="5048299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E36C09"/>
              </a:buClr>
              <a:buSzPts val="1800"/>
            </a:pPr>
            <a:r>
              <a:rPr lang="en-US" altLang="ko-KR" sz="1800" b="1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데이터베이스접속 및 </a:t>
            </a:r>
            <a:r>
              <a:rPr lang="en-US" altLang="ko-KR" sz="1800" b="1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 </a:t>
            </a:r>
            <a:r>
              <a:rPr lang="ko-KR" altLang="en-US" sz="1800" b="1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객체 생성</a:t>
            </a:r>
            <a:endParaRPr sz="1800" b="1" cap="none" dirty="0">
              <a:solidFill>
                <a:srgbClr val="E36C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9" y="841254"/>
            <a:ext cx="5821131" cy="1785833"/>
          </a:xfrm>
          <a:prstGeom prst="rect">
            <a:avLst/>
          </a:prstGeom>
        </p:spPr>
      </p:pic>
      <p:sp>
        <p:nvSpPr>
          <p:cNvPr id="13" name="Google Shape;216;p9"/>
          <p:cNvSpPr txBox="1"/>
          <p:nvPr/>
        </p:nvSpPr>
        <p:spPr>
          <a:xfrm>
            <a:off x="204939" y="3083753"/>
            <a:ext cx="4167557" cy="362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•"/>
            </a:pPr>
            <a:r>
              <a:rPr lang="en-US" altLang="ko-KR" sz="2400" dirty="0" err="1" smtClean="0">
                <a:solidFill>
                  <a:schemeClr val="dk1"/>
                </a:solidFill>
              </a:rPr>
              <a:t>dbcon</a:t>
            </a:r>
            <a:r>
              <a:rPr lang="en-US" altLang="ko-KR" sz="2400" dirty="0" smtClean="0">
                <a:solidFill>
                  <a:schemeClr val="dk1"/>
                </a:solidFill>
              </a:rPr>
              <a:t> : </a:t>
            </a:r>
            <a:r>
              <a:rPr lang="ko-KR" altLang="en-US" sz="2400" dirty="0" smtClean="0">
                <a:solidFill>
                  <a:schemeClr val="dk1"/>
                </a:solidFill>
              </a:rPr>
              <a:t>데이터베이스접속</a:t>
            </a:r>
            <a:endParaRPr lang="en-US" altLang="ko-KR" sz="2400" dirty="0" smtClean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•"/>
            </a:pPr>
            <a:endParaRPr lang="en-US" altLang="ko-KR" sz="2400" b="0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•"/>
            </a:pPr>
            <a:r>
              <a:rPr lang="en-US" altLang="ko-KR" sz="2400" dirty="0" smtClean="0">
                <a:solidFill>
                  <a:schemeClr val="dk1"/>
                </a:solidFill>
              </a:rPr>
              <a:t>cursor : SQL </a:t>
            </a:r>
            <a:r>
              <a:rPr lang="ko-KR" altLang="en-US" sz="2400" dirty="0" smtClean="0">
                <a:solidFill>
                  <a:schemeClr val="dk1"/>
                </a:solidFill>
              </a:rPr>
              <a:t>실행 객체</a:t>
            </a:r>
            <a:endParaRPr lang="en-US" altLang="ko-KR" sz="2400" b="0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99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>
            <a:off x="-635" y="4"/>
            <a:ext cx="9144635" cy="620396"/>
            <a:chOff x="-635" y="-1"/>
            <a:chExt cx="9144635" cy="620396"/>
          </a:xfrm>
        </p:grpSpPr>
        <p:sp>
          <p:nvSpPr>
            <p:cNvPr id="136" name="Google Shape;136;p4"/>
            <p:cNvSpPr/>
            <p:nvPr/>
          </p:nvSpPr>
          <p:spPr>
            <a:xfrm rot="10800000">
              <a:off x="35560" y="0"/>
              <a:ext cx="9108440" cy="62039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-635" y="-1"/>
              <a:ext cx="1899773" cy="620395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ym typeface="Malgun Gothic"/>
              </a:endParaRPr>
            </a:p>
          </p:txBody>
        </p:sp>
      </p:grpSp>
      <p:sp>
        <p:nvSpPr>
          <p:cNvPr id="138" name="Google Shape;138;p4"/>
          <p:cNvSpPr txBox="1"/>
          <p:nvPr/>
        </p:nvSpPr>
        <p:spPr>
          <a:xfrm>
            <a:off x="179387" y="111161"/>
            <a:ext cx="2483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>
                <a:sym typeface="Malgun Gothic"/>
              </a:rPr>
              <a:t>Ⅰ. </a:t>
            </a:r>
            <a:r>
              <a:rPr lang="ko-KR" altLang="en-US" sz="1800" b="1" dirty="0" smtClean="0"/>
              <a:t>준비과정</a:t>
            </a:r>
            <a:endParaRPr sz="1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848347" y="75993"/>
            <a:ext cx="504829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Malgun Gothic"/>
              <a:buNone/>
            </a:pPr>
            <a:r>
              <a:rPr 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테이블 생성</a:t>
            </a:r>
            <a:endParaRPr sz="1800" b="1" cap="none" dirty="0">
              <a:solidFill>
                <a:srgbClr val="E36C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16;p9"/>
          <p:cNvSpPr txBox="1"/>
          <p:nvPr/>
        </p:nvSpPr>
        <p:spPr>
          <a:xfrm>
            <a:off x="5310553" y="817292"/>
            <a:ext cx="3522931" cy="362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•"/>
            </a:pPr>
            <a:r>
              <a:rPr lang="en-US" altLang="ko-KR" sz="2400" b="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altLang="ko-KR" sz="1200" dirty="0" smtClean="0">
                <a:solidFill>
                  <a:schemeClr val="dk1"/>
                </a:solidFill>
              </a:rPr>
              <a:t>          </a:t>
            </a:r>
            <a:r>
              <a:rPr lang="en-US" altLang="ko-KR" sz="1600" dirty="0" err="1" smtClean="0">
                <a:solidFill>
                  <a:schemeClr val="dk1"/>
                </a:solidFill>
              </a:rPr>
              <a:t>pdno</a:t>
            </a:r>
            <a:r>
              <a:rPr lang="en-US" altLang="ko-KR" sz="1600" dirty="0" smtClean="0">
                <a:solidFill>
                  <a:schemeClr val="dk1"/>
                </a:solidFill>
              </a:rPr>
              <a:t> : </a:t>
            </a:r>
            <a:r>
              <a:rPr lang="ko-KR" altLang="en-US" sz="1600" dirty="0" err="1" smtClean="0">
                <a:solidFill>
                  <a:schemeClr val="dk1"/>
                </a:solidFill>
              </a:rPr>
              <a:t>상품번호</a:t>
            </a:r>
            <a:r>
              <a:rPr lang="en-US" altLang="ko-KR" sz="1600" dirty="0" smtClean="0">
                <a:solidFill>
                  <a:schemeClr val="dk1"/>
                </a:solidFill>
              </a:rPr>
              <a:t>(PK)</a:t>
            </a:r>
          </a:p>
          <a:p>
            <a:pPr marL="114300" lvl="0">
              <a:lnSpc>
                <a:spcPct val="115000"/>
              </a:lnSpc>
              <a:buSzPts val="2400"/>
            </a:pPr>
            <a:r>
              <a:rPr lang="en-US" altLang="ko-KR" sz="1600" dirty="0" smtClean="0">
                <a:solidFill>
                  <a:schemeClr val="dk1"/>
                </a:solidFill>
              </a:rPr>
              <a:t>        </a:t>
            </a:r>
            <a:r>
              <a:rPr lang="en-US" altLang="ko-KR" sz="1600" dirty="0" err="1" smtClean="0">
                <a:solidFill>
                  <a:schemeClr val="dk1"/>
                </a:solidFill>
              </a:rPr>
              <a:t>pdname</a:t>
            </a:r>
            <a:r>
              <a:rPr lang="en-US" altLang="ko-KR" sz="1600" dirty="0" smtClean="0">
                <a:solidFill>
                  <a:schemeClr val="dk1"/>
                </a:solidFill>
              </a:rPr>
              <a:t> : </a:t>
            </a:r>
            <a:r>
              <a:rPr lang="ko-KR" altLang="en-US" sz="1600" dirty="0" err="1">
                <a:solidFill>
                  <a:schemeClr val="dk1"/>
                </a:solidFill>
              </a:rPr>
              <a:t>상품이름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•"/>
            </a:pPr>
            <a:endParaRPr lang="en-US" altLang="ko-KR" sz="2400" b="0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•"/>
            </a:pPr>
            <a:r>
              <a:rPr lang="en-US" altLang="ko-KR" sz="2400" dirty="0" smtClean="0">
                <a:solidFill>
                  <a:schemeClr val="dk1"/>
                </a:solidFill>
              </a:rPr>
              <a:t>Review</a:t>
            </a:r>
          </a:p>
          <a:p>
            <a:pPr marL="114300" lvl="5">
              <a:lnSpc>
                <a:spcPct val="115000"/>
              </a:lnSpc>
              <a:buSzPts val="2400"/>
            </a:pP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en-US" altLang="ko-KR" sz="1600" dirty="0" smtClean="0">
                <a:solidFill>
                  <a:schemeClr val="dk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dk1"/>
                </a:solidFill>
              </a:rPr>
              <a:t>rvno</a:t>
            </a:r>
            <a:r>
              <a:rPr lang="en-US" altLang="ko-KR" sz="1600" dirty="0" smtClean="0">
                <a:solidFill>
                  <a:schemeClr val="dk1"/>
                </a:solidFill>
              </a:rPr>
              <a:t> : </a:t>
            </a:r>
            <a:r>
              <a:rPr lang="ko-KR" altLang="en-US" sz="1600" dirty="0" err="1">
                <a:solidFill>
                  <a:schemeClr val="dk1"/>
                </a:solidFill>
              </a:rPr>
              <a:t>리뷰번호</a:t>
            </a:r>
            <a:r>
              <a:rPr lang="en-US" altLang="ko-KR" sz="1600" dirty="0">
                <a:solidFill>
                  <a:schemeClr val="dk1"/>
                </a:solidFill>
              </a:rPr>
              <a:t>(PK)</a:t>
            </a:r>
            <a:endParaRPr lang="en-US" altLang="ko-KR" sz="1600" dirty="0" smtClean="0">
              <a:solidFill>
                <a:schemeClr val="dk1"/>
              </a:solidFill>
            </a:endParaRPr>
          </a:p>
          <a:p>
            <a:pPr marL="114300" lvl="5">
              <a:lnSpc>
                <a:spcPct val="115000"/>
              </a:lnSpc>
              <a:buSzPts val="2400"/>
            </a:pPr>
            <a:r>
              <a:rPr lang="en-US" altLang="ko-KR" sz="1600" dirty="0">
                <a:solidFill>
                  <a:schemeClr val="dk1"/>
                </a:solidFill>
              </a:rPr>
              <a:t>      </a:t>
            </a:r>
            <a:r>
              <a:rPr lang="en-US" altLang="ko-KR" sz="1600" dirty="0" smtClean="0">
                <a:solidFill>
                  <a:schemeClr val="dk1"/>
                </a:solidFill>
              </a:rPr>
              <a:t>  </a:t>
            </a:r>
            <a:r>
              <a:rPr lang="en-US" altLang="ko-KR" sz="1600" dirty="0" err="1" smtClean="0">
                <a:solidFill>
                  <a:schemeClr val="dk1"/>
                </a:solidFill>
              </a:rPr>
              <a:t>rvcontent</a:t>
            </a:r>
            <a:r>
              <a:rPr lang="en-US" altLang="ko-KR" sz="1600" dirty="0" smtClean="0">
                <a:solidFill>
                  <a:schemeClr val="dk1"/>
                </a:solidFill>
              </a:rPr>
              <a:t> : </a:t>
            </a:r>
            <a:r>
              <a:rPr lang="ko-KR" altLang="en-US" sz="1600" dirty="0" err="1">
                <a:solidFill>
                  <a:schemeClr val="dk1"/>
                </a:solidFill>
              </a:rPr>
              <a:t>리뷰내용</a:t>
            </a:r>
            <a:endParaRPr lang="en-US" altLang="ko-KR" sz="1600" dirty="0" smtClean="0">
              <a:solidFill>
                <a:schemeClr val="dk1"/>
              </a:solidFill>
            </a:endParaRPr>
          </a:p>
          <a:p>
            <a:pPr marL="114300" lvl="5">
              <a:lnSpc>
                <a:spcPct val="115000"/>
              </a:lnSpc>
              <a:buSzPts val="2400"/>
            </a:pP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en-US" altLang="ko-KR" sz="1600" dirty="0" smtClean="0">
                <a:solidFill>
                  <a:schemeClr val="dk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dk1"/>
                </a:solidFill>
              </a:rPr>
              <a:t>rvdatetime</a:t>
            </a:r>
            <a:r>
              <a:rPr lang="en-US" altLang="ko-KR" sz="1600" dirty="0" smtClean="0">
                <a:solidFill>
                  <a:schemeClr val="dk1"/>
                </a:solidFill>
              </a:rPr>
              <a:t> : </a:t>
            </a:r>
            <a:r>
              <a:rPr lang="ko-KR" altLang="en-US" sz="1600" dirty="0" err="1">
                <a:solidFill>
                  <a:schemeClr val="dk1"/>
                </a:solidFill>
              </a:rPr>
              <a:t>리뷰날짜</a:t>
            </a:r>
            <a:endParaRPr lang="en-US" altLang="ko-KR" sz="1600" dirty="0" smtClean="0">
              <a:solidFill>
                <a:schemeClr val="dk1"/>
              </a:solidFill>
            </a:endParaRPr>
          </a:p>
          <a:p>
            <a:pPr marL="114300" lvl="5">
              <a:lnSpc>
                <a:spcPct val="115000"/>
              </a:lnSpc>
              <a:buSzPts val="2400"/>
            </a:pP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en-US" altLang="ko-KR" sz="1600" dirty="0" smtClean="0">
                <a:solidFill>
                  <a:schemeClr val="dk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dk1"/>
                </a:solidFill>
              </a:rPr>
              <a:t>rvvalue</a:t>
            </a:r>
            <a:r>
              <a:rPr lang="en-US" altLang="ko-KR" sz="1600" dirty="0" smtClean="0">
                <a:solidFill>
                  <a:schemeClr val="dk1"/>
                </a:solidFill>
              </a:rPr>
              <a:t> : </a:t>
            </a:r>
            <a:r>
              <a:rPr lang="ko-KR" altLang="en-US" sz="1600" dirty="0" err="1">
                <a:solidFill>
                  <a:schemeClr val="dk1"/>
                </a:solidFill>
              </a:rPr>
              <a:t>별점</a:t>
            </a:r>
            <a:endParaRPr lang="en-US" altLang="ko-KR" sz="1600" dirty="0" smtClean="0">
              <a:solidFill>
                <a:schemeClr val="dk1"/>
              </a:solidFill>
            </a:endParaRPr>
          </a:p>
          <a:p>
            <a:pPr marL="114300" lvl="5">
              <a:lnSpc>
                <a:spcPct val="115000"/>
              </a:lnSpc>
              <a:buSzPts val="2400"/>
            </a:pP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en-US" altLang="ko-KR" sz="1600" dirty="0" smtClean="0">
                <a:solidFill>
                  <a:schemeClr val="dk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dk1"/>
                </a:solidFill>
              </a:rPr>
              <a:t>rvresult</a:t>
            </a:r>
            <a:r>
              <a:rPr lang="en-US" altLang="ko-KR" sz="1600" dirty="0" smtClean="0">
                <a:solidFill>
                  <a:schemeClr val="dk1"/>
                </a:solidFill>
              </a:rPr>
              <a:t> : </a:t>
            </a:r>
            <a:r>
              <a:rPr lang="ko-KR" altLang="en-US" sz="1600" dirty="0">
                <a:solidFill>
                  <a:schemeClr val="dk1"/>
                </a:solidFill>
              </a:rPr>
              <a:t>긍정</a:t>
            </a:r>
            <a:r>
              <a:rPr lang="en-US" altLang="ko-KR" sz="1600" dirty="0">
                <a:solidFill>
                  <a:schemeClr val="dk1"/>
                </a:solidFill>
              </a:rPr>
              <a:t>/</a:t>
            </a:r>
            <a:r>
              <a:rPr lang="ko-KR" altLang="en-US" sz="1600" dirty="0">
                <a:solidFill>
                  <a:schemeClr val="dk1"/>
                </a:solidFill>
              </a:rPr>
              <a:t>부정 </a:t>
            </a:r>
            <a:r>
              <a:rPr lang="ko-KR" altLang="en-US" sz="1600" dirty="0" smtClean="0">
                <a:solidFill>
                  <a:schemeClr val="dk1"/>
                </a:solidFill>
              </a:rPr>
              <a:t>분류 결과</a:t>
            </a:r>
            <a:endParaRPr lang="en-US" altLang="ko-KR" sz="1600" dirty="0" smtClean="0">
              <a:solidFill>
                <a:schemeClr val="dk1"/>
              </a:solidFill>
            </a:endParaRPr>
          </a:p>
          <a:p>
            <a:pPr marL="114300" lvl="5">
              <a:lnSpc>
                <a:spcPct val="115000"/>
              </a:lnSpc>
              <a:buSzPts val="2400"/>
            </a:pPr>
            <a:r>
              <a:rPr lang="en-US" altLang="ko-KR" sz="1600" dirty="0">
                <a:solidFill>
                  <a:schemeClr val="dk1"/>
                </a:solidFill>
              </a:rPr>
              <a:t> </a:t>
            </a:r>
            <a:r>
              <a:rPr lang="en-US" altLang="ko-KR" sz="1600" dirty="0" smtClean="0">
                <a:solidFill>
                  <a:schemeClr val="dk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dk1"/>
                </a:solidFill>
              </a:rPr>
              <a:t>pdno</a:t>
            </a:r>
            <a:r>
              <a:rPr lang="en-US" altLang="ko-KR" sz="1600" dirty="0" smtClean="0">
                <a:solidFill>
                  <a:schemeClr val="dk1"/>
                </a:solidFill>
              </a:rPr>
              <a:t> : </a:t>
            </a:r>
            <a:r>
              <a:rPr lang="ko-KR" altLang="en-US" sz="1600" dirty="0" err="1">
                <a:solidFill>
                  <a:schemeClr val="dk1"/>
                </a:solidFill>
              </a:rPr>
              <a:t>상품번호</a:t>
            </a:r>
            <a:r>
              <a:rPr lang="en-US" altLang="ko-KR" sz="1600" dirty="0">
                <a:solidFill>
                  <a:schemeClr val="dk1"/>
                </a:solidFill>
              </a:rPr>
              <a:t>(FK)</a:t>
            </a:r>
            <a:endParaRPr lang="en-US" altLang="ko-KR" sz="1600" b="0" cap="none" dirty="0" smtClean="0">
              <a:solidFill>
                <a:schemeClr val="dk1"/>
              </a:solidFill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•"/>
            </a:pPr>
            <a:endParaRPr sz="2400" b="0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3" y="860834"/>
            <a:ext cx="5047560" cy="52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/>
        </p:nvSpPr>
        <p:spPr>
          <a:xfrm>
            <a:off x="2537733" y="2956658"/>
            <a:ext cx="6787515" cy="179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4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</a:t>
            </a:r>
            <a:r>
              <a:rPr lang="ko-KR" altLang="en-US" sz="4800" b="1" dirty="0"/>
              <a:t>모듈화</a:t>
            </a:r>
            <a:endParaRPr lang="en-US" altLang="ko-KR" sz="4800" b="1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9"/>
          <p:cNvGrpSpPr/>
          <p:nvPr/>
        </p:nvGrpSpPr>
        <p:grpSpPr>
          <a:xfrm>
            <a:off x="-6985" y="-6594"/>
            <a:ext cx="9145270" cy="621030"/>
            <a:chOff x="-635" y="0"/>
            <a:chExt cx="9145270" cy="621030"/>
          </a:xfrm>
        </p:grpSpPr>
        <p:sp>
          <p:nvSpPr>
            <p:cNvPr id="213" name="Google Shape;213;p9"/>
            <p:cNvSpPr/>
            <p:nvPr/>
          </p:nvSpPr>
          <p:spPr>
            <a:xfrm rot="10800000">
              <a:off x="35560" y="0"/>
              <a:ext cx="9109075" cy="62103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 rot="10800000">
              <a:off x="-635" y="0"/>
              <a:ext cx="1697550" cy="621030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" name="Google Shape;215;p9"/>
          <p:cNvSpPr txBox="1"/>
          <p:nvPr/>
        </p:nvSpPr>
        <p:spPr>
          <a:xfrm>
            <a:off x="124799" y="86556"/>
            <a:ext cx="1985355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3F3F3F"/>
              </a:buClr>
              <a:buSzPts val="1400"/>
            </a:pPr>
            <a:r>
              <a:rPr lang="en-US" sz="1400" b="0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>
                <a:sym typeface="Malgun Gothic"/>
              </a:rPr>
              <a:t>Ⅱ. </a:t>
            </a:r>
            <a:r>
              <a:rPr lang="ko-KR" altLang="en-US" sz="1800" b="1" dirty="0"/>
              <a:t>모듈화</a:t>
            </a:r>
            <a:endParaRPr sz="1800" b="1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1681581" y="94713"/>
            <a:ext cx="4661535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Malgun Gothic"/>
              <a:buNone/>
            </a:pPr>
            <a:r>
              <a:rPr 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상품명을 </a:t>
            </a:r>
            <a:r>
              <a:rPr lang="en-US" altLang="ko-KR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r>
              <a:rPr lang="ko-KR" alt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넣는 함수</a:t>
            </a:r>
            <a:endParaRPr sz="1800" b="1" cap="none" dirty="0">
              <a:solidFill>
                <a:srgbClr val="E36C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16;p9"/>
          <p:cNvSpPr txBox="1"/>
          <p:nvPr/>
        </p:nvSpPr>
        <p:spPr>
          <a:xfrm>
            <a:off x="266664" y="3429000"/>
            <a:ext cx="6802354" cy="177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altLang="ko-KR" sz="2400" b="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ko-KR" altLang="en-US" sz="2400" b="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실행 객체를 통해 </a:t>
            </a:r>
            <a:r>
              <a:rPr lang="en-US" altLang="ko-KR" sz="2400" b="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r>
              <a:rPr lang="ko-KR" altLang="en-US" sz="2400" b="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데이터를 입력한다</a:t>
            </a:r>
            <a:r>
              <a:rPr lang="en-US" altLang="ko-KR" sz="2400" b="0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altLang="ko-KR" sz="2400" dirty="0">
              <a:solidFill>
                <a:schemeClr val="dk1"/>
              </a:solidFill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ko-KR" altLang="en-US" sz="2400" dirty="0" smtClean="0">
                <a:solidFill>
                  <a:schemeClr val="dk1"/>
                </a:solidFill>
              </a:rPr>
              <a:t>만약 </a:t>
            </a:r>
            <a:r>
              <a:rPr lang="en-US" altLang="ko-KR" sz="2400" dirty="0" smtClean="0">
                <a:solidFill>
                  <a:schemeClr val="dk1"/>
                </a:solidFill>
              </a:rPr>
              <a:t>DB</a:t>
            </a:r>
            <a:r>
              <a:rPr lang="ko-KR" altLang="en-US" sz="2400" dirty="0" smtClean="0">
                <a:solidFill>
                  <a:schemeClr val="dk1"/>
                </a:solidFill>
              </a:rPr>
              <a:t>에 해당 데이터가 있으면 넘어간다</a:t>
            </a:r>
            <a:r>
              <a:rPr lang="en-US" altLang="ko-KR" sz="2400" dirty="0" smtClean="0">
                <a:solidFill>
                  <a:schemeClr val="dk1"/>
                </a:solidFill>
              </a:rPr>
              <a:t>.</a:t>
            </a:r>
            <a:endParaRPr lang="en-US" altLang="ko-KR" sz="2400" b="0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4" y="856343"/>
            <a:ext cx="8586350" cy="2264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9"/>
          <p:cNvGrpSpPr/>
          <p:nvPr/>
        </p:nvGrpSpPr>
        <p:grpSpPr>
          <a:xfrm>
            <a:off x="-6985" y="-6594"/>
            <a:ext cx="9145270" cy="621030"/>
            <a:chOff x="-635" y="0"/>
            <a:chExt cx="9145270" cy="621030"/>
          </a:xfrm>
        </p:grpSpPr>
        <p:sp>
          <p:nvSpPr>
            <p:cNvPr id="213" name="Google Shape;213;p9"/>
            <p:cNvSpPr/>
            <p:nvPr/>
          </p:nvSpPr>
          <p:spPr>
            <a:xfrm rot="10800000">
              <a:off x="35560" y="0"/>
              <a:ext cx="9109075" cy="62103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 rot="10800000">
              <a:off x="-635" y="0"/>
              <a:ext cx="1697550" cy="621030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" name="Google Shape;215;p9"/>
          <p:cNvSpPr txBox="1"/>
          <p:nvPr/>
        </p:nvSpPr>
        <p:spPr>
          <a:xfrm>
            <a:off x="124799" y="86556"/>
            <a:ext cx="1985355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3F3F3F"/>
              </a:buClr>
              <a:buSzPts val="1400"/>
            </a:pPr>
            <a:r>
              <a:rPr lang="en-US" sz="1400" b="0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>
                <a:sym typeface="Malgun Gothic"/>
              </a:rPr>
              <a:t>Ⅱ. </a:t>
            </a:r>
            <a:r>
              <a:rPr lang="ko-KR" altLang="en-US" sz="1800" b="1" dirty="0"/>
              <a:t>모듈화</a:t>
            </a:r>
            <a:endParaRPr sz="1800" b="1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1681581" y="94713"/>
            <a:ext cx="4661535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Malgun Gothic"/>
              <a:buNone/>
            </a:pPr>
            <a:r>
              <a:rPr 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리뷰를 </a:t>
            </a:r>
            <a:r>
              <a:rPr lang="en-US" altLang="ko-KR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r>
              <a:rPr lang="ko-KR" alt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넣는 함수</a:t>
            </a:r>
            <a:endParaRPr sz="1800" b="1" cap="none" dirty="0">
              <a:solidFill>
                <a:srgbClr val="E36C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16;p9"/>
          <p:cNvSpPr txBox="1"/>
          <p:nvPr/>
        </p:nvSpPr>
        <p:spPr>
          <a:xfrm>
            <a:off x="275454" y="4740457"/>
            <a:ext cx="6802354" cy="177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ko-KR" altLang="en-US" sz="2000" dirty="0" smtClean="0">
                <a:solidFill>
                  <a:schemeClr val="dk1"/>
                </a:solidFill>
              </a:rPr>
              <a:t>가져온 리뷰가 </a:t>
            </a:r>
            <a:r>
              <a:rPr lang="en-US" altLang="ko-KR" sz="2000" dirty="0" smtClean="0">
                <a:solidFill>
                  <a:schemeClr val="dk1"/>
                </a:solidFill>
              </a:rPr>
              <a:t>DB</a:t>
            </a:r>
            <a:r>
              <a:rPr lang="ko-KR" altLang="en-US" sz="2000" dirty="0" smtClean="0">
                <a:solidFill>
                  <a:schemeClr val="dk1"/>
                </a:solidFill>
              </a:rPr>
              <a:t>에 없는 경우에만 넣어준다</a:t>
            </a:r>
            <a:r>
              <a:rPr lang="en-US" altLang="ko-KR" sz="2000" dirty="0" smtClean="0">
                <a:solidFill>
                  <a:schemeClr val="dk1"/>
                </a:solidFill>
              </a:rPr>
              <a:t>.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altLang="ko-KR" sz="2000" dirty="0">
              <a:solidFill>
                <a:schemeClr val="dk1"/>
              </a:solidFill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ko-KR" altLang="en-US" sz="2000" dirty="0" smtClean="0">
                <a:solidFill>
                  <a:schemeClr val="dk1"/>
                </a:solidFill>
              </a:rPr>
              <a:t>리뷰 내용이 너무 많아서 </a:t>
            </a:r>
            <a:r>
              <a:rPr lang="en-US" altLang="ko-KR" sz="2000" dirty="0" smtClean="0">
                <a:solidFill>
                  <a:schemeClr val="dk1"/>
                </a:solidFill>
              </a:rPr>
              <a:t>DB</a:t>
            </a:r>
            <a:r>
              <a:rPr lang="ko-KR" altLang="en-US" sz="2000" dirty="0" smtClean="0">
                <a:solidFill>
                  <a:schemeClr val="dk1"/>
                </a:solidFill>
              </a:rPr>
              <a:t>에 넣을 수 없는 경우 리뷰 내용을 삭제하고 넣어준다</a:t>
            </a:r>
            <a:r>
              <a:rPr lang="en-US" altLang="ko-KR" sz="2000" dirty="0" smtClean="0">
                <a:solidFill>
                  <a:schemeClr val="dk1"/>
                </a:solidFill>
              </a:rPr>
              <a:t>.</a:t>
            </a:r>
            <a:endParaRPr lang="en-US" altLang="ko-KR" sz="2000" dirty="0">
              <a:solidFill>
                <a:schemeClr val="dk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4" y="841829"/>
            <a:ext cx="8176718" cy="37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9"/>
          <p:cNvGrpSpPr/>
          <p:nvPr/>
        </p:nvGrpSpPr>
        <p:grpSpPr>
          <a:xfrm>
            <a:off x="-6985" y="-6594"/>
            <a:ext cx="9145270" cy="621030"/>
            <a:chOff x="-635" y="0"/>
            <a:chExt cx="9145270" cy="621030"/>
          </a:xfrm>
        </p:grpSpPr>
        <p:sp>
          <p:nvSpPr>
            <p:cNvPr id="213" name="Google Shape;213;p9"/>
            <p:cNvSpPr/>
            <p:nvPr/>
          </p:nvSpPr>
          <p:spPr>
            <a:xfrm rot="10800000">
              <a:off x="35560" y="0"/>
              <a:ext cx="9109075" cy="62103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 rot="10800000">
              <a:off x="-635" y="0"/>
              <a:ext cx="1697550" cy="621030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" name="Google Shape;215;p9"/>
          <p:cNvSpPr txBox="1"/>
          <p:nvPr/>
        </p:nvSpPr>
        <p:spPr>
          <a:xfrm>
            <a:off x="124799" y="86556"/>
            <a:ext cx="1985355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3F3F3F"/>
              </a:buClr>
              <a:buSzPts val="1400"/>
            </a:pPr>
            <a:r>
              <a:rPr lang="en-US" sz="1400" b="0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>
                <a:sym typeface="Malgun Gothic"/>
              </a:rPr>
              <a:t>Ⅱ. </a:t>
            </a:r>
            <a:r>
              <a:rPr lang="ko-KR" altLang="en-US" sz="1800" b="1" dirty="0"/>
              <a:t>모듈화</a:t>
            </a:r>
            <a:endParaRPr sz="1800" b="1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1681581" y="94713"/>
            <a:ext cx="4661535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Malgun Gothic"/>
              <a:buNone/>
            </a:pPr>
            <a:r>
              <a:rPr 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리뷰를 얻어오는 함수</a:t>
            </a:r>
            <a:endParaRPr sz="1800" b="1" cap="none" dirty="0">
              <a:solidFill>
                <a:srgbClr val="E36C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8" y="852944"/>
            <a:ext cx="7904285" cy="541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9"/>
          <p:cNvGrpSpPr/>
          <p:nvPr/>
        </p:nvGrpSpPr>
        <p:grpSpPr>
          <a:xfrm>
            <a:off x="-6985" y="-6594"/>
            <a:ext cx="9145270" cy="621030"/>
            <a:chOff x="-635" y="0"/>
            <a:chExt cx="9145270" cy="621030"/>
          </a:xfrm>
        </p:grpSpPr>
        <p:sp>
          <p:nvSpPr>
            <p:cNvPr id="213" name="Google Shape;213;p9"/>
            <p:cNvSpPr/>
            <p:nvPr/>
          </p:nvSpPr>
          <p:spPr>
            <a:xfrm rot="10800000">
              <a:off x="35560" y="0"/>
              <a:ext cx="9109075" cy="62103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 rot="10800000">
              <a:off x="-635" y="0"/>
              <a:ext cx="1697550" cy="621030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" name="Google Shape;215;p9"/>
          <p:cNvSpPr txBox="1"/>
          <p:nvPr/>
        </p:nvSpPr>
        <p:spPr>
          <a:xfrm>
            <a:off x="124799" y="86556"/>
            <a:ext cx="1985355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3F3F3F"/>
              </a:buClr>
              <a:buSzPts val="1400"/>
            </a:pPr>
            <a:r>
              <a:rPr lang="en-US" sz="1400" b="0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>
                <a:sym typeface="Malgun Gothic"/>
              </a:rPr>
              <a:t>Ⅱ. </a:t>
            </a:r>
            <a:r>
              <a:rPr lang="ko-KR" altLang="en-US" sz="1800" b="1" dirty="0"/>
              <a:t>모듈화</a:t>
            </a:r>
            <a:endParaRPr sz="1800" b="1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1681581" y="94713"/>
            <a:ext cx="4661535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Malgun Gothic"/>
              <a:buNone/>
            </a:pPr>
            <a:r>
              <a:rPr 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리뷰를 얻어오는 함수 </a:t>
            </a:r>
            <a:r>
              <a:rPr lang="en-US" altLang="ko-KR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- 1</a:t>
            </a:r>
            <a:endParaRPr sz="1800" b="1" cap="none" dirty="0">
              <a:solidFill>
                <a:srgbClr val="E36C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16;p9"/>
          <p:cNvSpPr txBox="1"/>
          <p:nvPr/>
        </p:nvSpPr>
        <p:spPr>
          <a:xfrm>
            <a:off x="265475" y="5365064"/>
            <a:ext cx="8605963" cy="66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sz="1600" dirty="0"/>
              <a:t>함수에 브라우저를 실행시키는 것과 종료시키는 것을 넣어 메모리 반환을 보장한다</a:t>
            </a:r>
            <a:r>
              <a:rPr lang="en-US" altLang="ko-KR" sz="1600" dirty="0" smtClean="0"/>
              <a:t>.</a:t>
            </a:r>
            <a:endParaRPr lang="en-US" altLang="ko-KR" sz="1600" dirty="0">
              <a:solidFill>
                <a:schemeClr val="dk1"/>
              </a:solidFill>
            </a:endParaRPr>
          </a:p>
        </p:txBody>
      </p:sp>
      <p:sp>
        <p:nvSpPr>
          <p:cNvPr id="10" name="Google Shape;216;p9"/>
          <p:cNvSpPr txBox="1"/>
          <p:nvPr/>
        </p:nvSpPr>
        <p:spPr>
          <a:xfrm>
            <a:off x="7382508" y="2151610"/>
            <a:ext cx="1444968" cy="272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altLang="ko-KR" sz="1800" dirty="0">
              <a:solidFill>
                <a:schemeClr val="dk1"/>
              </a:solidFill>
            </a:endParaRPr>
          </a:p>
        </p:txBody>
      </p:sp>
      <p:sp>
        <p:nvSpPr>
          <p:cNvPr id="11" name="Google Shape;216;p9"/>
          <p:cNvSpPr txBox="1"/>
          <p:nvPr/>
        </p:nvSpPr>
        <p:spPr>
          <a:xfrm>
            <a:off x="161097" y="5846955"/>
            <a:ext cx="6802354" cy="66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ko-KR" altLang="en-US" sz="1600" dirty="0"/>
              <a:t>리뷰 개수를 확인하여 리뷰 전체 페이지의 수를 구한다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  <a:endParaRPr lang="en-US" altLang="ko-KR" sz="1600" dirty="0">
              <a:solidFill>
                <a:schemeClr val="dk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9" y="852153"/>
            <a:ext cx="8688012" cy="45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9"/>
          <p:cNvGrpSpPr/>
          <p:nvPr/>
        </p:nvGrpSpPr>
        <p:grpSpPr>
          <a:xfrm>
            <a:off x="-6985" y="-6594"/>
            <a:ext cx="9145270" cy="621030"/>
            <a:chOff x="-635" y="0"/>
            <a:chExt cx="9145270" cy="621030"/>
          </a:xfrm>
        </p:grpSpPr>
        <p:sp>
          <p:nvSpPr>
            <p:cNvPr id="213" name="Google Shape;213;p9"/>
            <p:cNvSpPr/>
            <p:nvPr/>
          </p:nvSpPr>
          <p:spPr>
            <a:xfrm rot="10800000">
              <a:off x="35560" y="0"/>
              <a:ext cx="9109075" cy="62103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 rot="10800000">
              <a:off x="-635" y="0"/>
              <a:ext cx="1697550" cy="621030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" name="Google Shape;215;p9"/>
          <p:cNvSpPr txBox="1"/>
          <p:nvPr/>
        </p:nvSpPr>
        <p:spPr>
          <a:xfrm>
            <a:off x="124799" y="86556"/>
            <a:ext cx="1985355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3F3F3F"/>
              </a:buClr>
              <a:buSzPts val="1400"/>
            </a:pPr>
            <a:r>
              <a:rPr lang="en-US" sz="1400" b="0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>
                <a:sym typeface="Malgun Gothic"/>
              </a:rPr>
              <a:t>Ⅱ. </a:t>
            </a:r>
            <a:r>
              <a:rPr lang="ko-KR" altLang="en-US" sz="1800" b="1" dirty="0"/>
              <a:t>모듈화</a:t>
            </a:r>
            <a:endParaRPr sz="1800" b="1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1681581" y="94713"/>
            <a:ext cx="4661535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Malgun Gothic"/>
              <a:buNone/>
            </a:pPr>
            <a:r>
              <a:rPr 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리뷰를 얻어오는 함수 </a:t>
            </a:r>
            <a:r>
              <a:rPr lang="en-US" altLang="ko-KR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- 2</a:t>
            </a:r>
            <a:endParaRPr sz="1800" b="1" cap="none" dirty="0">
              <a:solidFill>
                <a:srgbClr val="E36C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16;p9"/>
          <p:cNvSpPr txBox="1"/>
          <p:nvPr/>
        </p:nvSpPr>
        <p:spPr>
          <a:xfrm>
            <a:off x="139313" y="5743475"/>
            <a:ext cx="8525716" cy="177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ko-KR" altLang="en-US" sz="1600" dirty="0" smtClean="0">
                <a:solidFill>
                  <a:schemeClr val="dk1"/>
                </a:solidFill>
              </a:rPr>
              <a:t>한 페이지에서 리뷰 내용</a:t>
            </a:r>
            <a:r>
              <a:rPr lang="en-US" altLang="ko-KR" sz="1600" dirty="0" smtClean="0">
                <a:solidFill>
                  <a:schemeClr val="dk1"/>
                </a:solidFill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</a:rPr>
              <a:t>작성일</a:t>
            </a:r>
            <a:r>
              <a:rPr lang="en-US" altLang="ko-KR" sz="1600" dirty="0" smtClean="0">
                <a:solidFill>
                  <a:schemeClr val="dk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dk1"/>
                </a:solidFill>
              </a:rPr>
              <a:t>별점을</a:t>
            </a:r>
            <a:r>
              <a:rPr lang="ko-KR" altLang="en-US" sz="1600" dirty="0" smtClean="0">
                <a:solidFill>
                  <a:schemeClr val="dk1"/>
                </a:solidFill>
              </a:rPr>
              <a:t> 가지고 온 후 </a:t>
            </a:r>
            <a:endParaRPr lang="en-US" altLang="ko-KR" sz="1600" dirty="0" smtClean="0">
              <a:solidFill>
                <a:schemeClr val="dk1"/>
              </a:solidFill>
            </a:endParaRPr>
          </a:p>
          <a:p>
            <a:pPr marL="1143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ko-KR" altLang="en-US" sz="1600" dirty="0" smtClean="0">
                <a:solidFill>
                  <a:schemeClr val="dk1"/>
                </a:solidFill>
              </a:rPr>
              <a:t>해당 데이터를 </a:t>
            </a:r>
            <a:r>
              <a:rPr lang="en-US" altLang="ko-KR" sz="1600" dirty="0" smtClean="0">
                <a:solidFill>
                  <a:schemeClr val="dk1"/>
                </a:solidFill>
              </a:rPr>
              <a:t>DB</a:t>
            </a:r>
            <a:r>
              <a:rPr lang="ko-KR" altLang="en-US" sz="1600" dirty="0" smtClean="0">
                <a:solidFill>
                  <a:schemeClr val="dk1"/>
                </a:solidFill>
              </a:rPr>
              <a:t>에 넣는다</a:t>
            </a:r>
            <a:r>
              <a:rPr lang="en-US" altLang="ko-KR" sz="1600" dirty="0" smtClean="0">
                <a:solidFill>
                  <a:schemeClr val="dk1"/>
                </a:solidFill>
              </a:rPr>
              <a:t>.</a:t>
            </a:r>
            <a:endParaRPr lang="en-US" altLang="ko-KR" sz="1600" dirty="0">
              <a:solidFill>
                <a:schemeClr val="dk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5" y="849785"/>
            <a:ext cx="8517337" cy="495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/>
        </p:nvSpPr>
        <p:spPr>
          <a:xfrm>
            <a:off x="2665318" y="3022600"/>
            <a:ext cx="4404995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4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</a:t>
            </a:r>
            <a:r>
              <a:rPr lang="ko-KR" altLang="en-US" sz="4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sz="4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/>
        </p:nvSpPr>
        <p:spPr>
          <a:xfrm>
            <a:off x="3885834" y="0"/>
            <a:ext cx="150031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0" i="0" u="none" strike="noStrike" cap="none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5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830141" y="799459"/>
            <a:ext cx="8074514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spAutoFit/>
          </a:bodyPr>
          <a:lstStyle/>
          <a:p>
            <a:pPr marL="127000" lvl="2">
              <a:spcBef>
                <a:spcPts val="600"/>
              </a:spcBef>
              <a:spcAft>
                <a:spcPts val="600"/>
              </a:spcAft>
              <a:buSzPts val="2400"/>
            </a:pPr>
            <a:r>
              <a:rPr lang="ko-KR" altLang="en-US" sz="3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3000" b="1" dirty="0" smtClean="0"/>
              <a:t>배경</a:t>
            </a:r>
            <a:endParaRPr lang="en-US" altLang="ko-KR" sz="3000" b="1" dirty="0" smtClean="0"/>
          </a:p>
          <a:p>
            <a:pPr marL="127000" lvl="2">
              <a:spcBef>
                <a:spcPts val="600"/>
              </a:spcBef>
              <a:spcAft>
                <a:spcPts val="600"/>
              </a:spcAft>
              <a:buSzPts val="2400"/>
            </a:pPr>
            <a:r>
              <a:rPr lang="ko-KR" altLang="en-US" sz="3000" b="1" dirty="0" smtClean="0"/>
              <a:t>실행 과정</a:t>
            </a:r>
            <a:endParaRPr lang="en-US" altLang="ko-KR" sz="3000" b="1" dirty="0" smtClean="0"/>
          </a:p>
          <a:p>
            <a:pPr marL="127000" lvl="3">
              <a:spcBef>
                <a:spcPts val="600"/>
              </a:spcBef>
              <a:spcAft>
                <a:spcPts val="600"/>
              </a:spcAft>
              <a:buSzPts val="2400"/>
            </a:pPr>
            <a:r>
              <a:rPr lang="en-US" altLang="ko-KR" sz="3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Ⅰ. </a:t>
            </a:r>
            <a:r>
              <a:rPr lang="ko-KR" altLang="en-US" sz="3000" b="1" dirty="0" smtClean="0"/>
              <a:t>준비단계</a:t>
            </a:r>
            <a:endParaRPr lang="en-US" altLang="ko-KR" sz="3000" b="1" cap="none" dirty="0" smtClean="0">
              <a:solidFill>
                <a:srgbClr val="000000"/>
              </a:solidFill>
              <a:sym typeface="Arial"/>
            </a:endParaRPr>
          </a:p>
          <a:p>
            <a:pPr marL="127000" lvl="3">
              <a:spcBef>
                <a:spcPts val="600"/>
              </a:spcBef>
              <a:spcAft>
                <a:spcPts val="600"/>
              </a:spcAft>
              <a:buSzPts val="2400"/>
            </a:pPr>
            <a:r>
              <a:rPr lang="en-US" altLang="ko-KR" sz="3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Ⅱ. </a:t>
            </a:r>
            <a:r>
              <a:rPr lang="ko-KR" altLang="en-US" sz="3000" b="1" cap="none" dirty="0" smtClean="0">
                <a:solidFill>
                  <a:srgbClr val="000000"/>
                </a:solidFill>
                <a:sym typeface="Arial"/>
              </a:rPr>
              <a:t>모듈화</a:t>
            </a:r>
            <a:endParaRPr lang="en-US" altLang="ko-KR" sz="3000" b="1" cap="none" dirty="0" smtClean="0">
              <a:solidFill>
                <a:srgbClr val="000000"/>
              </a:solidFill>
              <a:sym typeface="Arial"/>
            </a:endParaRPr>
          </a:p>
          <a:p>
            <a:pPr marL="127000" lvl="3">
              <a:spcBef>
                <a:spcPts val="600"/>
              </a:spcBef>
              <a:spcAft>
                <a:spcPts val="600"/>
              </a:spcAft>
              <a:buSzPts val="2400"/>
            </a:pPr>
            <a:r>
              <a:rPr lang="en-US" altLang="ko-KR" sz="3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Ⅲ</a:t>
            </a:r>
            <a:r>
              <a:rPr lang="en-US" altLang="ko-KR" sz="3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3000" b="1" cap="none" dirty="0" smtClean="0">
                <a:solidFill>
                  <a:srgbClr val="000000"/>
                </a:solidFill>
                <a:sym typeface="Arial"/>
              </a:rPr>
              <a:t>코드 실행</a:t>
            </a:r>
            <a:endParaRPr lang="en-US" altLang="ko-KR" sz="3000" b="1" cap="none" dirty="0" smtClean="0">
              <a:solidFill>
                <a:srgbClr val="000000"/>
              </a:solidFill>
              <a:sym typeface="Arial"/>
            </a:endParaRPr>
          </a:p>
          <a:p>
            <a:pPr marL="127000" lvl="3">
              <a:spcBef>
                <a:spcPts val="600"/>
              </a:spcBef>
              <a:spcAft>
                <a:spcPts val="600"/>
              </a:spcAft>
              <a:buSzPts val="2400"/>
            </a:pPr>
            <a:r>
              <a:rPr lang="en-US" altLang="ko-KR" sz="3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Ⅳ</a:t>
            </a:r>
            <a:r>
              <a:rPr lang="en-US" altLang="ko-KR" sz="3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3000" b="1" cap="none" dirty="0" smtClean="0">
                <a:solidFill>
                  <a:srgbClr val="000000"/>
                </a:solidFill>
                <a:sym typeface="Arial"/>
              </a:rPr>
              <a:t>실행 결과</a:t>
            </a:r>
            <a:endParaRPr lang="en-US" altLang="ko-KR" sz="3000" b="1" cap="none" dirty="0" smtClean="0">
              <a:solidFill>
                <a:srgbClr val="000000"/>
              </a:solidFill>
              <a:sym typeface="Arial"/>
            </a:endParaRPr>
          </a:p>
          <a:p>
            <a:pPr marL="127000" lvl="3">
              <a:spcBef>
                <a:spcPts val="600"/>
              </a:spcBef>
              <a:spcAft>
                <a:spcPts val="600"/>
              </a:spcAft>
              <a:buSzPts val="2400"/>
            </a:pPr>
            <a:r>
              <a:rPr lang="en-US" altLang="ko-KR" sz="3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Ⅴ</a:t>
            </a:r>
            <a:r>
              <a:rPr lang="en-US" altLang="ko-KR" sz="3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3000" b="1" cap="none" dirty="0" smtClean="0">
                <a:solidFill>
                  <a:srgbClr val="000000"/>
                </a:solidFill>
                <a:sym typeface="Arial"/>
              </a:rPr>
              <a:t>에러 및 보완점</a:t>
            </a:r>
            <a:endParaRPr lang="en-US" altLang="ko-KR" sz="3000" b="1" cap="none" dirty="0" smtClean="0">
              <a:solidFill>
                <a:srgbClr val="000000"/>
              </a:solidFill>
              <a:sym typeface="Arial"/>
            </a:endParaRPr>
          </a:p>
          <a:p>
            <a:pPr marL="127000" lvl="3">
              <a:spcBef>
                <a:spcPts val="600"/>
              </a:spcBef>
              <a:spcAft>
                <a:spcPts val="600"/>
              </a:spcAft>
              <a:buSzPts val="2400"/>
            </a:pPr>
            <a:r>
              <a:rPr lang="ko-KR" altLang="en-US" sz="3000" b="1" cap="none" dirty="0" smtClean="0">
                <a:solidFill>
                  <a:srgbClr val="000000"/>
                </a:solidFill>
                <a:sym typeface="Arial"/>
              </a:rPr>
              <a:t>느낀 점과 보완점</a:t>
            </a:r>
            <a:endParaRPr lang="en-US" sz="3000" b="1" cap="none" dirty="0" smtClean="0">
              <a:solidFill>
                <a:srgbClr val="000000"/>
              </a:solidFill>
              <a:sym typeface="Arial"/>
            </a:endParaRPr>
          </a:p>
          <a:p>
            <a:pPr marL="127000" marR="0" lvl="0" algn="l" rtl="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en-US" sz="3000" b="1" cap="none" dirty="0" smtClean="0">
                <a:solidFill>
                  <a:srgbClr val="000000"/>
                </a:solidFill>
                <a:sym typeface="Arial"/>
              </a:rPr>
              <a:t>Q&amp;A</a:t>
            </a:r>
            <a:endParaRPr sz="3000" b="0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4"/>
          <p:cNvGrpSpPr/>
          <p:nvPr/>
        </p:nvGrpSpPr>
        <p:grpSpPr>
          <a:xfrm>
            <a:off x="0" y="0"/>
            <a:ext cx="9144635" cy="621030"/>
            <a:chOff x="0" y="0"/>
            <a:chExt cx="9144635" cy="621030"/>
          </a:xfrm>
        </p:grpSpPr>
        <p:sp>
          <p:nvSpPr>
            <p:cNvPr id="273" name="Google Shape;273;p14"/>
            <p:cNvSpPr/>
            <p:nvPr/>
          </p:nvSpPr>
          <p:spPr>
            <a:xfrm>
              <a:off x="0" y="0"/>
              <a:ext cx="9144635" cy="62103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35" y="0"/>
              <a:ext cx="1960050" cy="621030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5" name="Google Shape;275;p14"/>
          <p:cNvSpPr txBox="1"/>
          <p:nvPr/>
        </p:nvSpPr>
        <p:spPr>
          <a:xfrm>
            <a:off x="175848" y="66530"/>
            <a:ext cx="2013437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Clr>
                <a:srgbClr val="595959"/>
              </a:buClr>
              <a:buSzPts val="1800"/>
            </a:pPr>
            <a:r>
              <a:rPr lang="en-US" sz="1800" b="1" dirty="0">
                <a:sym typeface="Malgun Gothic"/>
              </a:rPr>
              <a:t>Ⅲ. </a:t>
            </a:r>
            <a:r>
              <a:rPr lang="ko-KR" altLang="en-US" sz="1800" b="1" dirty="0" smtClean="0">
                <a:sym typeface="Malgun Gothic"/>
              </a:rPr>
              <a:t>데이터 수집</a:t>
            </a:r>
            <a:endParaRPr sz="1800" b="1" dirty="0">
              <a:sym typeface="Malgun Gothic"/>
            </a:endParaRPr>
          </a:p>
        </p:txBody>
      </p:sp>
      <p:sp>
        <p:nvSpPr>
          <p:cNvPr id="9" name="Google Shape;140;p4"/>
          <p:cNvSpPr/>
          <p:nvPr/>
        </p:nvSpPr>
        <p:spPr>
          <a:xfrm>
            <a:off x="1958021" y="67201"/>
            <a:ext cx="504829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Malgun Gothic"/>
              <a:buNone/>
            </a:pPr>
            <a:r>
              <a:rPr lang="ko-KR" altLang="en-US" sz="1800" b="1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모듈 실행</a:t>
            </a:r>
            <a:endParaRPr sz="1800" b="1" cap="none" dirty="0">
              <a:solidFill>
                <a:srgbClr val="E36C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16;p9"/>
          <p:cNvSpPr txBox="1"/>
          <p:nvPr/>
        </p:nvSpPr>
        <p:spPr>
          <a:xfrm>
            <a:off x="267904" y="4009572"/>
            <a:ext cx="6401527" cy="181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ko-KR" altLang="en-US" sz="1600" spc="-60" dirty="0" smtClean="0">
                <a:solidFill>
                  <a:schemeClr val="dk1"/>
                </a:solidFill>
              </a:rPr>
              <a:t>리뷰 수집 및 </a:t>
            </a:r>
            <a:r>
              <a:rPr lang="en-US" altLang="ko-KR" sz="1600" spc="-60" dirty="0" smtClean="0">
                <a:solidFill>
                  <a:schemeClr val="dk1"/>
                </a:solidFill>
              </a:rPr>
              <a:t>DB </a:t>
            </a:r>
            <a:r>
              <a:rPr lang="ko-KR" altLang="en-US" sz="1600" spc="-60" dirty="0" smtClean="0">
                <a:solidFill>
                  <a:schemeClr val="dk1"/>
                </a:solidFill>
              </a:rPr>
              <a:t>입력</a:t>
            </a:r>
            <a:endParaRPr lang="en-US" altLang="ko-KR" sz="1600" spc="-60" dirty="0" smtClean="0">
              <a:solidFill>
                <a:schemeClr val="dk1"/>
              </a:solidFill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altLang="ko-KR" sz="1600" b="0" cap="none" spc="-60" dirty="0">
              <a:solidFill>
                <a:schemeClr val="dk1"/>
              </a:solidFill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ko-KR" altLang="en-US" sz="1600" b="0" cap="none" spc="-60" dirty="0" smtClean="0">
                <a:solidFill>
                  <a:schemeClr val="dk1"/>
                </a:solidFill>
                <a:sym typeface="Arial"/>
              </a:rPr>
              <a:t>리뷰 </a:t>
            </a:r>
            <a:r>
              <a:rPr lang="en-US" altLang="ko-KR" sz="1600" b="0" cap="none" spc="-60" dirty="0" smtClean="0">
                <a:solidFill>
                  <a:schemeClr val="dk1"/>
                </a:solidFill>
                <a:sym typeface="Arial"/>
              </a:rPr>
              <a:t>DB </a:t>
            </a:r>
            <a:r>
              <a:rPr lang="ko-KR" altLang="en-US" sz="1600" b="0" cap="none" spc="-60" dirty="0" smtClean="0">
                <a:solidFill>
                  <a:schemeClr val="dk1"/>
                </a:solidFill>
                <a:sym typeface="Arial"/>
              </a:rPr>
              <a:t>입력 시 </a:t>
            </a:r>
            <a:r>
              <a:rPr lang="en-US" altLang="ko-KR" sz="1600" b="0" cap="none" spc="-60" dirty="0" err="1" smtClean="0">
                <a:solidFill>
                  <a:schemeClr val="dk1"/>
                </a:solidFill>
                <a:sym typeface="Arial"/>
              </a:rPr>
              <a:t>pdno</a:t>
            </a:r>
            <a:r>
              <a:rPr lang="ko-KR" altLang="en-US" sz="1600" spc="-60" dirty="0" smtClean="0">
                <a:solidFill>
                  <a:schemeClr val="dk1"/>
                </a:solidFill>
              </a:rPr>
              <a:t> 컬럼은 </a:t>
            </a:r>
            <a:r>
              <a:rPr lang="en-US" altLang="ko-KR" sz="1600" spc="-60" dirty="0" smtClean="0">
                <a:solidFill>
                  <a:schemeClr val="dk1"/>
                </a:solidFill>
              </a:rPr>
              <a:t>DB</a:t>
            </a:r>
            <a:r>
              <a:rPr lang="ko-KR" altLang="en-US" sz="1600" spc="-60" dirty="0" smtClean="0">
                <a:solidFill>
                  <a:schemeClr val="dk1"/>
                </a:solidFill>
              </a:rPr>
              <a:t>에서 가져와서 입력한다</a:t>
            </a:r>
            <a:r>
              <a:rPr lang="en-US" altLang="ko-KR" sz="1600" spc="-60" dirty="0" smtClean="0">
                <a:solidFill>
                  <a:schemeClr val="dk1"/>
                </a:solidFill>
              </a:rPr>
              <a:t>.</a:t>
            </a:r>
            <a:endParaRPr lang="en-US" altLang="ko-KR" sz="1600" b="0" cap="none" spc="-60" dirty="0" smtClean="0">
              <a:solidFill>
                <a:schemeClr val="dk1"/>
              </a:solidFill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4" y="850940"/>
            <a:ext cx="7576780" cy="2908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/>
        </p:nvSpPr>
        <p:spPr>
          <a:xfrm>
            <a:off x="3032122" y="3022560"/>
            <a:ext cx="4370994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</a:t>
            </a:r>
            <a:r>
              <a:rPr lang="en-US" sz="4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실행결과</a:t>
            </a:r>
            <a:endParaRPr sz="4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4"/>
          <p:cNvGrpSpPr/>
          <p:nvPr/>
        </p:nvGrpSpPr>
        <p:grpSpPr>
          <a:xfrm>
            <a:off x="0" y="0"/>
            <a:ext cx="9144635" cy="621030"/>
            <a:chOff x="0" y="0"/>
            <a:chExt cx="9144635" cy="621030"/>
          </a:xfrm>
        </p:grpSpPr>
        <p:sp>
          <p:nvSpPr>
            <p:cNvPr id="273" name="Google Shape;273;p14"/>
            <p:cNvSpPr/>
            <p:nvPr/>
          </p:nvSpPr>
          <p:spPr>
            <a:xfrm>
              <a:off x="0" y="0"/>
              <a:ext cx="9144635" cy="62103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35" y="0"/>
              <a:ext cx="1960050" cy="621030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5" name="Google Shape;275;p14"/>
          <p:cNvSpPr txBox="1"/>
          <p:nvPr/>
        </p:nvSpPr>
        <p:spPr>
          <a:xfrm>
            <a:off x="202224" y="66530"/>
            <a:ext cx="2013437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595959"/>
              </a:buClr>
              <a:buSzPts val="1500"/>
            </a:pPr>
            <a:r>
              <a:rPr lang="en-US" altLang="ko-KR" sz="1800" b="1" dirty="0">
                <a:sym typeface="Malgun Gothic"/>
              </a:rPr>
              <a:t>Ⅳ. </a:t>
            </a:r>
            <a:r>
              <a:rPr lang="ko-KR" altLang="en-US" sz="1800" b="1" dirty="0" smtClean="0">
                <a:sym typeface="Malgun Gothic"/>
              </a:rPr>
              <a:t>실행 결과</a:t>
            </a:r>
            <a:endParaRPr lang="ko-KR" altLang="en-US" sz="1800" b="1" dirty="0">
              <a:sym typeface="Malgun Gothic"/>
            </a:endParaRPr>
          </a:p>
        </p:txBody>
      </p:sp>
      <p:sp>
        <p:nvSpPr>
          <p:cNvPr id="9" name="Google Shape;140;p4"/>
          <p:cNvSpPr/>
          <p:nvPr/>
        </p:nvSpPr>
        <p:spPr>
          <a:xfrm>
            <a:off x="1958021" y="67201"/>
            <a:ext cx="504829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Malgun Gothic"/>
              <a:buNone/>
            </a:pPr>
            <a:r>
              <a:rPr lang="en-US" sz="1800" b="1" cap="none" dirty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800" b="1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800" b="1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r>
              <a:rPr 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 cap="none" dirty="0">
              <a:solidFill>
                <a:srgbClr val="E36C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5" y="854725"/>
            <a:ext cx="8732822" cy="54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4"/>
          <p:cNvGrpSpPr/>
          <p:nvPr/>
        </p:nvGrpSpPr>
        <p:grpSpPr>
          <a:xfrm>
            <a:off x="0" y="0"/>
            <a:ext cx="9144635" cy="621030"/>
            <a:chOff x="0" y="0"/>
            <a:chExt cx="9144635" cy="621030"/>
          </a:xfrm>
        </p:grpSpPr>
        <p:sp>
          <p:nvSpPr>
            <p:cNvPr id="273" name="Google Shape;273;p14"/>
            <p:cNvSpPr/>
            <p:nvPr/>
          </p:nvSpPr>
          <p:spPr>
            <a:xfrm>
              <a:off x="0" y="0"/>
              <a:ext cx="9144635" cy="62103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35" y="0"/>
              <a:ext cx="1960050" cy="621030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 b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5" name="Google Shape;275;p14"/>
          <p:cNvSpPr txBox="1"/>
          <p:nvPr/>
        </p:nvSpPr>
        <p:spPr>
          <a:xfrm>
            <a:off x="202224" y="66530"/>
            <a:ext cx="2013437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595959"/>
              </a:buClr>
              <a:buSzPts val="1500"/>
            </a:pPr>
            <a:r>
              <a:rPr lang="en-US" altLang="ko-KR" sz="1800" b="1" dirty="0">
                <a:sym typeface="Malgun Gothic"/>
              </a:rPr>
              <a:t>Ⅳ. </a:t>
            </a:r>
            <a:r>
              <a:rPr lang="ko-KR" altLang="en-US" sz="1800" b="1" dirty="0" smtClean="0">
                <a:sym typeface="Malgun Gothic"/>
              </a:rPr>
              <a:t>실행 결과</a:t>
            </a:r>
            <a:endParaRPr lang="ko-KR" altLang="en-US" sz="1800" b="1" dirty="0">
              <a:sym typeface="Malgun Gothic"/>
            </a:endParaRPr>
          </a:p>
        </p:txBody>
      </p:sp>
      <p:sp>
        <p:nvSpPr>
          <p:cNvPr id="9" name="Google Shape;140;p4"/>
          <p:cNvSpPr/>
          <p:nvPr/>
        </p:nvSpPr>
        <p:spPr>
          <a:xfrm>
            <a:off x="1958021" y="67201"/>
            <a:ext cx="504829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Clr>
                <a:srgbClr val="E36C09"/>
              </a:buClr>
              <a:buSzPts val="1800"/>
            </a:pPr>
            <a:r>
              <a:rPr lang="en-US" altLang="ko-KR" sz="1800" b="1" dirty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800" b="1" dirty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분류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7" y="864287"/>
            <a:ext cx="7199710" cy="53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/>
        </p:nvSpPr>
        <p:spPr>
          <a:xfrm>
            <a:off x="2372709" y="3022560"/>
            <a:ext cx="6703695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</a:t>
            </a:r>
            <a:r>
              <a:rPr lang="en-US" sz="4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4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 및 보완점</a:t>
            </a:r>
            <a:endParaRPr sz="4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380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6"/>
          <p:cNvGrpSpPr/>
          <p:nvPr/>
        </p:nvGrpSpPr>
        <p:grpSpPr>
          <a:xfrm>
            <a:off x="8156" y="1267"/>
            <a:ext cx="9144001" cy="620398"/>
            <a:chOff x="-636" y="1267"/>
            <a:chExt cx="9144001" cy="620398"/>
          </a:xfrm>
        </p:grpSpPr>
        <p:sp>
          <p:nvSpPr>
            <p:cNvPr id="299" name="Google Shape;299;p16"/>
            <p:cNvSpPr/>
            <p:nvPr/>
          </p:nvSpPr>
          <p:spPr>
            <a:xfrm rot="10800000">
              <a:off x="-635" y="1270"/>
              <a:ext cx="9144000" cy="62039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 rot="10800000">
              <a:off x="-636" y="1267"/>
              <a:ext cx="2110789" cy="620395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1" name="Google Shape;301;p16"/>
          <p:cNvSpPr txBox="1"/>
          <p:nvPr/>
        </p:nvSpPr>
        <p:spPr>
          <a:xfrm>
            <a:off x="175846" y="92028"/>
            <a:ext cx="2057400" cy="65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595959"/>
              </a:buClr>
              <a:buSzPts val="1500"/>
            </a:pPr>
            <a:r>
              <a:rPr lang="en-US" altLang="ko-KR" sz="1600" b="1" dirty="0" smtClean="0">
                <a:sym typeface="Malgun Gothic"/>
              </a:rPr>
              <a:t>Ⅴ. </a:t>
            </a:r>
            <a:r>
              <a:rPr lang="ko-KR" altLang="en-US" sz="1600" b="1" dirty="0">
                <a:sym typeface="Malgun Gothic"/>
              </a:rPr>
              <a:t>에러 및 보완점</a:t>
            </a:r>
          </a:p>
          <a:p>
            <a:pPr lvl="0">
              <a:lnSpc>
                <a:spcPct val="115000"/>
              </a:lnSpc>
              <a:buClr>
                <a:srgbClr val="595959"/>
              </a:buClr>
              <a:buSzPts val="1500"/>
            </a:pPr>
            <a:endParaRPr sz="1600" b="1" dirty="0">
              <a:sym typeface="Malgun Gothic"/>
            </a:endParaRPr>
          </a:p>
        </p:txBody>
      </p:sp>
      <p:sp>
        <p:nvSpPr>
          <p:cNvPr id="12" name="Google Shape;140;p4"/>
          <p:cNvSpPr/>
          <p:nvPr/>
        </p:nvSpPr>
        <p:spPr>
          <a:xfrm>
            <a:off x="2142663" y="67200"/>
            <a:ext cx="504829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Clr>
                <a:srgbClr val="E36C09"/>
              </a:buClr>
              <a:buSzPts val="1800"/>
            </a:pPr>
            <a:r>
              <a:rPr lang="en-US" altLang="ko-KR" sz="1800" b="1" dirty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800" b="1" dirty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과제를 수행하면서 발생한 에러 및 해결방법</a:t>
            </a:r>
          </a:p>
        </p:txBody>
      </p:sp>
      <p:sp>
        <p:nvSpPr>
          <p:cNvPr id="14" name="Google Shape;305;p16"/>
          <p:cNvSpPr txBox="1"/>
          <p:nvPr/>
        </p:nvSpPr>
        <p:spPr>
          <a:xfrm>
            <a:off x="275979" y="4808965"/>
            <a:ext cx="862127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1600" b="1" dirty="0" err="1"/>
              <a:t>DatabaseError</a:t>
            </a:r>
            <a:r>
              <a:rPr lang="en-US" altLang="ko-KR" sz="1600" dirty="0"/>
              <a:t>: ORA-01489: </a:t>
            </a:r>
            <a:r>
              <a:rPr lang="ko-KR" altLang="en-US" sz="1600" dirty="0"/>
              <a:t>문자열 연결의 결과가 너무 깁니다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305;p16"/>
          <p:cNvSpPr txBox="1"/>
          <p:nvPr/>
        </p:nvSpPr>
        <p:spPr>
          <a:xfrm>
            <a:off x="275979" y="5203875"/>
            <a:ext cx="862127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결과를 한 개로 합치려고 하였으나 리뷰내용들을 붙이는 과정에서 생긴 오류</a:t>
            </a:r>
          </a:p>
          <a:p>
            <a:pPr lvl="0"/>
            <a:endParaRPr lang="ko-KR" altLang="en-US" sz="1600" dirty="0" err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5" y="852317"/>
            <a:ext cx="7637580" cy="3827682"/>
          </a:xfrm>
          <a:prstGeom prst="rect">
            <a:avLst/>
          </a:prstGeom>
        </p:spPr>
      </p:pic>
      <p:sp>
        <p:nvSpPr>
          <p:cNvPr id="17" name="Google Shape;305;p16"/>
          <p:cNvSpPr txBox="1"/>
          <p:nvPr/>
        </p:nvSpPr>
        <p:spPr>
          <a:xfrm>
            <a:off x="275979" y="5672263"/>
            <a:ext cx="862127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과정은 문제가 요구하는 조건이 아님을 확인하여 분리하여 실행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6"/>
          <p:cNvGrpSpPr/>
          <p:nvPr/>
        </p:nvGrpSpPr>
        <p:grpSpPr>
          <a:xfrm>
            <a:off x="8156" y="1267"/>
            <a:ext cx="9144001" cy="620398"/>
            <a:chOff x="-636" y="1267"/>
            <a:chExt cx="9144001" cy="620398"/>
          </a:xfrm>
        </p:grpSpPr>
        <p:sp>
          <p:nvSpPr>
            <p:cNvPr id="299" name="Google Shape;299;p16"/>
            <p:cNvSpPr/>
            <p:nvPr/>
          </p:nvSpPr>
          <p:spPr>
            <a:xfrm rot="10800000">
              <a:off x="-635" y="1270"/>
              <a:ext cx="9144000" cy="62039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 rot="10800000">
              <a:off x="-636" y="1267"/>
              <a:ext cx="2110789" cy="620395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1" name="Google Shape;301;p16"/>
          <p:cNvSpPr txBox="1"/>
          <p:nvPr/>
        </p:nvSpPr>
        <p:spPr>
          <a:xfrm>
            <a:off x="175846" y="92028"/>
            <a:ext cx="2057400" cy="65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595959"/>
              </a:buClr>
              <a:buSzPts val="1500"/>
            </a:pPr>
            <a:r>
              <a:rPr lang="en-US" altLang="ko-KR" sz="1600" b="1" dirty="0" smtClean="0">
                <a:sym typeface="Malgun Gothic"/>
              </a:rPr>
              <a:t>Ⅴ. </a:t>
            </a:r>
            <a:r>
              <a:rPr lang="ko-KR" altLang="en-US" sz="1600" b="1" dirty="0">
                <a:sym typeface="Malgun Gothic"/>
              </a:rPr>
              <a:t>에러 및 보완점</a:t>
            </a:r>
          </a:p>
          <a:p>
            <a:pPr lvl="0">
              <a:lnSpc>
                <a:spcPct val="115000"/>
              </a:lnSpc>
              <a:buClr>
                <a:srgbClr val="595959"/>
              </a:buClr>
              <a:buSzPts val="1500"/>
            </a:pPr>
            <a:endParaRPr sz="1600" b="1" dirty="0">
              <a:sym typeface="Malgun Gothic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263769" y="3281211"/>
            <a:ext cx="9170377" cy="31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450" spc="-50" dirty="0"/>
              <a:t>오류가 발생했습니다 </a:t>
            </a:r>
            <a:r>
              <a:rPr lang="en-US" altLang="ko-KR" sz="1450" spc="-50" dirty="0"/>
              <a:t>ORA-12899: "HR"."REVIEW"."RVCONTENT" </a:t>
            </a:r>
            <a:r>
              <a:rPr lang="ko-KR" altLang="en-US" sz="1450" spc="-50" dirty="0"/>
              <a:t>열에 대한 값이 너무 큼</a:t>
            </a:r>
            <a:r>
              <a:rPr lang="en-US" altLang="ko-KR" sz="1450" spc="-50" dirty="0"/>
              <a:t>(</a:t>
            </a:r>
            <a:r>
              <a:rPr lang="ko-KR" altLang="en-US" sz="1450" spc="-50" dirty="0"/>
              <a:t>실제</a:t>
            </a:r>
            <a:r>
              <a:rPr lang="en-US" altLang="ko-KR" sz="1450" spc="-50" dirty="0"/>
              <a:t>: 1587, </a:t>
            </a:r>
            <a:r>
              <a:rPr lang="ko-KR" altLang="en-US" sz="1450" spc="-50" dirty="0"/>
              <a:t>최대값</a:t>
            </a:r>
            <a:r>
              <a:rPr lang="en-US" altLang="ko-KR" sz="1450" spc="-50" dirty="0"/>
              <a:t>: 1200) </a:t>
            </a:r>
          </a:p>
        </p:txBody>
      </p:sp>
      <p:sp>
        <p:nvSpPr>
          <p:cNvPr id="12" name="Google Shape;140;p4"/>
          <p:cNvSpPr/>
          <p:nvPr/>
        </p:nvSpPr>
        <p:spPr>
          <a:xfrm>
            <a:off x="2142663" y="67200"/>
            <a:ext cx="504829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Clr>
                <a:srgbClr val="E36C09"/>
              </a:buClr>
              <a:buSzPts val="1800"/>
            </a:pPr>
            <a:r>
              <a:rPr lang="en-US" altLang="ko-KR" sz="1800" b="1" dirty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800" b="1" dirty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과제를 수행하면서 발생한 에러 및 해결방법</a:t>
            </a:r>
          </a:p>
        </p:txBody>
      </p:sp>
      <p:sp>
        <p:nvSpPr>
          <p:cNvPr id="13" name="Google Shape;305;p16"/>
          <p:cNvSpPr txBox="1"/>
          <p:nvPr/>
        </p:nvSpPr>
        <p:spPr>
          <a:xfrm>
            <a:off x="278282" y="3649482"/>
            <a:ext cx="8689871" cy="3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내용이 너무 긴 경우 </a:t>
            </a:r>
            <a:r>
              <a:rPr lang="en-US" altLang="ko-KR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저장하는 과정에서 발생하는 오류</a:t>
            </a:r>
            <a:r>
              <a:rPr lang="en-US" altLang="ko-KR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리뷰 내용 삭제</a:t>
            </a:r>
            <a:endParaRPr lang="en-US" altLang="ko-KR" sz="16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868262"/>
            <a:ext cx="8704385" cy="24129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4087844"/>
            <a:ext cx="7412469" cy="212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6"/>
          <p:cNvGrpSpPr/>
          <p:nvPr/>
        </p:nvGrpSpPr>
        <p:grpSpPr>
          <a:xfrm>
            <a:off x="8156" y="1267"/>
            <a:ext cx="9144001" cy="620398"/>
            <a:chOff x="-636" y="1267"/>
            <a:chExt cx="9144001" cy="620398"/>
          </a:xfrm>
        </p:grpSpPr>
        <p:sp>
          <p:nvSpPr>
            <p:cNvPr id="299" name="Google Shape;299;p16"/>
            <p:cNvSpPr/>
            <p:nvPr/>
          </p:nvSpPr>
          <p:spPr>
            <a:xfrm rot="10800000">
              <a:off x="-635" y="1270"/>
              <a:ext cx="9144000" cy="62039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 rot="10800000">
              <a:off x="-636" y="1267"/>
              <a:ext cx="2110789" cy="620395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1" name="Google Shape;301;p16"/>
          <p:cNvSpPr txBox="1"/>
          <p:nvPr/>
        </p:nvSpPr>
        <p:spPr>
          <a:xfrm>
            <a:off x="175846" y="92028"/>
            <a:ext cx="2057400" cy="65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595959"/>
              </a:buClr>
              <a:buSzPts val="1500"/>
            </a:pPr>
            <a:r>
              <a:rPr lang="en-US" altLang="ko-KR" sz="1600" b="1" dirty="0" smtClean="0">
                <a:sym typeface="Malgun Gothic"/>
              </a:rPr>
              <a:t>Ⅴ. </a:t>
            </a:r>
            <a:r>
              <a:rPr lang="ko-KR" altLang="en-US" sz="1600" b="1" dirty="0">
                <a:sym typeface="Malgun Gothic"/>
              </a:rPr>
              <a:t>에러 및 보완점</a:t>
            </a:r>
          </a:p>
          <a:p>
            <a:pPr lvl="0">
              <a:lnSpc>
                <a:spcPct val="115000"/>
              </a:lnSpc>
              <a:buClr>
                <a:srgbClr val="595959"/>
              </a:buClr>
              <a:buSzPts val="1500"/>
            </a:pPr>
            <a:endParaRPr sz="1600" b="1" dirty="0">
              <a:sym typeface="Malgun Gothic"/>
            </a:endParaRPr>
          </a:p>
        </p:txBody>
      </p:sp>
      <p:sp>
        <p:nvSpPr>
          <p:cNvPr id="12" name="Google Shape;140;p4"/>
          <p:cNvSpPr/>
          <p:nvPr/>
        </p:nvSpPr>
        <p:spPr>
          <a:xfrm>
            <a:off x="2142663" y="67200"/>
            <a:ext cx="504829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Malgun Gothic"/>
              <a:buNone/>
            </a:pPr>
            <a:r>
              <a:rPr lang="en-US" sz="1800" b="1" cap="none" dirty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과제를 수행하면서 발생한 에러 및 해결방법</a:t>
            </a:r>
            <a:endParaRPr sz="1800" b="1" cap="none" dirty="0">
              <a:solidFill>
                <a:srgbClr val="E36C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305;p16"/>
          <p:cNvSpPr txBox="1"/>
          <p:nvPr/>
        </p:nvSpPr>
        <p:spPr>
          <a:xfrm>
            <a:off x="263768" y="4649640"/>
            <a:ext cx="8459317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16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외래키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설정 시 대상 테이블의 </a:t>
            </a:r>
            <a:r>
              <a:rPr lang="ko-KR" altLang="en-US" sz="16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고유키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또는 기본 키를 설정해야 함</a:t>
            </a:r>
          </a:p>
          <a:p>
            <a:pPr lvl="0"/>
            <a:endParaRPr lang="ko-KR" altLang="en-US" sz="16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테이블의 기본 키를 변경하여 해결</a:t>
            </a:r>
          </a:p>
          <a:p>
            <a:pPr lvl="0"/>
            <a:endParaRPr lang="ko-KR" altLang="en-US" sz="1650" dirty="0" err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948728"/>
            <a:ext cx="535379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6"/>
          <p:cNvGrpSpPr/>
          <p:nvPr/>
        </p:nvGrpSpPr>
        <p:grpSpPr>
          <a:xfrm>
            <a:off x="8156" y="1267"/>
            <a:ext cx="9144001" cy="620398"/>
            <a:chOff x="-636" y="1267"/>
            <a:chExt cx="9144001" cy="620398"/>
          </a:xfrm>
        </p:grpSpPr>
        <p:sp>
          <p:nvSpPr>
            <p:cNvPr id="299" name="Google Shape;299;p16"/>
            <p:cNvSpPr/>
            <p:nvPr/>
          </p:nvSpPr>
          <p:spPr>
            <a:xfrm rot="10800000">
              <a:off x="-635" y="1270"/>
              <a:ext cx="9144000" cy="62039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 rot="10800000">
              <a:off x="-636" y="1267"/>
              <a:ext cx="2110789" cy="620395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1" name="Google Shape;301;p16"/>
          <p:cNvSpPr txBox="1"/>
          <p:nvPr/>
        </p:nvSpPr>
        <p:spPr>
          <a:xfrm>
            <a:off x="175846" y="92028"/>
            <a:ext cx="2057400" cy="65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595959"/>
              </a:buClr>
              <a:buSzPts val="1500"/>
            </a:pPr>
            <a:r>
              <a:rPr lang="en-US" altLang="ko-KR" sz="1600" b="1" dirty="0" smtClean="0">
                <a:sym typeface="Malgun Gothic"/>
              </a:rPr>
              <a:t>Ⅴ. </a:t>
            </a:r>
            <a:r>
              <a:rPr lang="ko-KR" altLang="en-US" sz="1600" b="1" dirty="0">
                <a:sym typeface="Malgun Gothic"/>
              </a:rPr>
              <a:t>에러 및 보완점</a:t>
            </a:r>
          </a:p>
          <a:p>
            <a:pPr lvl="0">
              <a:lnSpc>
                <a:spcPct val="115000"/>
              </a:lnSpc>
              <a:buClr>
                <a:srgbClr val="595959"/>
              </a:buClr>
              <a:buSzPts val="1500"/>
            </a:pPr>
            <a:endParaRPr sz="1600" b="1" dirty="0">
              <a:sym typeface="Malgun Gothic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263769" y="1002654"/>
            <a:ext cx="8299660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1. 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리뷰를 수집하는 과정에서 페이지 로딩이 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코드에서 작성한 대기시간보다 길어서 이전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리뷰가 </a:t>
            </a:r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DB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에 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들어가며</a:t>
            </a:r>
            <a:r>
              <a:rPr lang="en-US" altLang="ko-KR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로딩이 늦어진 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페이지의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리뷰는 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누락되는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현상</a:t>
            </a:r>
            <a:b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</a:br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2. 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프로그램오류가 발생하여 함수를 다시 가동하면 중복 </a:t>
            </a:r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DB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 생기는 현상</a:t>
            </a:r>
            <a:b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</a:br>
            <a:r>
              <a:rPr lang="en-US" altLang="ko-KR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3. 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리뷰를 </a:t>
            </a:r>
            <a:r>
              <a:rPr lang="en-US" altLang="ko-KR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DB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에 넣는 과정을 비동기로 작업하려 하였으나 </a:t>
            </a:r>
            <a:r>
              <a:rPr lang="en-US" altLang="ko-KR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DB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가 다수 누락되는 현상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/>
            </a:r>
            <a:b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</a:br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4. 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리뷰를 </a:t>
            </a:r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CSV 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파일로 저장한 후 해당 데이터를 읽어서 </a:t>
            </a:r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DB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에 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넣을 시 리뷰 내용 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중 </a:t>
            </a:r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`,`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와 </a:t>
            </a:r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`\n` 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이 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포함되어 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예기치 못한 오류 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발생</a:t>
            </a:r>
            <a:endParaRPr lang="en-US" altLang="ko-KR" sz="16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  <p:sp>
        <p:nvSpPr>
          <p:cNvPr id="12" name="Google Shape;140;p4"/>
          <p:cNvSpPr/>
          <p:nvPr/>
        </p:nvSpPr>
        <p:spPr>
          <a:xfrm>
            <a:off x="2142663" y="67200"/>
            <a:ext cx="6289160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Malgun Gothic"/>
              <a:buNone/>
            </a:pPr>
            <a:r>
              <a:rPr 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800" b="1" cap="none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과제를 수행하면서 발생한 문제점 및 해결방법</a:t>
            </a:r>
            <a:endParaRPr sz="1800" b="1" cap="none" dirty="0">
              <a:solidFill>
                <a:srgbClr val="E36C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305;p16"/>
          <p:cNvSpPr txBox="1"/>
          <p:nvPr/>
        </p:nvSpPr>
        <p:spPr>
          <a:xfrm>
            <a:off x="263768" y="3634392"/>
            <a:ext cx="8299661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1. Review 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내용이 이전 페이지와 같은 내용을 가져오면 잠시 기다린 후 다시 가져오는 것으로 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변경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/>
            </a:r>
            <a:b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</a:br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2. DB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에 저장할 때 </a:t>
            </a:r>
            <a:r>
              <a:rPr lang="en-US" altLang="ko-KR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SELECT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기능을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활용하여 이미 존재하는 데이터인지 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조회 후 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저장</a:t>
            </a:r>
            <a:b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</a:br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3. 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비동기로 작업하는 것과 아닌 것이 유의미한 차이가 없어서 비동기 과정을 삭제</a:t>
            </a:r>
            <a:b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</a:br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4. 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조건에서 </a:t>
            </a:r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CSV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저장에 관한 내용이 없으므로 </a:t>
            </a:r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CSV 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삭제 후 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리뷰를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 읽어오는 과정에서 </a:t>
            </a:r>
            <a:r>
              <a:rPr lang="en-US" altLang="ko-KR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DB</a:t>
            </a:r>
            <a:r>
              <a:rPr lang="ko-KR" altLang="en-US" sz="16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에 저장을 같이하는 형태로 </a:t>
            </a:r>
            <a:r>
              <a:rPr lang="ko-KR" altLang="en-US" sz="16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변경</a:t>
            </a:r>
            <a:endParaRPr lang="en-US" altLang="ko-KR" sz="165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72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5;p3"/>
          <p:cNvSpPr txBox="1"/>
          <p:nvPr/>
        </p:nvSpPr>
        <p:spPr>
          <a:xfrm>
            <a:off x="1277951" y="2958122"/>
            <a:ext cx="6588789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ko-KR" altLang="en-US" sz="4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느낀 점과 보완점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36158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5;p3"/>
          <p:cNvSpPr txBox="1"/>
          <p:nvPr/>
        </p:nvSpPr>
        <p:spPr>
          <a:xfrm>
            <a:off x="1679331" y="2958122"/>
            <a:ext cx="5785337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ko-KR" altLang="en-US" sz="4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배경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41530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>
            <a:off x="-636" y="3"/>
            <a:ext cx="9144636" cy="620397"/>
            <a:chOff x="-636" y="-2"/>
            <a:chExt cx="9144636" cy="620397"/>
          </a:xfrm>
        </p:grpSpPr>
        <p:sp>
          <p:nvSpPr>
            <p:cNvPr id="136" name="Google Shape;136;p4"/>
            <p:cNvSpPr/>
            <p:nvPr/>
          </p:nvSpPr>
          <p:spPr>
            <a:xfrm rot="10800000">
              <a:off x="35560" y="0"/>
              <a:ext cx="9108440" cy="62039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-636" y="-2"/>
              <a:ext cx="9144635" cy="620395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ym typeface="Malgun Gothic"/>
              </a:endParaRPr>
            </a:p>
          </p:txBody>
        </p:sp>
      </p:grpSp>
      <p:sp>
        <p:nvSpPr>
          <p:cNvPr id="8" name="Google Shape;138;p4"/>
          <p:cNvSpPr txBox="1"/>
          <p:nvPr/>
        </p:nvSpPr>
        <p:spPr>
          <a:xfrm>
            <a:off x="1262742" y="125554"/>
            <a:ext cx="6633028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느낀 점과 보완점</a:t>
            </a:r>
            <a:endParaRPr lang="en-US" altLang="ko-KR" sz="2400" b="1" dirty="0"/>
          </a:p>
        </p:txBody>
      </p:sp>
      <p:sp>
        <p:nvSpPr>
          <p:cNvPr id="23" name="사각형: 둥근 모서리 1">
            <a:extLst>
              <a:ext uri="{FF2B5EF4-FFF2-40B4-BE49-F238E27FC236}">
                <a16:creationId xmlns:a16="http://schemas.microsoft.com/office/drawing/2014/main" id="{88DAF014-91EB-46ED-A066-52758E9E050B}"/>
              </a:ext>
            </a:extLst>
          </p:cNvPr>
          <p:cNvSpPr/>
          <p:nvPr/>
        </p:nvSpPr>
        <p:spPr>
          <a:xfrm>
            <a:off x="144504" y="1537063"/>
            <a:ext cx="4299394" cy="3630023"/>
          </a:xfrm>
          <a:prstGeom prst="roundRect">
            <a:avLst>
              <a:gd name="adj" fmla="val 1232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82D9EE4-0481-47A2-98B1-ADDBA4498D24}"/>
              </a:ext>
            </a:extLst>
          </p:cNvPr>
          <p:cNvSpPr/>
          <p:nvPr/>
        </p:nvSpPr>
        <p:spPr>
          <a:xfrm>
            <a:off x="455107" y="1903241"/>
            <a:ext cx="931808" cy="9939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A593D5-501E-457D-A8CA-AB659DA69256}"/>
              </a:ext>
            </a:extLst>
          </p:cNvPr>
          <p:cNvSpPr txBox="1"/>
          <p:nvPr/>
        </p:nvSpPr>
        <p:spPr>
          <a:xfrm>
            <a:off x="1508003" y="1908648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SQL </a:t>
            </a:r>
            <a:r>
              <a:rPr lang="ko-KR" altLang="en-US" sz="2400" dirty="0" smtClean="0">
                <a:solidFill>
                  <a:schemeClr val="bg1"/>
                </a:solidFill>
              </a:rPr>
              <a:t>오류가 많았다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27385C-4021-4E81-9927-7001CEA3757F}"/>
              </a:ext>
            </a:extLst>
          </p:cNvPr>
          <p:cNvSpPr txBox="1"/>
          <p:nvPr/>
        </p:nvSpPr>
        <p:spPr>
          <a:xfrm>
            <a:off x="455107" y="3102519"/>
            <a:ext cx="367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SQL </a:t>
            </a:r>
            <a:r>
              <a:rPr lang="ko-KR" altLang="en-US" sz="2000" dirty="0">
                <a:solidFill>
                  <a:schemeClr val="bg1"/>
                </a:solidFill>
              </a:rPr>
              <a:t>오류도 정리하여 해당 오류가 발생 시 해결 방법을 자료화</a:t>
            </a:r>
          </a:p>
        </p:txBody>
      </p:sp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0A7CD9B1-B5C1-4291-B033-195801852AB9}"/>
              </a:ext>
            </a:extLst>
          </p:cNvPr>
          <p:cNvSpPr/>
          <p:nvPr/>
        </p:nvSpPr>
        <p:spPr>
          <a:xfrm>
            <a:off x="4733928" y="1537063"/>
            <a:ext cx="4299394" cy="3630023"/>
          </a:xfrm>
          <a:prstGeom prst="roundRect">
            <a:avLst>
              <a:gd name="adj" fmla="val 12329"/>
            </a:avLst>
          </a:prstGeom>
          <a:solidFill>
            <a:srgbClr val="7E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4D7F19B-C164-4B03-A975-BA546F814AC6}"/>
              </a:ext>
            </a:extLst>
          </p:cNvPr>
          <p:cNvSpPr/>
          <p:nvPr/>
        </p:nvSpPr>
        <p:spPr>
          <a:xfrm>
            <a:off x="5044531" y="1903241"/>
            <a:ext cx="931808" cy="9939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36977E-A713-40D0-884E-9243F0D831BE}"/>
              </a:ext>
            </a:extLst>
          </p:cNvPr>
          <p:cNvSpPr txBox="1"/>
          <p:nvPr/>
        </p:nvSpPr>
        <p:spPr>
          <a:xfrm>
            <a:off x="5976339" y="1908648"/>
            <a:ext cx="3124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단위 기능으로 나누기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가 어려웠다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56B852-D617-4B17-9139-16036874E7FC}"/>
              </a:ext>
            </a:extLst>
          </p:cNvPr>
          <p:cNvSpPr txBox="1"/>
          <p:nvPr/>
        </p:nvSpPr>
        <p:spPr>
          <a:xfrm>
            <a:off x="5044531" y="3102519"/>
            <a:ext cx="3707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코드 모듈화 과정에서 상세한 기능별 분리를 위해 </a:t>
            </a:r>
            <a:r>
              <a:rPr lang="ko-KR" altLang="en-US" sz="2000" dirty="0" err="1">
                <a:solidFill>
                  <a:schemeClr val="bg1"/>
                </a:solidFill>
              </a:rPr>
              <a:t>모듈별</a:t>
            </a:r>
            <a:r>
              <a:rPr lang="ko-KR" altLang="en-US" sz="2000" dirty="0">
                <a:solidFill>
                  <a:schemeClr val="bg1"/>
                </a:solidFill>
              </a:rPr>
              <a:t> 목표를 세분화하여 구현</a:t>
            </a:r>
          </a:p>
        </p:txBody>
      </p:sp>
    </p:spTree>
    <p:extLst>
      <p:ext uri="{BB962C8B-B14F-4D97-AF65-F5344CB8AC3E}">
        <p14:creationId xmlns:p14="http://schemas.microsoft.com/office/powerpoint/2010/main" val="7062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/>
          <p:nvPr/>
        </p:nvSpPr>
        <p:spPr>
          <a:xfrm>
            <a:off x="3668680" y="2914839"/>
            <a:ext cx="195897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6000" dirty="0" smtClean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&amp;A</a:t>
            </a:r>
            <a:endParaRPr sz="2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>
            <a:off x="-636" y="3"/>
            <a:ext cx="9144636" cy="620397"/>
            <a:chOff x="-636" y="-2"/>
            <a:chExt cx="9144636" cy="620397"/>
          </a:xfrm>
        </p:grpSpPr>
        <p:sp>
          <p:nvSpPr>
            <p:cNvPr id="136" name="Google Shape;136;p4"/>
            <p:cNvSpPr/>
            <p:nvPr/>
          </p:nvSpPr>
          <p:spPr>
            <a:xfrm rot="10800000">
              <a:off x="35560" y="0"/>
              <a:ext cx="9108440" cy="62039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-636" y="-2"/>
              <a:ext cx="9144635" cy="620395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ym typeface="Malgun Gothic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64607" y="862761"/>
            <a:ext cx="84294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새로 </a:t>
            </a:r>
            <a:r>
              <a:rPr lang="ko-KR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개발하는 새로운 </a:t>
            </a:r>
            <a:r>
              <a:rPr lang="ko-KR" altLang="en-US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제품의 </a:t>
            </a:r>
            <a:r>
              <a:rPr lang="ko-KR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방향성을 확인하기 위해 경쟁사들의 기존 </a:t>
            </a:r>
            <a:r>
              <a:rPr lang="ko-KR" altLang="en-US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제품 </a:t>
            </a:r>
            <a:r>
              <a:rPr lang="ko-KR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리뷰를 확인하기 위해 최대한 많은 리뷰를 수집하고 </a:t>
            </a:r>
            <a:r>
              <a:rPr lang="ko-KR" alt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별점을</a:t>
            </a:r>
            <a:r>
              <a:rPr lang="ko-KR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기준으로 </a:t>
            </a:r>
            <a:r>
              <a:rPr lang="en-US" altLang="ko-KR" sz="22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점 이상은 긍정 덧글</a:t>
            </a:r>
            <a:r>
              <a:rPr lang="en-US" altLang="ko-KR" sz="2200" dirty="0">
                <a:solidFill>
                  <a:schemeClr val="tx1"/>
                </a:solidFill>
                <a:latin typeface="Consolas" panose="020B0609020204030204" pitchFamily="49" charset="0"/>
              </a:rPr>
              <a:t>, 3</a:t>
            </a:r>
            <a:r>
              <a:rPr lang="ko-KR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점 미만은 부정 덧글로 분류하여 데이터베이스에 저장하고자 한다</a:t>
            </a:r>
            <a:r>
              <a:rPr lang="en-US" altLang="ko-KR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altLang="ko-KR" sz="2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4607" y="3443515"/>
            <a:ext cx="84294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최근 사람들이 많이 찾는 </a:t>
            </a:r>
            <a:r>
              <a:rPr lang="ko-KR" alt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밀키트를</a:t>
            </a:r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검색하여 해당 </a:t>
            </a:r>
            <a:r>
              <a:rPr lang="ko-KR" alt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제품군을</a:t>
            </a:r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조리하는 제품을 개발하여 판매한다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이를 위해 많이 구매한 상품을 선정하여야 하는데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상품을 산 후 리뷰를 달 확률이 같다고 가정한다면 리뷰가 많이 달린 상품일수록 많이 팔린 상품이다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또한 리뷰가 좋을수록 </a:t>
            </a:r>
            <a:r>
              <a:rPr lang="ko-KR" alt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재구매율이</a:t>
            </a:r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높다고 가정하면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긍정 리뷰가 많을수록 </a:t>
            </a:r>
            <a:r>
              <a:rPr lang="ko-KR" alt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재구매율이</a:t>
            </a:r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높은 상품이다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따라서 어떠한 제품을 개발할지를 선정하기 위한 근거는 </a:t>
            </a:r>
            <a:r>
              <a:rPr lang="ko-KR" alt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밀키트를</a:t>
            </a:r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검색하였을 때 나온 상품들의 리뷰 수 및 </a:t>
            </a:r>
            <a:r>
              <a:rPr lang="ko-KR" alt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별점으로</a:t>
            </a:r>
            <a:r>
              <a:rPr lang="ko-KR" alt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한다</a:t>
            </a:r>
            <a:r>
              <a:rPr lang="en-US" altLang="ko-KR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1" name="Google Shape;138;p4"/>
          <p:cNvSpPr txBox="1"/>
          <p:nvPr/>
        </p:nvSpPr>
        <p:spPr>
          <a:xfrm>
            <a:off x="3749903" y="125554"/>
            <a:ext cx="16494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800" b="1" dirty="0" smtClean="0">
                <a:sym typeface="Malgun Gothic"/>
              </a:rPr>
              <a:t>프로젝트 배경</a:t>
            </a:r>
            <a:endParaRPr sz="1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>
            <a:off x="-636" y="3"/>
            <a:ext cx="9144636" cy="620397"/>
            <a:chOff x="-636" y="-2"/>
            <a:chExt cx="9144636" cy="620397"/>
          </a:xfrm>
        </p:grpSpPr>
        <p:sp>
          <p:nvSpPr>
            <p:cNvPr id="136" name="Google Shape;136;p4"/>
            <p:cNvSpPr/>
            <p:nvPr/>
          </p:nvSpPr>
          <p:spPr>
            <a:xfrm rot="10800000">
              <a:off x="35560" y="0"/>
              <a:ext cx="9108440" cy="62039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-636" y="-2"/>
              <a:ext cx="9144635" cy="620395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ym typeface="Malgun Gothic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65794" y="836512"/>
            <a:ext cx="858791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개 이상의 상품을 선정하여 상품의 이름을 데이터베이스 테이블에 </a:t>
            </a:r>
            <a:r>
              <a:rPr lang="ko-KR" altLang="en-US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저장하시오</a:t>
            </a:r>
            <a:r>
              <a:rPr lang="en-US" altLang="ko-KR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각 상품에 대한 모든 리뷰를 </a:t>
            </a:r>
            <a:r>
              <a:rPr lang="ko-KR" alt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수집하시오</a:t>
            </a:r>
            <a:r>
              <a:rPr lang="en-US" altLang="ko-KR" sz="22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수집된 리뷰를 데이터베이스 테이블에 저장하면서 </a:t>
            </a:r>
            <a:r>
              <a:rPr lang="ko-KR" alt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별점</a:t>
            </a:r>
            <a:r>
              <a:rPr lang="ko-KR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점 이상은 리뷰는 긍정</a:t>
            </a:r>
            <a:r>
              <a:rPr lang="en-US" altLang="ko-KR" sz="2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별점</a:t>
            </a:r>
            <a:r>
              <a:rPr lang="ko-KR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2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점 미만은 부정으로 표시하는 컬럼을 추가해야 합니다</a:t>
            </a:r>
            <a:r>
              <a:rPr lang="en-US" altLang="ko-KR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ko-KR" altLang="en-US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요구사항</a:t>
            </a:r>
            <a:endParaRPr lang="en-US" altLang="ko-KR" sz="2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상품 정보를 저장하기 위한 테이블과 리뷰를 저장하기 위한 테이블의 </a:t>
            </a:r>
            <a:r>
              <a:rPr lang="ko-KR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구조표와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테이블 생성 구문을 제시하고 리뷰를 수집하기 위해 작성한 소스코드와 단계별 실행 결과 및 설명을 제시하시오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프로그램의 수행 결과를 확인하기 위해 상품 이름과 리뷰 내용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리뷰 작성일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긍정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부정 분류 결과 등의 데이터가 저장된 상태를 </a:t>
            </a:r>
            <a:r>
              <a:rPr lang="ko-KR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파이썬을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통해 조회하여 하나의 결과 집합으로 표시한 </a:t>
            </a:r>
            <a:r>
              <a:rPr lang="ko-KR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스크린샷을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제시하세요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각각의 동작 단위를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개 이상 모듈화하세요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이 과정을 완성하여 발표자료를 </a:t>
            </a:r>
            <a:r>
              <a:rPr lang="ko-KR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작성후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제출하고 직접 발표를 수행합니다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과제를 수행하면서 겪은 에러 및 문제점을 모두 제시하고 이를 해결하기 위한 과정도 제시하세요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6. 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이 과제를 수행하면서 느낀 점을 서술하고 향후 자신이 어떤 부분을 보완해야 할지 제시하세요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/>
          </a:p>
        </p:txBody>
      </p:sp>
      <p:sp>
        <p:nvSpPr>
          <p:cNvPr id="8" name="Google Shape;138;p4"/>
          <p:cNvSpPr txBox="1"/>
          <p:nvPr/>
        </p:nvSpPr>
        <p:spPr>
          <a:xfrm>
            <a:off x="3866018" y="125554"/>
            <a:ext cx="248348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2200" b="1" dirty="0" smtClean="0">
                <a:sym typeface="Malgun Gothic"/>
              </a:rPr>
              <a:t>수행 목표</a:t>
            </a:r>
            <a:endParaRPr lang="ko-KR" altLang="en-US" sz="22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5;p3"/>
          <p:cNvSpPr txBox="1"/>
          <p:nvPr/>
        </p:nvSpPr>
        <p:spPr>
          <a:xfrm>
            <a:off x="3121268" y="2958122"/>
            <a:ext cx="2905491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ko-KR" altLang="en-US" sz="4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 과정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686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5;p3"/>
          <p:cNvSpPr txBox="1"/>
          <p:nvPr/>
        </p:nvSpPr>
        <p:spPr>
          <a:xfrm>
            <a:off x="2696065" y="2951772"/>
            <a:ext cx="3958625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</a:t>
            </a:r>
            <a:r>
              <a:rPr lang="ko-KR" altLang="en-US" sz="4800" b="1" dirty="0" smtClean="0"/>
              <a:t>준비단계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13023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>
            <a:off x="-635" y="4"/>
            <a:ext cx="9144635" cy="620396"/>
            <a:chOff x="-635" y="-1"/>
            <a:chExt cx="9144635" cy="620396"/>
          </a:xfrm>
        </p:grpSpPr>
        <p:sp>
          <p:nvSpPr>
            <p:cNvPr id="136" name="Google Shape;136;p4"/>
            <p:cNvSpPr/>
            <p:nvPr/>
          </p:nvSpPr>
          <p:spPr>
            <a:xfrm rot="10800000">
              <a:off x="35560" y="0"/>
              <a:ext cx="9108440" cy="62039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-635" y="-1"/>
              <a:ext cx="1899773" cy="620395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ym typeface="Malgun Gothic"/>
              </a:endParaRPr>
            </a:p>
          </p:txBody>
        </p:sp>
      </p:grpSp>
      <p:sp>
        <p:nvSpPr>
          <p:cNvPr id="138" name="Google Shape;138;p4"/>
          <p:cNvSpPr txBox="1"/>
          <p:nvPr/>
        </p:nvSpPr>
        <p:spPr>
          <a:xfrm>
            <a:off x="179387" y="111161"/>
            <a:ext cx="2483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>
                <a:sym typeface="Malgun Gothic"/>
              </a:rPr>
              <a:t>Ⅰ. </a:t>
            </a:r>
            <a:r>
              <a:rPr lang="ko-KR" altLang="en-US" sz="1800" b="1" dirty="0" smtClean="0"/>
              <a:t>준비과정</a:t>
            </a:r>
            <a:endParaRPr sz="1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848347" y="75993"/>
            <a:ext cx="504829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Malgun Gothic"/>
              <a:buNone/>
            </a:pPr>
            <a:r>
              <a:rPr lang="en-US" sz="1800" b="1" cap="none" dirty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800" b="1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패키지 참조</a:t>
            </a:r>
            <a:endParaRPr sz="1800" b="1" cap="none" dirty="0">
              <a:solidFill>
                <a:srgbClr val="E36C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5" y="855770"/>
            <a:ext cx="8566011" cy="46306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"/>
          <p:cNvGrpSpPr/>
          <p:nvPr/>
        </p:nvGrpSpPr>
        <p:grpSpPr>
          <a:xfrm>
            <a:off x="-635" y="4"/>
            <a:ext cx="9144635" cy="620396"/>
            <a:chOff x="-635" y="-1"/>
            <a:chExt cx="9144635" cy="620396"/>
          </a:xfrm>
        </p:grpSpPr>
        <p:sp>
          <p:nvSpPr>
            <p:cNvPr id="136" name="Google Shape;136;p4"/>
            <p:cNvSpPr/>
            <p:nvPr/>
          </p:nvSpPr>
          <p:spPr>
            <a:xfrm rot="10800000">
              <a:off x="35560" y="0"/>
              <a:ext cx="9108440" cy="62039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-635" y="-1"/>
              <a:ext cx="1899773" cy="620395"/>
            </a:xfrm>
            <a:prstGeom prst="rect">
              <a:avLst/>
            </a:prstGeom>
            <a:solidFill>
              <a:srgbClr val="F0551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ym typeface="Malgun Gothic"/>
              </a:endParaRPr>
            </a:p>
          </p:txBody>
        </p:sp>
      </p:grpSp>
      <p:sp>
        <p:nvSpPr>
          <p:cNvPr id="138" name="Google Shape;138;p4"/>
          <p:cNvSpPr txBox="1"/>
          <p:nvPr/>
        </p:nvSpPr>
        <p:spPr>
          <a:xfrm>
            <a:off x="179387" y="111161"/>
            <a:ext cx="24834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>
                <a:sym typeface="Malgun Gothic"/>
              </a:rPr>
              <a:t>Ⅰ. </a:t>
            </a:r>
            <a:r>
              <a:rPr lang="ko-KR" altLang="en-US" sz="1800" b="1" dirty="0" smtClean="0"/>
              <a:t>준비과정</a:t>
            </a:r>
            <a:endParaRPr sz="1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848347" y="75993"/>
            <a:ext cx="5048299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Malgun Gothic"/>
              <a:buNone/>
            </a:pPr>
            <a:r>
              <a:rPr lang="en-US" sz="1800" b="1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800" b="1" dirty="0" smtClean="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브라우저 가동 및 페이지 이동</a:t>
            </a:r>
            <a:endParaRPr sz="1800" b="1" cap="none" dirty="0">
              <a:solidFill>
                <a:srgbClr val="E36C0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870848"/>
            <a:ext cx="8598877" cy="535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추억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806</Words>
  <Application>Microsoft Office PowerPoint</Application>
  <PresentationFormat>화면 슬라이드 쇼(4:3)</PresentationFormat>
  <Paragraphs>146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Noto Sans Symbols</vt:lpstr>
      <vt:lpstr>Malgun Gothic</vt:lpstr>
      <vt:lpstr>Malgun Gothic</vt:lpstr>
      <vt:lpstr>Arial</vt:lpstr>
      <vt:lpstr>Calibri</vt:lpstr>
      <vt:lpstr>Calibri Light</vt:lpstr>
      <vt:lpstr>Consolas</vt:lpstr>
      <vt:lpstr>추억</vt:lpstr>
      <vt:lpstr>리뷰데이터 수집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RohSeungBum</dc:creator>
  <cp:lastModifiedBy>hykimm</cp:lastModifiedBy>
  <cp:revision>61</cp:revision>
  <dcterms:modified xsi:type="dcterms:W3CDTF">2023-12-20T06:12:10Z</dcterms:modified>
</cp:coreProperties>
</file>