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comments/modernComment_103_B72FC7DD.xml" ContentType="application/vnd.ms-powerpoint.comments+xml"/>
  <Override PartName="/ppt/notesSlides/notesSlide2.xml" ContentType="application/vnd.openxmlformats-officedocument.presentationml.notesSlide+xml"/>
  <Override PartName="/ppt/comments/modernComment_106_57731261.xml" ContentType="application/vnd.ms-powerpoint.comments+xml"/>
  <Override PartName="/ppt/notesSlides/notesSlide3.xml" ContentType="application/vnd.openxmlformats-officedocument.presentationml.notesSlide+xml"/>
  <Override PartName="/ppt/comments/modernComment_107_BC71436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67" r:id="rId3"/>
    <p:sldId id="266" r:id="rId4"/>
    <p:sldId id="274" r:id="rId5"/>
    <p:sldId id="256" r:id="rId6"/>
    <p:sldId id="277" r:id="rId7"/>
    <p:sldId id="279" r:id="rId8"/>
    <p:sldId id="281" r:id="rId9"/>
    <p:sldId id="282" r:id="rId10"/>
    <p:sldId id="283" r:id="rId11"/>
    <p:sldId id="259" r:id="rId12"/>
    <p:sldId id="262" r:id="rId13"/>
    <p:sldId id="263" r:id="rId14"/>
    <p:sldId id="26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C34"/>
    <a:srgbClr val="337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60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dirty="0"/>
              <a:t>(‘18~’22)5</a:t>
            </a:r>
            <a:r>
              <a:rPr lang="ko-KR" altLang="en-US" sz="1100" dirty="0"/>
              <a:t>년 평균 사업장수 </a:t>
            </a:r>
            <a:r>
              <a:rPr lang="en-US" altLang="ko-KR" sz="1100" dirty="0"/>
              <a:t>(</a:t>
            </a:r>
            <a:r>
              <a:rPr lang="ko-KR" altLang="en-US" sz="1100" dirty="0"/>
              <a:t>개소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데이터!$B$19</c:f>
              <c:strCache>
                <c:ptCount val="1"/>
                <c:pt idx="0">
                  <c:v>사업장수 (개소)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2A-44E5-9C9E-1A1F40946314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A-44E5-9C9E-1A1F40946314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2A-44E5-9C9E-1A1F4094631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9D0EF40-EFC3-44AD-A888-B5184AEFAECE}" type="CATEGORYNAME">
                      <a:rPr lang="ko-KR" altLang="en-US" sz="1100" smtClean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fld id="{086F4793-643A-4808-9ECF-B9CB605C2418}" type="VALUE">
                      <a:rPr lang="en-US" altLang="ko-KR" sz="1100" baseline="0" smtClean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r>
                      <a:rPr lang="ko-KR" altLang="en-US" sz="1100" baseline="0" dirty="0"/>
                      <a:t>
</a:t>
                    </a:r>
                    <a:fld id="{456A9939-E53B-40BE-ACC0-AE3B873D2F9D}" type="PERCENTAGE">
                      <a:rPr lang="en-US" altLang="ko-KR" sz="1100" baseline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[백분율]</a:t>
                    </a:fld>
                    <a:endParaRPr lang="ko-KR" alt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12A-44E5-9C9E-1A1F4094631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ln w="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00D2B9F-9B82-47A5-8376-EB31BA86E7AE}" type="CATEGORYNAME">
                      <a:rPr lang="ko-KR" altLang="en-US" sz="1100" smtClean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[범주 이름]</a:t>
                    </a:fld>
                    <a:fld id="{7FE8791D-5A35-4333-AAC0-77121D2D6C29}" type="VALUE">
                      <a:rPr lang="en-US" altLang="ko-KR" sz="1100" baseline="0" smtClean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[값]</a:t>
                    </a:fld>
                    <a:r>
                      <a:rPr lang="ko-KR" altLang="en-US" sz="1100" baseline="0" dirty="0"/>
                      <a:t>
</a:t>
                    </a:r>
                    <a:fld id="{B328AA69-4DA6-484B-9F26-3FE621D413F0}" type="PERCENTAGE">
                      <a:rPr lang="en-US" altLang="ko-KR" sz="1100" baseline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[백분율]</a:t>
                    </a:fld>
                    <a:endParaRPr lang="ko-KR" alt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ln w="0"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12A-44E5-9C9E-1A1F4094631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7794638222890448"/>
                      <c:h val="0.29046042815682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12A-44E5-9C9E-1A1F409463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데이터!$A$20:$A$22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데이터!$B$20:$B$22</c:f>
              <c:numCache>
                <c:formatCode>_(* #,##0_);_(* \(#,##0\);_(* "-"_);_(@_)</c:formatCode>
                <c:ptCount val="3"/>
                <c:pt idx="0">
                  <c:v>394201.2</c:v>
                </c:pt>
                <c:pt idx="1">
                  <c:v>389398.4</c:v>
                </c:pt>
                <c:pt idx="2">
                  <c:v>1997790.4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2A-44E5-9C9E-1A1F409463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</a:t>
            </a:r>
            <a:r>
              <a:rPr lang="ko-KR" altLang="en-US" sz="1100" dirty="0"/>
              <a:t>근로자수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데이터!$C$19</c:f>
              <c:strCache>
                <c:ptCount val="1"/>
                <c:pt idx="0">
                  <c:v>근로자수 (명)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CC-4D7A-A781-F9DC574ABA55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CC-4D7A-A781-F9DC574ABA5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CC-4D7A-A781-F9DC574ABA55}"/>
              </c:ext>
            </c:extLst>
          </c:dPt>
          <c:dLbls>
            <c:dLbl>
              <c:idx val="0"/>
              <c:layout>
                <c:manualLayout>
                  <c:x val="-0.1748428155883576"/>
                  <c:y val="0.197769349261999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875311981375323"/>
                      <c:h val="0.267388614360455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BCC-4D7A-A781-F9DC574ABA55}"/>
                </c:ext>
              </c:extLst>
            </c:dLbl>
            <c:dLbl>
              <c:idx val="1"/>
              <c:layout>
                <c:manualLayout>
                  <c:x val="-1.2376014020126832E-2"/>
                  <c:y val="-5.34792782558502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757661126927059"/>
                      <c:h val="0.278362710884114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BCC-4D7A-A781-F9DC574ABA5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9BDCA10-1A4A-4BB4-B795-F6E7201E6BE8}" type="CATEGORYNAME">
                      <a:rPr lang="ko-KR" altLang="en-US" sz="1100" smtClean="0"/>
                      <a:pPr>
                        <a:defRPr sz="1100" b="1"/>
                      </a:pPr>
                      <a:t>[범주 이름]</a:t>
                    </a:fld>
                    <a:endParaRPr lang="ko-KR" altLang="en-US" sz="1100" dirty="0"/>
                  </a:p>
                  <a:p>
                    <a:pPr>
                      <a:defRPr sz="1100" b="1"/>
                    </a:pPr>
                    <a:fld id="{2871BFF8-BC14-44E0-AC14-44C2935EC452}" type="VALUE">
                      <a:rPr lang="en-US" altLang="ko-KR" sz="1100" baseline="0" smtClean="0"/>
                      <a:pPr>
                        <a:defRPr sz="1100" b="1"/>
                      </a:pPr>
                      <a:t>[값]</a:t>
                    </a:fld>
                    <a:endParaRPr lang="ko-KR" altLang="en-US" sz="1100" baseline="0" dirty="0"/>
                  </a:p>
                  <a:p>
                    <a:pPr>
                      <a:defRPr sz="1100" b="1"/>
                    </a:pPr>
                    <a:fld id="{3BF358F7-012D-4316-B9FC-95421AABC486}" type="PERCENTAGE">
                      <a:rPr lang="en-US" altLang="ko-KR" sz="1100" baseline="0" smtClean="0"/>
                      <a:pPr>
                        <a:defRPr sz="1100" b="1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55566399444563452"/>
                      <c:h val="0.340549257851519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BCC-4D7A-A781-F9DC574ABA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데이터!$A$20:$A$22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데이터!$C$20:$C$22</c:f>
              <c:numCache>
                <c:formatCode>_(* #,##0_);_(* \(#,##0\);_(* "-"_);_(@_)</c:formatCode>
                <c:ptCount val="3"/>
                <c:pt idx="0">
                  <c:v>4031607.2</c:v>
                </c:pt>
                <c:pt idx="1">
                  <c:v>2517849.4</c:v>
                </c:pt>
                <c:pt idx="2">
                  <c:v>12715601.6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CC-4D7A-A781-F9DC574ABA5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데이터!$B$19</c15:sqref>
                        </c15:formulaRef>
                      </c:ext>
                    </c:extLst>
                    <c:strCache>
                      <c:ptCount val="1"/>
                      <c:pt idx="0">
                        <c:v>사업장수 (개소)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6BCC-4D7A-A781-F9DC574ABA55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6BCC-4D7A-A781-F9DC574ABA55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6BCC-4D7A-A781-F9DC574ABA55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6BCC-4D7A-A781-F9DC574ABA55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ln w="0">
                              <a:noFill/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6BCC-4D7A-A781-F9DC574ABA55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
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6BCC-4D7A-A781-F9DC574ABA55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
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데이터!$A$20:$A$22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데이터!$B$20:$B$22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394201.2</c:v>
                      </c:pt>
                      <c:pt idx="1">
                        <c:v>389398.4</c:v>
                      </c:pt>
                      <c:pt idx="2">
                        <c:v>1997790.4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6BCC-4D7A-A781-F9DC574ABA5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</a:t>
            </a:r>
            <a:r>
              <a:rPr lang="ko-KR" altLang="en-US" sz="1100" dirty="0"/>
              <a:t>요양재해자수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tx>
            <c:strRef>
              <c:f>데이터!$D$26</c:f>
              <c:strCache>
                <c:ptCount val="1"/>
                <c:pt idx="0">
                  <c:v>요양재해자수 (명)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F-4456-9316-7945137AFD77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1F-4456-9316-7945137AFD77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1F-4456-9316-7945137AFD77}"/>
              </c:ext>
            </c:extLst>
          </c:dPt>
          <c:dLbls>
            <c:dLbl>
              <c:idx val="0"/>
              <c:layout>
                <c:manualLayout>
                  <c:x val="-0.25001482080377885"/>
                  <c:y val="0.227775511162295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1F-4456-9316-7945137AFD77}"/>
                </c:ext>
              </c:extLst>
            </c:dLbl>
            <c:dLbl>
              <c:idx val="1"/>
              <c:layout>
                <c:manualLayout>
                  <c:x val="-0.22546592372565089"/>
                  <c:y val="-0.129941711852351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1F-4456-9316-7945137AFD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데이터!$A$27:$A$29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데이터!$D$27:$D$29</c:f>
              <c:numCache>
                <c:formatCode>_(* #,##0_);_(* \(#,##0\);_(* "-"_);_(@_)</c:formatCode>
                <c:ptCount val="3"/>
                <c:pt idx="0">
                  <c:v>29750.799999999999</c:v>
                </c:pt>
                <c:pt idx="1">
                  <c:v>28576.799999999999</c:v>
                </c:pt>
                <c:pt idx="2">
                  <c:v>56269.799999999988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1F-4456-9316-7945137AFD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데이터!$B$26</c15:sqref>
                        </c15:formulaRef>
                      </c:ext>
                    </c:extLst>
                    <c:strCache>
                      <c:ptCount val="1"/>
                      <c:pt idx="0">
                        <c:v>사업장수 (개소)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191F-4456-9316-7945137AFD7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191F-4456-9316-7945137AFD7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191F-4456-9316-7945137AFD7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191F-4456-9316-7945137AFD77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ln w="0">
                              <a:noFill/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191F-4456-9316-7945137AFD77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
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191F-4456-9316-7945137AFD7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
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데이터!$B$27:$B$29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394201.2</c:v>
                      </c:pt>
                      <c:pt idx="1">
                        <c:v>389398.4</c:v>
                      </c:pt>
                      <c:pt idx="2">
                        <c:v>1997790.4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191F-4456-9316-7945137AFD77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데이터!$C$26</c15:sqref>
                        </c15:formulaRef>
                      </c:ext>
                    </c:extLst>
                    <c:strCache>
                      <c:ptCount val="1"/>
                      <c:pt idx="0">
                        <c:v>근로자수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F-191F-4456-9316-7945137AFD7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1-191F-4456-9316-7945137AFD7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3-191F-4456-9316-7945137AFD7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4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1500033194431362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0F-191F-4456-9316-7945137AFD77}"/>
                      </c:ext>
                    </c:extLst>
                  </c:dLbl>
                  <c:dLbl>
                    <c:idx val="1"/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7382395217531597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11-191F-4456-9316-7945137AFD77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9343182558565012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13-191F-4456-9316-7945137AFD7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데이터!$C$27:$C$29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4031607.2</c:v>
                      </c:pt>
                      <c:pt idx="1">
                        <c:v>2517849.4</c:v>
                      </c:pt>
                      <c:pt idx="2">
                        <c:v>12715601.6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191F-4456-9316-7945137AFD77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</a:t>
            </a:r>
            <a:r>
              <a:rPr lang="ko-KR" altLang="en-US" sz="1100" b="0" i="0" u="none" strike="noStrike" kern="1200" spc="0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산업군</a:t>
            </a:r>
            <a:r>
              <a:rPr lang="ko-KR" alt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  <a:endParaRPr lang="ko-KR" alt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3-43DA-BA19-050613A631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(데이터!$D$3,데이터!$J$3,데이터!$P$3,데이터!$V$3,데이터!$AB$3,데이터!$AH$3)</c:f>
              <c:numCache>
                <c:formatCode>#,##0</c:formatCode>
                <c:ptCount val="6"/>
                <c:pt idx="0">
                  <c:v>102305</c:v>
                </c:pt>
                <c:pt idx="1">
                  <c:v>109242</c:v>
                </c:pt>
                <c:pt idx="2">
                  <c:v>108379</c:v>
                </c:pt>
                <c:pt idx="3">
                  <c:v>122713</c:v>
                </c:pt>
                <c:pt idx="4">
                  <c:v>130348</c:v>
                </c:pt>
                <c:pt idx="5" formatCode="_(* #,##0_);_(* \(#,##0\);_(* &quot;-&quot;_);_(@_)">
                  <c:v>114597.4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433-43DA-BA19-050613A631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(데이터!$D$4,데이터!$J$4,데이터!$P$4,데이터!$V$4,데이터!$AB$4,데이터!$AH$4)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27377</c:v>
                      </c:pt>
                      <c:pt idx="1">
                        <c:v>29274</c:v>
                      </c:pt>
                      <c:pt idx="2">
                        <c:v>28840</c:v>
                      </c:pt>
                      <c:pt idx="3">
                        <c:v>31709</c:v>
                      </c:pt>
                      <c:pt idx="4">
                        <c:v>31554</c:v>
                      </c:pt>
                      <c:pt idx="5" formatCode="_(* #,##0_);_(* \(#,##0\);_(* &quot;-&quot;_);_(@_)">
                        <c:v>29750.799999999999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433-43DA-BA19-050613A6313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데이터!$A$5</c15:sqref>
                        </c15:formulaRef>
                      </c:ext>
                    </c:extLst>
                    <c:strCache>
                      <c:ptCount val="1"/>
                      <c:pt idx="0">
                        <c:v>건설업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(데이터!$D$5,데이터!$J$5,데이터!$P$5,데이터!$V$5,데이터!$AB$5,데이터!$AH$5)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27686</c:v>
                      </c:pt>
                      <c:pt idx="1">
                        <c:v>27211</c:v>
                      </c:pt>
                      <c:pt idx="2">
                        <c:v>26799</c:v>
                      </c:pt>
                      <c:pt idx="3">
                        <c:v>29943</c:v>
                      </c:pt>
                      <c:pt idx="4">
                        <c:v>31245</c:v>
                      </c:pt>
                      <c:pt idx="5" formatCode="_(* #,##0_);_(* \(#,##0\);_(* &quot;-&quot;_);_(@_)">
                        <c:v>28576.799999999999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433-43DA-BA19-050613A6313C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100"/>
              <a:t>요양재해자 수 </a:t>
            </a:r>
            <a:r>
              <a:rPr lang="en-US" altLang="ko-KR" sz="1100"/>
              <a:t>(</a:t>
            </a:r>
            <a:r>
              <a:rPr lang="ko-KR" altLang="en-US" sz="1100"/>
              <a:t>명</a:t>
            </a:r>
            <a:r>
              <a:rPr lang="en-US" altLang="ko-KR" sz="1100"/>
              <a:t>)</a:t>
            </a:r>
            <a:endParaRPr lang="ko-KR" alt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A-4755-8794-2A5FA4B44D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(데이터!$D$4,데이터!$J$4,데이터!$P$4,데이터!$V$4,데이터!$AB$4,데이터!$AH$4)</c:f>
              <c:numCache>
                <c:formatCode>#,##0</c:formatCode>
                <c:ptCount val="6"/>
                <c:pt idx="0">
                  <c:v>27377</c:v>
                </c:pt>
                <c:pt idx="1">
                  <c:v>29274</c:v>
                </c:pt>
                <c:pt idx="2">
                  <c:v>28840</c:v>
                </c:pt>
                <c:pt idx="3">
                  <c:v>31709</c:v>
                </c:pt>
                <c:pt idx="4">
                  <c:v>31554</c:v>
                </c:pt>
                <c:pt idx="5" formatCode="_(* #,##0_);_(* \(#,##0\);_(* &quot;-&quot;_);_(@_)">
                  <c:v>29750.799999999999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B5A-4755-8794-2A5FA4B44DFD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B5A-4755-8794-2A5FA4B44D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(데이터!$D$5,데이터!$J$5,데이터!$P$5,데이터!$V$5,데이터!$AB$5,데이터!$AH$5)</c:f>
              <c:numCache>
                <c:formatCode>#,##0</c:formatCode>
                <c:ptCount val="6"/>
                <c:pt idx="0">
                  <c:v>27686</c:v>
                </c:pt>
                <c:pt idx="1">
                  <c:v>27211</c:v>
                </c:pt>
                <c:pt idx="2">
                  <c:v>26799</c:v>
                </c:pt>
                <c:pt idx="3">
                  <c:v>29943</c:v>
                </c:pt>
                <c:pt idx="4">
                  <c:v>31245</c:v>
                </c:pt>
                <c:pt idx="5" formatCode="_(* #,##0_);_(* \(#,##0\);_(* &quot;-&quot;_);_(@_)">
                  <c:v>28576.799999999999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FB5A-4755-8794-2A5FA4B44D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FB5A-4755-8794-2A5FA4B44DFD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(데이터!$D$3,데이터!$J$3,데이터!$P$3,데이터!$V$3,데이터!$AB$3,데이터!$AH$3)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102305</c:v>
                      </c:pt>
                      <c:pt idx="1">
                        <c:v>109242</c:v>
                      </c:pt>
                      <c:pt idx="2">
                        <c:v>108379</c:v>
                      </c:pt>
                      <c:pt idx="3">
                        <c:v>122713</c:v>
                      </c:pt>
                      <c:pt idx="4">
                        <c:v>130348</c:v>
                      </c:pt>
                      <c:pt idx="5" formatCode="_(* #,##0_);_(* \(#,##0\);_(* &quot;-&quot;_);_(@_)">
                        <c:v>114597.4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FB5A-4755-8794-2A5FA4B44DFD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(데이터!$F$3,데이터!$L$3,데이터!$R$3,데이터!$X$3,데이터!$AD$3,데이터!$AJ$3)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BC1-4E75-A21C-07A976F4893A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(데이터!$F$4,데이터!$L$4,데이터!$R$4,데이터!$X$4,데이터!$AD$4,데이터!$AJ$4)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BC1-4E75-A21C-07A976F4893A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(데이터!$F$5,데이터!$L$5,데이터!$R$5,데이터!$X$5,데이터!$AD$5,데이터!$AJ$5)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BC1-4E75-A21C-07A976F489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400"/>
              <a:t>근로자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98-48D8-A0F9-34AD4E1983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(데이터!$C$4,데이터!$I$4,데이터!$O$4,데이터!$U$4,데이터!$AA$4,데이터!$AG$4)</c:f>
              <c:numCache>
                <c:formatCode>#,##0</c:formatCode>
                <c:ptCount val="6"/>
                <c:pt idx="0">
                  <c:v>4152058</c:v>
                </c:pt>
                <c:pt idx="1">
                  <c:v>4045048</c:v>
                </c:pt>
                <c:pt idx="2">
                  <c:v>4012541</c:v>
                </c:pt>
                <c:pt idx="3">
                  <c:v>3959780</c:v>
                </c:pt>
                <c:pt idx="4">
                  <c:v>3988609</c:v>
                </c:pt>
                <c:pt idx="5" formatCode="_(* #,##0_);_(* \(#,##0\);_(* &quot;-&quot;_);_(@_)">
                  <c:v>4031607.2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E198-48D8-A0F9-34AD4E19837B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198-48D8-A0F9-34AD4E1983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(데이터!$C$5,데이터!$I$5,데이터!$O$5,데이터!$U$5,데이터!$AA$5,데이터!$AG$5)</c:f>
              <c:numCache>
                <c:formatCode>#,##0</c:formatCode>
                <c:ptCount val="6"/>
                <c:pt idx="0">
                  <c:v>2943742</c:v>
                </c:pt>
                <c:pt idx="1">
                  <c:v>2487807</c:v>
                </c:pt>
                <c:pt idx="2">
                  <c:v>2284916</c:v>
                </c:pt>
                <c:pt idx="3">
                  <c:v>2378751</c:v>
                </c:pt>
                <c:pt idx="4">
                  <c:v>2494031</c:v>
                </c:pt>
                <c:pt idx="5" formatCode="_(* #,##0_);_(* \(#,##0\);_(* &quot;-&quot;_);_(@_)">
                  <c:v>2517849.4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E198-48D8-A0F9-34AD4E1983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E198-48D8-A0F9-34AD4E19837B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(데이터!$C$3,데이터!$I$3,데이터!$O$3,데이터!$U$3,데이터!$AA$3,데이터!$AG$3)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19073438</c:v>
                      </c:pt>
                      <c:pt idx="1">
                        <c:v>18725160</c:v>
                      </c:pt>
                      <c:pt idx="2">
                        <c:v>18974513</c:v>
                      </c:pt>
                      <c:pt idx="3">
                        <c:v>19378565</c:v>
                      </c:pt>
                      <c:pt idx="4">
                        <c:v>20173615</c:v>
                      </c:pt>
                      <c:pt idx="5" formatCode="_(* #,##0_);_(* \(#,##0\);_(* &quot;-&quot;_);_(@_)">
                        <c:v>19265058.199999999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E198-48D8-A0F9-34AD4E19837B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업종별 사고사망자 수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</a:t>
            </a: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명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8164545056867892"/>
          <c:y val="0.18061523807329435"/>
          <c:w val="0.64226487314085734"/>
          <c:h val="0.71976932555398221"/>
        </c:manualLayout>
      </c:layout>
      <c:pieChart>
        <c:varyColors val="1"/>
        <c:ser>
          <c:idx val="0"/>
          <c:order val="0"/>
          <c:tx>
            <c:strRef>
              <c:f>데이터!$A$57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A6-4047-ACC4-BE7A49885EC2}"/>
              </c:ext>
            </c:extLst>
          </c:dPt>
          <c:dPt>
            <c:idx val="1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A6-4047-ACC4-BE7A49885E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A6-4047-ACC4-BE7A49885EC2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A6-4047-ACC4-BE7A49885EC2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7A6-4047-ACC4-BE7A49885EC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A6-4047-ACC4-BE7A49885EC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A6-4047-ACC4-BE7A49885EC2}"/>
                </c:ext>
              </c:extLst>
            </c:dLbl>
            <c:dLbl>
              <c:idx val="3"/>
              <c:layout>
                <c:manualLayout>
                  <c:x val="0.14873775153105859"/>
                  <c:y val="0.1856022603683761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00000000000001"/>
                      <c:h val="0.192973778148285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7A6-4047-ACC4-BE7A49885E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데이터!$B$56:$F$56</c:f>
              <c:strCache>
                <c:ptCount val="5"/>
                <c:pt idx="0">
                  <c:v>건설업</c:v>
                </c:pt>
                <c:pt idx="1">
                  <c:v>제조업</c:v>
                </c:pt>
                <c:pt idx="2">
                  <c:v>서비스업</c:v>
                </c:pt>
                <c:pt idx="3">
                  <c:v>운수창고통신업</c:v>
                </c:pt>
                <c:pt idx="4">
                  <c:v>그 외</c:v>
                </c:pt>
              </c:strCache>
            </c:strRef>
          </c:cat>
          <c:val>
            <c:numRef>
              <c:f>데이터!$B$57:$F$57</c:f>
              <c:numCache>
                <c:formatCode>General</c:formatCode>
                <c:ptCount val="5"/>
                <c:pt idx="0">
                  <c:v>402</c:v>
                </c:pt>
                <c:pt idx="1">
                  <c:v>184</c:v>
                </c:pt>
                <c:pt idx="2">
                  <c:v>150</c:v>
                </c:pt>
                <c:pt idx="3">
                  <c:v>104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A6-4047-ACC4-BE7A49885E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/>
              <a:t>전체 업종내 규모별 사고사망자 수</a:t>
            </a:r>
            <a:r>
              <a:rPr lang="en-US" altLang="ko-KR" sz="1100"/>
              <a:t>(</a:t>
            </a:r>
            <a:r>
              <a:rPr lang="ko-KR" altLang="en-US" sz="1100"/>
              <a:t>명</a:t>
            </a:r>
            <a:r>
              <a:rPr lang="en-US" altLang="ko-KR" sz="110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데이터!$A$51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4E-48B0-B7D1-E0FAE5D23ABA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4E-48B0-B7D1-E0FAE5D23ABA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4E-48B0-B7D1-E0FAE5D23ABA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4E-48B0-B7D1-E0FAE5D23ABA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B4E-48B0-B7D1-E0FAE5D23AB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4722222222222223"/>
                      <c:h val="0.269912051563441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B4E-48B0-B7D1-E0FAE5D23AB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0656933508311462"/>
                      <c:h val="0.269912051563441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B4E-48B0-B7D1-E0FAE5D23ABA}"/>
                </c:ext>
              </c:extLst>
            </c:dLbl>
            <c:dLbl>
              <c:idx val="2"/>
              <c:layout>
                <c:manualLayout>
                  <c:x val="6.1114829396325461E-2"/>
                  <c:y val="4.856325343635716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4E-48B0-B7D1-E0FAE5D23ABA}"/>
                </c:ext>
              </c:extLst>
            </c:dLbl>
            <c:dLbl>
              <c:idx val="3"/>
              <c:layout>
                <c:manualLayout>
                  <c:x val="0.10080533683289589"/>
                  <c:y val="0.1062954601606603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4E-48B0-B7D1-E0FAE5D23ABA}"/>
                </c:ext>
              </c:extLst>
            </c:dLbl>
            <c:dLbl>
              <c:idx val="4"/>
              <c:layout>
                <c:manualLayout>
                  <c:x val="4.8853018372703415E-2"/>
                  <c:y val="0.138696057296744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226968503937009"/>
                      <c:h val="0.188999583692278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B4E-48B0-B7D1-E0FAE5D23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데이터!$B$50:$F$50</c:f>
              <c:strCache>
                <c:ptCount val="5"/>
                <c:pt idx="0">
                  <c:v>5인 미만</c:v>
                </c:pt>
                <c:pt idx="1">
                  <c:v>5인~49인</c:v>
                </c:pt>
                <c:pt idx="2">
                  <c:v>50인~99인</c:v>
                </c:pt>
                <c:pt idx="3">
                  <c:v>100인~299인</c:v>
                </c:pt>
                <c:pt idx="4">
                  <c:v>300인 이상</c:v>
                </c:pt>
              </c:strCache>
            </c:strRef>
          </c:cat>
          <c:val>
            <c:numRef>
              <c:f>데이터!$B$51:$F$51</c:f>
              <c:numCache>
                <c:formatCode>General</c:formatCode>
                <c:ptCount val="5"/>
                <c:pt idx="0">
                  <c:v>342</c:v>
                </c:pt>
                <c:pt idx="1">
                  <c:v>365</c:v>
                </c:pt>
                <c:pt idx="2">
                  <c:v>49</c:v>
                </c:pt>
                <c:pt idx="3">
                  <c:v>71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B4E-48B0-B7D1-E0FAE5D23A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3_B72FC7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D15B9-0C62-4A7F-ABBC-FA9DDDABDB73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B15DAE07-5755-4849-AA2D-E981709976F2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06_577312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035A3D-AB3F-4075-B5FE-7CF050F97C8E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5CB89AAE-D77B-41A5-AEE2-549269408538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07_BC7143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035A3D-AB3F-4075-B5FE-7CF050F97C8E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5CB89AAE-D77B-41A5-AEE2-549269408538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DF76C-5D79-4506-BFB2-94065718B59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89D9A-19EB-4CA3-9FC5-4956B9F6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9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연구가설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노동부 데이터 안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공휴일여부</a:t>
            </a:r>
            <a:r>
              <a:rPr lang="en-US" altLang="ko-KR" dirty="0"/>
              <a:t>, </a:t>
            </a:r>
            <a:r>
              <a:rPr lang="ko-KR" altLang="en-US" dirty="0" err="1"/>
              <a:t>공정률과</a:t>
            </a:r>
            <a:r>
              <a:rPr lang="ko-KR" altLang="en-US" dirty="0"/>
              <a:t> 같은 데이터를 더 추가한다면 예측 정확도를 더 높일 수 있다</a:t>
            </a:r>
            <a:r>
              <a:rPr lang="en-US" altLang="ko-KR" dirty="0"/>
              <a:t>. </a:t>
            </a:r>
            <a:r>
              <a:rPr lang="ko-KR" altLang="en-US" dirty="0"/>
              <a:t>논문에서는 훈련데이터와 검증데이터에 대한 평가지표와 </a:t>
            </a:r>
            <a:r>
              <a:rPr lang="ko-KR" altLang="en-US" dirty="0" err="1"/>
              <a:t>과적합</a:t>
            </a:r>
            <a:r>
              <a:rPr lang="ko-KR" altLang="en-US" dirty="0"/>
              <a:t> 여부를 명확하게 제시하고 있지 않기 때문에 정확도는 높지만 일반화 설명력이 떨어진다</a:t>
            </a:r>
            <a:r>
              <a:rPr lang="en-US" altLang="ko-KR" dirty="0"/>
              <a:t>. </a:t>
            </a:r>
            <a:r>
              <a:rPr lang="ko-KR" altLang="en-US" dirty="0"/>
              <a:t>본 연구에서는 이러한 문제점을 해결할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노동부 데이터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공사현장 데이터와 재해자 정보와 관련된 데이터를 모두 활용하여 모델 </a:t>
            </a:r>
            <a:r>
              <a:rPr lang="en-US" altLang="ko-KR" dirty="0"/>
              <a:t>2</a:t>
            </a:r>
            <a:r>
              <a:rPr lang="ko-KR" altLang="en-US" dirty="0"/>
              <a:t>개를 만들고 앙상블을 해서 모델 성능을 향상시키고 재해에 관해 더 많은 설명력을 제공할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연구문제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연구가설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사상자수를 예측하기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재해유형</a:t>
            </a:r>
            <a:r>
              <a:rPr lang="ko-KR" altLang="en-US" dirty="0"/>
              <a:t> 예측하기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노동부 데이터 안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공휴일여부</a:t>
            </a:r>
            <a:r>
              <a:rPr lang="en-US" altLang="ko-KR" dirty="0"/>
              <a:t>, </a:t>
            </a:r>
            <a:r>
              <a:rPr lang="ko-KR" altLang="en-US" dirty="0" err="1"/>
              <a:t>공정률과</a:t>
            </a:r>
            <a:r>
              <a:rPr lang="ko-KR" altLang="en-US" dirty="0"/>
              <a:t> 같은 데이터를 더 추가한다면 예측 정확도를 더 높일 수 있다</a:t>
            </a:r>
            <a:r>
              <a:rPr lang="en-US" altLang="ko-KR" dirty="0"/>
              <a:t>. </a:t>
            </a:r>
            <a:r>
              <a:rPr lang="ko-KR" altLang="en-US" dirty="0"/>
              <a:t>논문에서는 훈련데이터와 검증데이터에 대한 평가지표와 </a:t>
            </a:r>
            <a:r>
              <a:rPr lang="ko-KR" altLang="en-US" dirty="0" err="1"/>
              <a:t>과적합</a:t>
            </a:r>
            <a:r>
              <a:rPr lang="ko-KR" altLang="en-US" dirty="0"/>
              <a:t> 여부를 명확하게 제시하고 있지 않기 때문에 정확도는 높지만 일반화 설명력이 떨어진다</a:t>
            </a:r>
            <a:r>
              <a:rPr lang="en-US" altLang="ko-KR" dirty="0"/>
              <a:t>. </a:t>
            </a:r>
            <a:r>
              <a:rPr lang="ko-KR" altLang="en-US" dirty="0"/>
              <a:t>본 연구에서는 이러한 문제점을 해결할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노동부 데이터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공사현장 데이터와 재해자 정보와 관련된 데이터를 모두 활용하여 모델 </a:t>
            </a:r>
            <a:r>
              <a:rPr lang="en-US" altLang="ko-KR" dirty="0"/>
              <a:t>2</a:t>
            </a:r>
            <a:r>
              <a:rPr lang="ko-KR" altLang="en-US" dirty="0"/>
              <a:t>개를 만들고 앙상블을 해서 모델 성능을 향상시키고 재해에 관해 더 많은 설명력을 제공할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연구문제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3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7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5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5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7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6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6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5773126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BC71436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18&amp;tblId=DT_11806_N022&amp;vw_cd=MT_ZTITLE&amp;list_id=118_11806_ciek6458&amp;seqNo=&amp;lang_mode=ko&amp;language=kor&amp;obj_var_id=&amp;itm_id=&amp;conn_path=MT_ZTITLE" TargetMode="External"/><Relationship Id="rId2" Type="http://schemas.openxmlformats.org/officeDocument/2006/relationships/hyperlink" Target="https://www.index.go.kr/unity/potal/main/EachDtlPageDetail.do?idx_cd=1514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osha.or.kr/kosha/data/mediaBankMain.d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2560" y="-82984"/>
            <a:ext cx="9144000" cy="2387600"/>
          </a:xfrm>
        </p:spPr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06880" y="2552007"/>
            <a:ext cx="9144000" cy="1381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필요시</a:t>
            </a:r>
            <a:r>
              <a:rPr lang="en-US" altLang="ko-KR" dirty="0"/>
              <a:t>)</a:t>
            </a:r>
            <a:r>
              <a:rPr lang="ko-KR" altLang="en-US" dirty="0"/>
              <a:t>부제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73876" y="4788130"/>
            <a:ext cx="9144000" cy="1381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319034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1" y="1664143"/>
            <a:ext cx="114781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건설업에서 산업재해의 심각성을 보여주는 사건으로 </a:t>
            </a:r>
            <a:r>
              <a:rPr lang="en-US" altLang="ko-KR" sz="1400" dirty="0"/>
              <a:t>2022</a:t>
            </a:r>
            <a:r>
              <a:rPr lang="ko-KR" altLang="en-US" sz="1400" dirty="0"/>
              <a:t>년 발생한 광주 화정 아이파크 붕괴 사고</a:t>
            </a:r>
            <a:r>
              <a:rPr lang="en-US" altLang="ko-KR" sz="1400" dirty="0"/>
              <a:t>(2022.1.11)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  <a:r>
              <a:rPr lang="ko-KR" altLang="en-US" sz="1400" dirty="0"/>
              <a:t> 날씨를 고려하지 않은 무리한 공사 일정과 비용절감을 이유로 여러 번의 재하청을 거치며 부실한 설계를 용인하였고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다수의 사상 사고로 사회에 큰 파장을 불러일으켰다</a:t>
            </a:r>
            <a:r>
              <a:rPr lang="en-US" altLang="ko-KR" sz="1400" dirty="0"/>
              <a:t>.</a:t>
            </a:r>
            <a:r>
              <a:rPr lang="ko-KR" altLang="en-US" sz="1400" dirty="0"/>
              <a:t> 해당 사고가 발생하기 </a:t>
            </a:r>
            <a:r>
              <a:rPr lang="en-US" altLang="ko-KR" sz="1400" dirty="0"/>
              <a:t>7</a:t>
            </a:r>
            <a:r>
              <a:rPr lang="ko-KR" altLang="en-US" sz="1400" dirty="0"/>
              <a:t>개월 전에는 광주에서 철거작업을 하던 건물이 붕괴되는 사고가 있었으며</a:t>
            </a:r>
            <a:r>
              <a:rPr lang="en-US" altLang="ko-KR" sz="1400" dirty="0"/>
              <a:t>, 2023</a:t>
            </a:r>
            <a:r>
              <a:rPr lang="ko-KR" altLang="en-US" sz="1400" dirty="0"/>
              <a:t>년에는 광주 아이파크 붕괴 사고에서 화두가 되었던 동일한 </a:t>
            </a:r>
            <a:r>
              <a:rPr lang="ko-KR" altLang="en-US" sz="1400" dirty="0" err="1"/>
              <a:t>무량판</a:t>
            </a:r>
            <a:r>
              <a:rPr lang="ko-KR" altLang="en-US" sz="1400" dirty="0"/>
              <a:t> 구조로 설계된 검단 신도시의 아파트 붕괴사고가 있었다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 한 번의 사고로 큰 인명피해를 동반하는 건설업에 다양한 변수를 고려하여 예측한 산재 지수를 제공하여 근로자들이 안전한 근무지를 선택할 수 있도록 하고 기업은 </a:t>
            </a:r>
            <a:r>
              <a:rPr lang="en-US" altLang="ko-KR" sz="1400" dirty="0"/>
              <a:t>, </a:t>
            </a:r>
            <a:r>
              <a:rPr lang="ko-KR" altLang="en-US" sz="1400" dirty="0"/>
              <a:t>구인을 위해 자발적인 안전관리를 진행하도록 유도하며 산업재해로 발생하는 사회적 비용을 감소시키고자 본 연구를 진행하였다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279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2ED77A-C69E-8775-328B-B9E6CB45DDD3}"/>
              </a:ext>
            </a:extLst>
          </p:cNvPr>
          <p:cNvSpPr/>
          <p:nvPr/>
        </p:nvSpPr>
        <p:spPr>
          <a:xfrm rot="10800000">
            <a:off x="6132063" y="1441487"/>
            <a:ext cx="6059937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441487"/>
            <a:ext cx="6138065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260730" y="852652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선행연구 기반 변수 분석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517146" y="2064033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기온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습도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계절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날씨유형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시설종류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작업장소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구체적 사고 원인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3" y="161354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234333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1" y="4853766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A58C50-F96F-140A-9D9C-ACFDAE2D5AA2}"/>
              </a:ext>
            </a:extLst>
          </p:cNvPr>
          <p:cNvSpPr/>
          <p:nvPr/>
        </p:nvSpPr>
        <p:spPr>
          <a:xfrm>
            <a:off x="517146" y="3621202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</a:t>
            </a:r>
            <a:r>
              <a:rPr lang="ko-KR" altLang="en-US" sz="1600" dirty="0" err="1">
                <a:solidFill>
                  <a:schemeClr val="tx1"/>
                </a:solidFill>
              </a:rPr>
              <a:t>공종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공사규모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계약금액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층수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공사기간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안전교육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현장근무일수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기온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A1F81A-F0D0-17C4-1EE5-B3EE3BD7D0BA}"/>
              </a:ext>
            </a:extLst>
          </p:cNvPr>
          <p:cNvSpPr/>
          <p:nvPr/>
        </p:nvSpPr>
        <p:spPr>
          <a:xfrm>
            <a:off x="517145" y="5254384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성별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국적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고용형태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직무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근무 기간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 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공사기간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규모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노동자수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요일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지역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계절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596F7B-6FFF-8866-87D4-E7B81CD0A589}"/>
              </a:ext>
            </a:extLst>
          </p:cNvPr>
          <p:cNvGrpSpPr/>
          <p:nvPr/>
        </p:nvGrpSpPr>
        <p:grpSpPr>
          <a:xfrm>
            <a:off x="4493690" y="2202124"/>
            <a:ext cx="3467100" cy="3467100"/>
            <a:chOff x="4952857" y="2064033"/>
            <a:chExt cx="3467100" cy="34671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87DAF6A-EACE-0903-7505-2E50BDF91433}"/>
                </a:ext>
              </a:extLst>
            </p:cNvPr>
            <p:cNvGrpSpPr/>
            <p:nvPr/>
          </p:nvGrpSpPr>
          <p:grpSpPr>
            <a:xfrm>
              <a:off x="4952857" y="2064033"/>
              <a:ext cx="3467100" cy="3467100"/>
              <a:chOff x="1304925" y="1695450"/>
              <a:chExt cx="3467100" cy="3467100"/>
            </a:xfrm>
          </p:grpSpPr>
          <p:sp>
            <p:nvSpPr>
              <p:cNvPr id="11" name="부분 원형 10">
                <a:extLst>
                  <a:ext uri="{FF2B5EF4-FFF2-40B4-BE49-F238E27FC236}">
                    <a16:creationId xmlns:a16="http://schemas.microsoft.com/office/drawing/2014/main" id="{01CECB01-4F0A-164E-B521-1BF235899D6B}"/>
                  </a:ext>
                </a:extLst>
              </p:cNvPr>
              <p:cNvSpPr/>
              <p:nvPr/>
            </p:nvSpPr>
            <p:spPr>
              <a:xfrm>
                <a:off x="1304925" y="1695450"/>
                <a:ext cx="3467100" cy="3467100"/>
              </a:xfrm>
              <a:prstGeom prst="pi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B911402-A424-310D-5BF5-E0A7964F7303}"/>
                  </a:ext>
                </a:extLst>
              </p:cNvPr>
              <p:cNvGrpSpPr/>
              <p:nvPr/>
            </p:nvGrpSpPr>
            <p:grpSpPr>
              <a:xfrm>
                <a:off x="1304925" y="1695450"/>
                <a:ext cx="3467100" cy="3467100"/>
                <a:chOff x="371475" y="1743074"/>
                <a:chExt cx="3467100" cy="3467100"/>
              </a:xfrm>
            </p:grpSpPr>
            <p:sp>
              <p:nvSpPr>
                <p:cNvPr id="24" name="부분 원형 23">
                  <a:extLst>
                    <a:ext uri="{FF2B5EF4-FFF2-40B4-BE49-F238E27FC236}">
                      <a16:creationId xmlns:a16="http://schemas.microsoft.com/office/drawing/2014/main" id="{7A755F2D-E93E-3BCE-0836-DCD3F5840313}"/>
                    </a:ext>
                  </a:extLst>
                </p:cNvPr>
                <p:cNvSpPr/>
                <p:nvPr/>
              </p:nvSpPr>
              <p:spPr>
                <a:xfrm rot="2147642">
                  <a:off x="371475" y="1743074"/>
                  <a:ext cx="3467100" cy="3467100"/>
                </a:xfrm>
                <a:prstGeom prst="pie">
                  <a:avLst>
                    <a:gd name="adj1" fmla="val 6852130"/>
                    <a:gd name="adj2" fmla="val 1406068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부분 원형 24">
                  <a:extLst>
                    <a:ext uri="{FF2B5EF4-FFF2-40B4-BE49-F238E27FC236}">
                      <a16:creationId xmlns:a16="http://schemas.microsoft.com/office/drawing/2014/main" id="{0E8005E1-9799-F5B9-AC49-461F9DE74685}"/>
                    </a:ext>
                  </a:extLst>
                </p:cNvPr>
                <p:cNvSpPr/>
                <p:nvPr/>
              </p:nvSpPr>
              <p:spPr>
                <a:xfrm rot="16200000">
                  <a:off x="371475" y="1743074"/>
                  <a:ext cx="3467100" cy="3467100"/>
                </a:xfrm>
                <a:prstGeom prst="pie">
                  <a:avLst>
                    <a:gd name="adj1" fmla="val 0"/>
                    <a:gd name="adj2" fmla="val 7132114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BDCB162A-66BB-20C4-4309-6BD26FE6FC25}"/>
                  </a:ext>
                </a:extLst>
              </p:cNvPr>
              <p:cNvSpPr/>
              <p:nvPr/>
            </p:nvSpPr>
            <p:spPr>
              <a:xfrm>
                <a:off x="1990724" y="2381249"/>
                <a:ext cx="2095500" cy="20955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96399E-FE8F-B0BD-E0E6-7D3ACFA4E201}"/>
                  </a:ext>
                </a:extLst>
              </p:cNvPr>
              <p:cNvSpPr txBox="1"/>
              <p:nvPr/>
            </p:nvSpPr>
            <p:spPr>
              <a:xfrm>
                <a:off x="1400174" y="2705100"/>
                <a:ext cx="7048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시간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61730-F6A2-11FB-D902-92E3E8D82EC2}"/>
                  </a:ext>
                </a:extLst>
              </p:cNvPr>
              <p:cNvSpPr txBox="1"/>
              <p:nvPr/>
            </p:nvSpPr>
            <p:spPr>
              <a:xfrm>
                <a:off x="3987936" y="2705100"/>
                <a:ext cx="7048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날씨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86FCE1-F84D-91F4-B1B5-55E78B7804FB}"/>
                  </a:ext>
                </a:extLst>
              </p:cNvPr>
              <p:cNvSpPr txBox="1"/>
              <p:nvPr/>
            </p:nvSpPr>
            <p:spPr>
              <a:xfrm>
                <a:off x="2474437" y="4619872"/>
                <a:ext cx="131313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err="1">
                    <a:solidFill>
                      <a:schemeClr val="bg1"/>
                    </a:solidFill>
                  </a:rPr>
                  <a:t>공사특성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9BA9BB-D6D9-05E5-67C4-6F5D10ABD830}"/>
                </a:ext>
              </a:extLst>
            </p:cNvPr>
            <p:cNvSpPr txBox="1"/>
            <p:nvPr/>
          </p:nvSpPr>
          <p:spPr>
            <a:xfrm>
              <a:off x="6138065" y="356296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사고유형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F2E9B8-7D5B-1895-1814-AD2120B877F6}"/>
              </a:ext>
            </a:extLst>
          </p:cNvPr>
          <p:cNvSpPr/>
          <p:nvPr/>
        </p:nvSpPr>
        <p:spPr>
          <a:xfrm>
            <a:off x="9428126" y="1940513"/>
            <a:ext cx="126339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독립변수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55404" y="2711113"/>
            <a:ext cx="3581930" cy="523220"/>
            <a:chOff x="8355404" y="2711113"/>
            <a:chExt cx="3581930" cy="52322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8774F9B-DFE2-84E3-FA83-77057789998C}"/>
                </a:ext>
              </a:extLst>
            </p:cNvPr>
            <p:cNvSpPr/>
            <p:nvPr/>
          </p:nvSpPr>
          <p:spPr>
            <a:xfrm>
              <a:off x="8355404" y="2711113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시간</a:t>
              </a:r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요일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시간대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사고인지 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F40EA7F-D26D-CE85-FA2E-B6306C410543}"/>
                </a:ext>
              </a:extLst>
            </p:cNvPr>
            <p:cNvCxnSpPr/>
            <p:nvPr/>
          </p:nvCxnSpPr>
          <p:spPr>
            <a:xfrm>
              <a:off x="9086850" y="2767011"/>
              <a:ext cx="0" cy="4114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8355404" y="3384612"/>
            <a:ext cx="3581930" cy="1373680"/>
            <a:chOff x="8355404" y="3777051"/>
            <a:chExt cx="3581930" cy="5232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337FF2-F249-B765-225D-06CD1C785A52}"/>
                </a:ext>
              </a:extLst>
            </p:cNvPr>
            <p:cNvSpPr/>
            <p:nvPr/>
          </p:nvSpPr>
          <p:spPr>
            <a:xfrm>
              <a:off x="8355404" y="3777051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          기온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습도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풍속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           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          증기압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이슬점온도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날씨</a:t>
              </a:r>
              <a:r>
                <a:rPr lang="en-US" altLang="ko-KR" sz="16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현지기압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해면기압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중하층운량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지면온도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71656F-D579-2208-906A-EA6217B19507}"/>
                </a:ext>
              </a:extLst>
            </p:cNvPr>
            <p:cNvCxnSpPr/>
            <p:nvPr/>
          </p:nvCxnSpPr>
          <p:spPr>
            <a:xfrm>
              <a:off x="9086850" y="3812378"/>
              <a:ext cx="0" cy="4525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55403" y="4828492"/>
            <a:ext cx="3581931" cy="860342"/>
            <a:chOff x="9107904" y="5027272"/>
            <a:chExt cx="2829430" cy="86034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0C7114-FEFB-EAA3-4335-ACE2766503E6}"/>
                </a:ext>
              </a:extLst>
            </p:cNvPr>
            <p:cNvSpPr/>
            <p:nvPr/>
          </p:nvSpPr>
          <p:spPr>
            <a:xfrm>
              <a:off x="9107904" y="5027272"/>
              <a:ext cx="2829430" cy="8603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전체공사비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보호조치여부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작업자수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공정률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작업프로세스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등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A104A6-FB81-DF1F-5814-759480691F0B}"/>
                </a:ext>
              </a:extLst>
            </p:cNvPr>
            <p:cNvCxnSpPr/>
            <p:nvPr/>
          </p:nvCxnSpPr>
          <p:spPr>
            <a:xfrm>
              <a:off x="9688321" y="5216658"/>
              <a:ext cx="0" cy="45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429489" y="4931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공사</a:t>
            </a:r>
            <a:endParaRPr lang="en-US" altLang="ko-KR" b="1" dirty="0"/>
          </a:p>
          <a:p>
            <a:r>
              <a:rPr lang="ko-KR" altLang="en-US" b="1" dirty="0"/>
              <a:t>특성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660" y="6337146"/>
            <a:ext cx="119507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선행연구</a:t>
            </a:r>
            <a:r>
              <a:rPr lang="en-US" altLang="ko-KR" sz="1050" dirty="0"/>
              <a:t>A - </a:t>
            </a:r>
            <a:r>
              <a:rPr lang="ko-KR" altLang="en-US" sz="1050" dirty="0" err="1"/>
              <a:t>조민건</a:t>
            </a:r>
            <a:r>
              <a:rPr lang="en-US" altLang="ko-KR" sz="1050" dirty="0"/>
              <a:t>, </a:t>
            </a:r>
            <a:r>
              <a:rPr lang="ko-KR" altLang="en-US" sz="1050" dirty="0"/>
              <a:t>이동환</a:t>
            </a:r>
            <a:r>
              <a:rPr lang="en-US" altLang="ko-KR" sz="1050" dirty="0"/>
              <a:t>, </a:t>
            </a:r>
            <a:r>
              <a:rPr lang="ko-KR" altLang="en-US" sz="1050" dirty="0"/>
              <a:t>박주영</a:t>
            </a:r>
            <a:r>
              <a:rPr lang="en-US" altLang="ko-KR" sz="1050" dirty="0"/>
              <a:t>, </a:t>
            </a:r>
            <a:r>
              <a:rPr lang="ko-KR" altLang="en-US" sz="1050" dirty="0"/>
              <a:t>박승희</a:t>
            </a:r>
            <a:r>
              <a:rPr lang="en-US" altLang="ko-KR" sz="1050" dirty="0"/>
              <a:t>, “</a:t>
            </a:r>
            <a:r>
              <a:rPr lang="ko-KR" altLang="en-US" sz="1050" i="1" dirty="0"/>
              <a:t>건설현장 정형</a:t>
            </a:r>
            <a:r>
              <a:rPr lang="en-US" altLang="ko-KR" sz="1050" i="1" dirty="0"/>
              <a:t>·</a:t>
            </a:r>
            <a:r>
              <a:rPr lang="ko-KR" altLang="en-US" sz="1050" i="1" dirty="0"/>
              <a:t>비정형데이터를 활용한 기계학습 기반의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예측 모델 개발</a:t>
            </a:r>
            <a:r>
              <a:rPr lang="en-US" altLang="ko-KR" sz="1050" dirty="0"/>
              <a:t>,”(</a:t>
            </a:r>
            <a:r>
              <a:rPr lang="ko-KR" altLang="en-US" sz="1050" dirty="0"/>
              <a:t>대한토목학회 논문집 제</a:t>
            </a:r>
            <a:r>
              <a:rPr lang="en-US" altLang="ko-KR" sz="1050" dirty="0"/>
              <a:t>42</a:t>
            </a:r>
            <a:r>
              <a:rPr lang="ko-KR" altLang="en-US" sz="1050" dirty="0"/>
              <a:t>권 제</a:t>
            </a:r>
            <a:r>
              <a:rPr lang="en-US" altLang="ko-KR" sz="1050" dirty="0"/>
              <a:t>1</a:t>
            </a:r>
            <a:r>
              <a:rPr lang="ko-KR" altLang="en-US" sz="1050" dirty="0"/>
              <a:t>호</a:t>
            </a:r>
            <a:r>
              <a:rPr lang="en-US" altLang="ko-KR" sz="1050" dirty="0"/>
              <a:t>(</a:t>
            </a:r>
            <a:r>
              <a:rPr lang="ko-KR" altLang="en-US" sz="1050" dirty="0"/>
              <a:t>통권 제</a:t>
            </a:r>
            <a:r>
              <a:rPr lang="en-US" altLang="ko-KR" sz="1050" dirty="0"/>
              <a:t>220</a:t>
            </a:r>
            <a:r>
              <a:rPr lang="ko-KR" altLang="en-US" sz="1050" dirty="0"/>
              <a:t>호</a:t>
            </a:r>
            <a:r>
              <a:rPr lang="en-US" altLang="ko-KR" sz="1050" dirty="0"/>
              <a:t>), 2022), 127~134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B - </a:t>
            </a:r>
            <a:r>
              <a:rPr lang="ko-KR" altLang="en-US" sz="1050" dirty="0" err="1"/>
              <a:t>박환표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한재구</a:t>
            </a:r>
            <a:r>
              <a:rPr lang="en-US" altLang="ko-KR" sz="1050" dirty="0"/>
              <a:t>, “</a:t>
            </a:r>
            <a:r>
              <a:rPr lang="ko-KR" altLang="en-US" sz="1050" i="1" dirty="0" err="1"/>
              <a:t>공정기반의</a:t>
            </a:r>
            <a:r>
              <a:rPr lang="ko-KR" altLang="en-US" sz="1050" i="1" dirty="0"/>
              <a:t> 건설현장 안전 위험도 </a:t>
            </a:r>
            <a:r>
              <a:rPr lang="ko-KR" altLang="en-US" sz="1050" i="1" dirty="0" err="1"/>
              <a:t>평가지수</a:t>
            </a:r>
            <a:r>
              <a:rPr lang="ko-KR" altLang="en-US" sz="1050" i="1" dirty="0"/>
              <a:t> 및 </a:t>
            </a:r>
            <a:r>
              <a:rPr lang="ko-KR" altLang="en-US" sz="1050" i="1" dirty="0" err="1"/>
              <a:t>위험예측</a:t>
            </a:r>
            <a:r>
              <a:rPr lang="ko-KR" altLang="en-US" sz="1050" i="1" dirty="0"/>
              <a:t> 시스템 개발</a:t>
            </a:r>
            <a:r>
              <a:rPr lang="en-US" altLang="ko-KR" sz="1050" i="1" dirty="0"/>
              <a:t>(Ⅰ)”,</a:t>
            </a:r>
            <a:r>
              <a:rPr lang="en-US" altLang="ko-KR" sz="1050" dirty="0"/>
              <a:t>(</a:t>
            </a:r>
            <a:r>
              <a:rPr lang="ko-KR" altLang="en-US" sz="1050" dirty="0"/>
              <a:t>한국건설기술연구원 </a:t>
            </a:r>
            <a:r>
              <a:rPr lang="en-US" altLang="ko-KR" sz="1050" dirty="0"/>
              <a:t>2018</a:t>
            </a:r>
            <a:r>
              <a:rPr lang="ko-KR" altLang="en-US" sz="1050" dirty="0"/>
              <a:t>년도 주요사업 연차보고서</a:t>
            </a:r>
            <a:r>
              <a:rPr lang="en-US" altLang="ko-KR" sz="1050" dirty="0"/>
              <a:t>(</a:t>
            </a:r>
            <a:r>
              <a:rPr lang="ko-KR" altLang="en-US" sz="1050" dirty="0"/>
              <a:t>창의</a:t>
            </a:r>
            <a:r>
              <a:rPr lang="en-US" altLang="ko-KR" sz="1050" dirty="0"/>
              <a:t>·</a:t>
            </a:r>
            <a:r>
              <a:rPr lang="ko-KR" altLang="en-US" sz="1050" dirty="0" err="1"/>
              <a:t>시드사업</a:t>
            </a:r>
            <a:r>
              <a:rPr lang="en-US" altLang="ko-KR" sz="1050" dirty="0"/>
              <a:t>),2018),KICT 2018-076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C - </a:t>
            </a:r>
            <a:r>
              <a:rPr lang="ko-KR" altLang="en-US" sz="1050" dirty="0" err="1"/>
              <a:t>조예림</a:t>
            </a:r>
            <a:r>
              <a:rPr lang="en-US" altLang="ko-KR" sz="1050" dirty="0"/>
              <a:t>, </a:t>
            </a:r>
            <a:r>
              <a:rPr lang="ko-KR" altLang="en-US" sz="1050" dirty="0"/>
              <a:t>김연철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신윤석</a:t>
            </a:r>
            <a:r>
              <a:rPr lang="en-US" altLang="ko-KR" sz="1050" dirty="0"/>
              <a:t>, </a:t>
            </a:r>
            <a:r>
              <a:rPr lang="en-US" altLang="ko-KR" sz="1050" i="1" dirty="0"/>
              <a:t>“</a:t>
            </a:r>
            <a:r>
              <a:rPr lang="ko-KR" altLang="en-US" sz="1050" i="1" dirty="0"/>
              <a:t>의사결정나무기법을 이용한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사전 예측모델 개발</a:t>
            </a:r>
            <a:r>
              <a:rPr lang="en-US" altLang="ko-KR" sz="1050" i="1" dirty="0"/>
              <a:t>”,</a:t>
            </a:r>
            <a:r>
              <a:rPr lang="en-US" altLang="ko-KR" sz="1050" dirty="0"/>
              <a:t>(</a:t>
            </a:r>
            <a:r>
              <a:rPr lang="ko-KR" altLang="en-US" sz="1050" dirty="0" err="1"/>
              <a:t>한국건축시공학회지</a:t>
            </a:r>
            <a:r>
              <a:rPr lang="ko-KR" altLang="en-US" sz="1050" dirty="0"/>
              <a:t> 제</a:t>
            </a:r>
            <a:r>
              <a:rPr lang="en-US" altLang="ko-KR" sz="1050" dirty="0"/>
              <a:t>17</a:t>
            </a:r>
            <a:r>
              <a:rPr lang="ko-KR" altLang="en-US" sz="1050" dirty="0"/>
              <a:t>권 제</a:t>
            </a:r>
            <a:r>
              <a:rPr lang="en-US" altLang="ko-KR" sz="1050" dirty="0"/>
              <a:t>3</a:t>
            </a:r>
            <a:r>
              <a:rPr lang="ko-KR" altLang="en-US" sz="1050" dirty="0"/>
              <a:t>호</a:t>
            </a:r>
            <a:r>
              <a:rPr lang="en-US" altLang="ko-KR" sz="1050" dirty="0"/>
              <a:t>, 2017), 295~303</a:t>
            </a:r>
            <a:endParaRPr lang="ko-KR" altLang="en-US" sz="105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357EB16-1945-2DC2-D740-A64C5AA9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9"/>
            <a:ext cx="12192000" cy="13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618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395321"/>
            <a:ext cx="12084908" cy="4554905"/>
          </a:xfrm>
          <a:prstGeom prst="rightArrow">
            <a:avLst>
              <a:gd name="adj1" fmla="val 88945"/>
              <a:gd name="adj2" fmla="val 38113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739BE70-00A7-F8DA-8C8D-F18F743F2640}"/>
              </a:ext>
            </a:extLst>
          </p:cNvPr>
          <p:cNvSpPr/>
          <p:nvPr/>
        </p:nvSpPr>
        <p:spPr>
          <a:xfrm>
            <a:off x="260067" y="1705230"/>
            <a:ext cx="2920455" cy="3900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42372" y="2617635"/>
            <a:ext cx="31422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공사현장 특성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전체공사비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보호조치여부</a:t>
            </a:r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작업자수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사상자수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2" y="3683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연구모형 및 가설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983892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연구가설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7322D3-01A6-AFF2-77EE-676CA2C3569F}"/>
              </a:ext>
            </a:extLst>
          </p:cNvPr>
          <p:cNvSpPr/>
          <p:nvPr/>
        </p:nvSpPr>
        <p:spPr>
          <a:xfrm>
            <a:off x="342372" y="3996665"/>
            <a:ext cx="2621194" cy="1390118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∙ 날씨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풍속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풍향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증기압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일조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이슬점온도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현지기압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해면기압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전운량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시정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중하층운량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지면온도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30B7CB-EB7A-70D6-F689-E02A6A27DF58}"/>
              </a:ext>
            </a:extLst>
          </p:cNvPr>
          <p:cNvSpPr/>
          <p:nvPr/>
        </p:nvSpPr>
        <p:spPr>
          <a:xfrm>
            <a:off x="652092" y="1921784"/>
            <a:ext cx="202520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CC07E7-73DB-8E4B-DB42-332D9C96AD13}"/>
              </a:ext>
            </a:extLst>
          </p:cNvPr>
          <p:cNvGrpSpPr/>
          <p:nvPr/>
        </p:nvGrpSpPr>
        <p:grpSpPr>
          <a:xfrm>
            <a:off x="536798" y="1933297"/>
            <a:ext cx="1103398" cy="523220"/>
            <a:chOff x="1509927" y="2355841"/>
            <a:chExt cx="1769831" cy="52322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3DF6C2F-EF7F-9365-6D5C-A3C229803B5C}"/>
                </a:ext>
              </a:extLst>
            </p:cNvPr>
            <p:cNvSpPr/>
            <p:nvPr/>
          </p:nvSpPr>
          <p:spPr>
            <a:xfrm>
              <a:off x="1509927" y="2355841"/>
              <a:ext cx="1769831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 데이터 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4F901D8-FC33-D104-D946-CB8703019E95}"/>
                </a:ext>
              </a:extLst>
            </p:cNvPr>
            <p:cNvCxnSpPr/>
            <p:nvPr/>
          </p:nvCxnSpPr>
          <p:spPr>
            <a:xfrm>
              <a:off x="1619823" y="2459342"/>
              <a:ext cx="0" cy="31621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9E77B1-3C97-9378-1DE7-CBD0320E51C9}"/>
              </a:ext>
            </a:extLst>
          </p:cNvPr>
          <p:cNvGrpSpPr/>
          <p:nvPr/>
        </p:nvGrpSpPr>
        <p:grpSpPr>
          <a:xfrm>
            <a:off x="3712020" y="1705230"/>
            <a:ext cx="2995811" cy="3900141"/>
            <a:chOff x="4472495" y="1705231"/>
            <a:chExt cx="4068189" cy="3900141"/>
          </a:xfrm>
          <a:solidFill>
            <a:schemeClr val="bg1"/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DF70FA4-F180-5822-2666-90142D84B483}"/>
                </a:ext>
              </a:extLst>
            </p:cNvPr>
            <p:cNvSpPr/>
            <p:nvPr/>
          </p:nvSpPr>
          <p:spPr>
            <a:xfrm>
              <a:off x="4472495" y="1705231"/>
              <a:ext cx="4068189" cy="39001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AFFFF3B-C4EC-A46D-247F-2F9C547B5E2A}"/>
                </a:ext>
              </a:extLst>
            </p:cNvPr>
            <p:cNvGrpSpPr/>
            <p:nvPr/>
          </p:nvGrpSpPr>
          <p:grpSpPr>
            <a:xfrm>
              <a:off x="4769185" y="1933298"/>
              <a:ext cx="1621334" cy="523220"/>
              <a:chOff x="1576602" y="2355841"/>
              <a:chExt cx="1064559" cy="523220"/>
            </a:xfrm>
            <a:grpFill/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7DA16E9-DA30-1F37-0FB7-6D20B61F9CA9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1064559" cy="523220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>
                    <a:solidFill>
                      <a:schemeClr val="tx1"/>
                    </a:solidFill>
                  </a:rPr>
                  <a:t>  전처리</a:t>
                </a: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10B7A61-632E-4448-9E9E-7FA8B9FB6B29}"/>
                  </a:ext>
                </a:extLst>
              </p:cNvPr>
              <p:cNvCxnSpPr/>
              <p:nvPr/>
            </p:nvCxnSpPr>
            <p:spPr>
              <a:xfrm>
                <a:off x="1743648" y="2459342"/>
                <a:ext cx="0" cy="316217"/>
              </a:xfrm>
              <a:prstGeom prst="line">
                <a:avLst/>
              </a:prstGeom>
              <a:grpFill/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E5075A9-0B80-9957-7F60-A1C743CF9E99}"/>
              </a:ext>
            </a:extLst>
          </p:cNvPr>
          <p:cNvSpPr/>
          <p:nvPr/>
        </p:nvSpPr>
        <p:spPr>
          <a:xfrm>
            <a:off x="7239329" y="1722702"/>
            <a:ext cx="3102197" cy="3900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ED13D3D-5A60-5A2D-9368-20C174EF8E98}"/>
              </a:ext>
            </a:extLst>
          </p:cNvPr>
          <p:cNvGrpSpPr/>
          <p:nvPr/>
        </p:nvGrpSpPr>
        <p:grpSpPr>
          <a:xfrm>
            <a:off x="7513796" y="1933297"/>
            <a:ext cx="2402833" cy="523220"/>
            <a:chOff x="1636151" y="2355842"/>
            <a:chExt cx="2295470" cy="52322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B7C4F9E-CEEC-1154-B0E4-360DB33A50CF}"/>
                </a:ext>
              </a:extLst>
            </p:cNvPr>
            <p:cNvSpPr/>
            <p:nvPr/>
          </p:nvSpPr>
          <p:spPr>
            <a:xfrm>
              <a:off x="1636151" y="2355842"/>
              <a:ext cx="229547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재해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발생확률</a:t>
              </a:r>
              <a:r>
                <a:rPr lang="ko-KR" altLang="en-US" b="1" dirty="0">
                  <a:solidFill>
                    <a:schemeClr val="tx1"/>
                  </a:solidFill>
                </a:rPr>
                <a:t> 예측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0392DB0-3D22-BCED-FC64-0448E0AF085C}"/>
                </a:ext>
              </a:extLst>
            </p:cNvPr>
            <p:cNvCxnSpPr/>
            <p:nvPr/>
          </p:nvCxnSpPr>
          <p:spPr>
            <a:xfrm>
              <a:off x="1743648" y="2459342"/>
              <a:ext cx="0" cy="31621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825749" y="3030752"/>
            <a:ext cx="25214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변수 </a:t>
            </a:r>
            <a:r>
              <a:rPr lang="ko-KR" altLang="en-US" b="1" dirty="0" err="1">
                <a:solidFill>
                  <a:schemeClr val="tx1"/>
                </a:solidFill>
              </a:rPr>
              <a:t>특성별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라벨링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지면온도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노동부 고시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고온 </a:t>
            </a:r>
            <a:r>
              <a:rPr lang="ko-KR" altLang="en-US" dirty="0" err="1">
                <a:solidFill>
                  <a:schemeClr val="tx1"/>
                </a:solidFill>
              </a:rPr>
              <a:t>노출기준</a:t>
            </a:r>
            <a:r>
              <a:rPr lang="ko-KR" altLang="en-US" dirty="0">
                <a:solidFill>
                  <a:schemeClr val="tx1"/>
                </a:solidFill>
              </a:rPr>
              <a:t> 적용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793281" y="4318061"/>
            <a:ext cx="25214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</a:t>
            </a:r>
            <a:r>
              <a:rPr lang="ko-KR" altLang="en-US" b="1" dirty="0" err="1">
                <a:solidFill>
                  <a:schemeClr val="tx1"/>
                </a:solidFill>
              </a:rPr>
              <a:t>결측치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결측치</a:t>
            </a:r>
            <a:r>
              <a:rPr lang="ko-KR" altLang="en-US" dirty="0">
                <a:solidFill>
                  <a:schemeClr val="tx1"/>
                </a:solidFill>
              </a:rPr>
              <a:t> 자체 </a:t>
            </a:r>
            <a:r>
              <a:rPr lang="ko-KR" altLang="en-US" dirty="0" err="1">
                <a:solidFill>
                  <a:schemeClr val="tx1"/>
                </a:solidFill>
              </a:rPr>
              <a:t>라벨링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7224878" y="2945687"/>
            <a:ext cx="3312339" cy="141922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∙ 사고유형</a:t>
            </a:r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가지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넘어짐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떨어짐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물체에 맞음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끼임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분류불능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부딪힘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절단</a:t>
            </a:r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베임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깔림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질병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찔림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화상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교통사고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감전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질식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A4A87F-840A-078B-607E-B1CB84843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053"/>
            <a:ext cx="12192000" cy="15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591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395321"/>
            <a:ext cx="12084908" cy="4554905"/>
          </a:xfrm>
          <a:prstGeom prst="rightArrow">
            <a:avLst>
              <a:gd name="adj1" fmla="val 63342"/>
              <a:gd name="adj2" fmla="val 103284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2" y="3683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연구모형 및 가설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30B7CB-EB7A-70D6-F689-E02A6A27DF58}"/>
              </a:ext>
            </a:extLst>
          </p:cNvPr>
          <p:cNvSpPr/>
          <p:nvPr/>
        </p:nvSpPr>
        <p:spPr>
          <a:xfrm>
            <a:off x="652092" y="1921784"/>
            <a:ext cx="202520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0460" y="1464333"/>
            <a:ext cx="5497582" cy="2140167"/>
            <a:chOff x="4089527" y="3584715"/>
            <a:chExt cx="2440151" cy="214016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4089527" y="3617374"/>
              <a:ext cx="2440151" cy="2107508"/>
              <a:chOff x="1576602" y="2355841"/>
              <a:chExt cx="2440151" cy="3272630"/>
            </a:xfrm>
          </p:grpSpPr>
          <p:sp>
            <p:nvSpPr>
              <p:cNvPr id="34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2440151" cy="32726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743648" y="2400783"/>
                <a:ext cx="0" cy="38262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270767" y="3584715"/>
              <a:ext cx="141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연구가설</a:t>
              </a:r>
              <a:r>
                <a:rPr lang="en-US" altLang="ko-KR" b="1" dirty="0"/>
                <a:t>1- </a:t>
              </a:r>
              <a:r>
                <a:rPr lang="ko-KR" altLang="en-US" b="1" dirty="0"/>
                <a:t>위험도 산정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0460" y="3858738"/>
            <a:ext cx="5497582" cy="2107508"/>
            <a:chOff x="4089527" y="3617374"/>
            <a:chExt cx="2440151" cy="210750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4089527" y="3617374"/>
              <a:ext cx="2440151" cy="2107508"/>
              <a:chOff x="1576602" y="2355841"/>
              <a:chExt cx="2440151" cy="3272630"/>
            </a:xfrm>
          </p:grpSpPr>
          <p:sp>
            <p:nvSpPr>
              <p:cNvPr id="51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2440151" cy="32726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743648" y="2502209"/>
                <a:ext cx="0" cy="38262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4270767" y="3650032"/>
              <a:ext cx="1697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연구가설</a:t>
              </a:r>
              <a:r>
                <a:rPr lang="en-US" altLang="ko-KR" b="1" dirty="0"/>
                <a:t>2- </a:t>
              </a:r>
              <a:r>
                <a:rPr lang="ko-KR" altLang="en-US" b="1" dirty="0"/>
                <a:t>사상자 수 </a:t>
              </a:r>
              <a:r>
                <a:rPr lang="en-US" altLang="ko-KR" b="1" dirty="0"/>
                <a:t>vs </a:t>
              </a:r>
              <a:r>
                <a:rPr lang="ko-KR" altLang="en-US" b="1" dirty="0"/>
                <a:t>사고유형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70595" y="1783279"/>
            <a:ext cx="3578429" cy="3842912"/>
            <a:chOff x="7670595" y="1783279"/>
            <a:chExt cx="3578429" cy="384291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7670595" y="1783279"/>
              <a:ext cx="3578429" cy="3842912"/>
              <a:chOff x="1576601" y="2355841"/>
              <a:chExt cx="3208618" cy="3842912"/>
            </a:xfrm>
          </p:grpSpPr>
          <p:sp>
            <p:nvSpPr>
              <p:cNvPr id="43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1" y="2355841"/>
                <a:ext cx="3208618" cy="38429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재해가 발생한 공사현장 데이터와 날씨 데이터를 활용하여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사고 발생 위험이 높은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유형 예측</a:t>
                </a: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898122" y="2602362"/>
                <a:ext cx="0" cy="31621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059250" y="197668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최종 연구가설</a:t>
              </a: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86809" y="1921784"/>
          <a:ext cx="4872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20">
                  <a:extLst>
                    <a:ext uri="{9D8B030D-6E8A-4147-A177-3AD203B41FA5}">
                      <a16:colId xmlns:a16="http://schemas.microsoft.com/office/drawing/2014/main" val="3018283438"/>
                    </a:ext>
                  </a:extLst>
                </a:gridCol>
                <a:gridCol w="2785322">
                  <a:extLst>
                    <a:ext uri="{9D8B030D-6E8A-4147-A177-3AD203B41FA5}">
                      <a16:colId xmlns:a16="http://schemas.microsoft.com/office/drawing/2014/main" val="42402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위험도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산정법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한계점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빈도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빈도와 강도의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명확한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구분 기준 모호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재해가 일어나지 않은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경우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대립군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부족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4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강도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0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총 위험도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27303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786809" y="4363797"/>
          <a:ext cx="4872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171">
                  <a:extLst>
                    <a:ext uri="{9D8B030D-6E8A-4147-A177-3AD203B41FA5}">
                      <a16:colId xmlns:a16="http://schemas.microsoft.com/office/drawing/2014/main" val="3018283438"/>
                    </a:ext>
                  </a:extLst>
                </a:gridCol>
                <a:gridCol w="2436171">
                  <a:extLst>
                    <a:ext uri="{9D8B030D-6E8A-4147-A177-3AD203B41FA5}">
                      <a16:colId xmlns:a16="http://schemas.microsoft.com/office/drawing/2014/main" val="42402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사상자 수 예측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사고유형 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5198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중대재해</a:t>
                      </a:r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위험성 예측</a:t>
                      </a:r>
                      <a:endParaRPr lang="en-US" altLang="ko-KR" sz="16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불균형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대부분 사상자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발생가능한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사고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유형 예측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유사 상황에서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예방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가능성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4926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50" y="2552340"/>
            <a:ext cx="363270" cy="363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00" y="4363797"/>
            <a:ext cx="409246" cy="4092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870489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연구가설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8C5231-AF9F-4552-8838-1B09056A4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6443"/>
            <a:ext cx="12192000" cy="13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394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14465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e-</a:t>
                      </a:r>
                      <a:r>
                        <a:rPr lang="ko-KR" altLang="en-US" sz="1000" dirty="0"/>
                        <a:t>나라지표</a:t>
                      </a:r>
                      <a:r>
                        <a:rPr lang="en-US" altLang="ko-KR" sz="1000" dirty="0"/>
                        <a:t>. n.d. “</a:t>
                      </a:r>
                      <a:r>
                        <a:rPr lang="ko-KR" altLang="en-US" sz="1000" dirty="0"/>
                        <a:t>산업재해현황</a:t>
                      </a:r>
                      <a:r>
                        <a:rPr lang="en-US" altLang="ko-KR" sz="1000" dirty="0"/>
                        <a:t>”, 2024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일 접속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>
                          <a:hlinkClick r:id="rId2"/>
                        </a:rPr>
                        <a:t>https://www.index.go.kr/unity/potal/main/EachDtlPageDetail.do?idx_cd=1514</a:t>
                      </a:r>
                      <a:endParaRPr lang="en-US" altLang="ko-KR" sz="1000" dirty="0"/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KOSIS. n.d.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전체 재해 현황 및 분석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업종별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산업별 중분류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)”, </a:t>
                      </a:r>
                      <a:r>
                        <a:rPr lang="en-US" altLang="ko-KR" sz="1000" dirty="0"/>
                        <a:t>2024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일 접속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안전보건공단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n.d. 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「산업재해통계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인포그래픽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」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통계로 보는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년도 산업재해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”, 2023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4"/>
                        </a:rPr>
                        <a:t>https://www.kosha.or.kr/kosha/data/mediaBankMain.do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32175" y="2514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8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김명중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박선영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기업 특성이 산업재해 발생에 미치는 영향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중소기업과 대기업 비교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산업연구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Journal of Industrial Studies(J.I.S)(2023) Vol.4 No.2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서동민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인공지능을 활용한 산업재해 예방 현황과 전망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한국콘텐츠학회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(2023) Vol.21 No.1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송태호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”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건축시공현장관리를 위한 가설공사 위험도 지수 모델 제안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,“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석사학위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금오공과대학교 산업대학원 토목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환경 및 건축공학과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2019)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32175" y="2514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5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1499"/>
            <a:ext cx="10515600" cy="5865464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목차 </a:t>
            </a:r>
            <a:r>
              <a:rPr lang="en-US" altLang="ko-KR" dirty="0"/>
              <a:t>-1</a:t>
            </a:r>
          </a:p>
          <a:p>
            <a:r>
              <a:rPr lang="ko-KR" altLang="en-US" dirty="0" err="1"/>
              <a:t>연구소개</a:t>
            </a:r>
            <a:endParaRPr lang="ko-KR" altLang="en-US" dirty="0"/>
          </a:p>
          <a:p>
            <a:r>
              <a:rPr lang="ko-KR" altLang="en-US" dirty="0"/>
              <a:t>	연구배경 </a:t>
            </a:r>
            <a:r>
              <a:rPr lang="en-US" altLang="ko-KR" dirty="0"/>
              <a:t>- 1~3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연구 목적 </a:t>
            </a:r>
            <a:r>
              <a:rPr lang="en-US" altLang="ko-KR" dirty="0"/>
              <a:t>- 1~3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연구 구성 </a:t>
            </a:r>
            <a:r>
              <a:rPr lang="en-US" altLang="ko-KR" dirty="0"/>
              <a:t>- 1~3</a:t>
            </a:r>
          </a:p>
          <a:p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ko-KR" altLang="en-US" dirty="0"/>
              <a:t>연구방법</a:t>
            </a:r>
            <a:endParaRPr lang="en-US" altLang="ko-KR" dirty="0"/>
          </a:p>
          <a:p>
            <a:r>
              <a:rPr lang="ko-KR" altLang="en-US" dirty="0"/>
              <a:t>	연구모형 및 가설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위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종현님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 err="1">
                <a:solidFill>
                  <a:srgbClr val="FF0000"/>
                </a:solidFill>
              </a:rPr>
              <a:t>지환님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아래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진규님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 err="1">
                <a:solidFill>
                  <a:srgbClr val="FF0000"/>
                </a:solidFill>
              </a:rPr>
              <a:t>한열님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	데이터 수집 및 전처리</a:t>
            </a:r>
          </a:p>
          <a:p>
            <a:r>
              <a:rPr lang="ko-KR" altLang="en-US" dirty="0"/>
              <a:t>	분석 순서도</a:t>
            </a:r>
            <a:r>
              <a:rPr lang="en-US" altLang="ko-KR" dirty="0"/>
              <a:t>(</a:t>
            </a:r>
            <a:r>
              <a:rPr lang="ko-KR" altLang="en-US" dirty="0"/>
              <a:t>프로세스 </a:t>
            </a:r>
            <a:r>
              <a:rPr lang="en-US" altLang="ko-KR" dirty="0"/>
              <a:t>- </a:t>
            </a:r>
            <a:r>
              <a:rPr lang="ko-KR" altLang="en-US" dirty="0"/>
              <a:t>도식화 </a:t>
            </a:r>
            <a:r>
              <a:rPr lang="en-US" altLang="ko-KR" dirty="0"/>
              <a:t>) -1</a:t>
            </a:r>
            <a:r>
              <a:rPr lang="ko-KR" altLang="en-US" dirty="0"/>
              <a:t>페이지</a:t>
            </a:r>
          </a:p>
          <a:p>
            <a:r>
              <a:rPr lang="ko-KR" altLang="en-US" dirty="0"/>
              <a:t>	데이터 소개</a:t>
            </a:r>
            <a:r>
              <a:rPr lang="en-US" altLang="ko-KR" dirty="0"/>
              <a:t>(</a:t>
            </a:r>
            <a:r>
              <a:rPr lang="ko-KR" altLang="en-US" dirty="0"/>
              <a:t>수집</a:t>
            </a:r>
            <a:r>
              <a:rPr lang="en-US" altLang="ko-KR" dirty="0"/>
              <a:t>) - </a:t>
            </a:r>
            <a:r>
              <a:rPr lang="ko-KR" altLang="en-US" dirty="0" err="1"/>
              <a:t>크롤링한거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변수 선택 </a:t>
            </a:r>
            <a:r>
              <a:rPr lang="en-US" altLang="ko-KR" dirty="0"/>
              <a:t>- 1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데이터 전처리 </a:t>
            </a:r>
            <a:r>
              <a:rPr lang="en-US" altLang="ko-KR" dirty="0"/>
              <a:t>- 1~3</a:t>
            </a:r>
          </a:p>
          <a:p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분석결과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모델별</a:t>
            </a:r>
            <a:r>
              <a:rPr lang="ko-KR" altLang="en-US" dirty="0"/>
              <a:t> 결과 </a:t>
            </a:r>
            <a:r>
              <a:rPr lang="en-US" altLang="ko-KR" dirty="0"/>
              <a:t>-1~2</a:t>
            </a:r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	연구결과 요약</a:t>
            </a:r>
            <a:endParaRPr lang="en-US" altLang="ko-KR" dirty="0"/>
          </a:p>
          <a:p>
            <a:r>
              <a:rPr lang="ko-KR" altLang="en-US" dirty="0"/>
              <a:t>	연구의 논의와 시사점</a:t>
            </a:r>
          </a:p>
          <a:p>
            <a:r>
              <a:rPr lang="ko-KR" altLang="en-US" dirty="0"/>
              <a:t>	정책 제안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 </a:t>
            </a:r>
            <a:r>
              <a:rPr lang="en-US" altLang="ko-KR" dirty="0"/>
              <a:t>-1~3</a:t>
            </a:r>
          </a:p>
          <a:p>
            <a:r>
              <a:rPr lang="ko-KR" altLang="en-US" dirty="0"/>
              <a:t>	연구의 한계점 및 향후 연구제안</a:t>
            </a:r>
            <a:endParaRPr lang="en-US" altLang="ko-KR" dirty="0"/>
          </a:p>
          <a:p>
            <a:r>
              <a:rPr lang="ko-KR" altLang="en-US" dirty="0"/>
              <a:t>참고문헌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66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22" y="87601"/>
            <a:ext cx="10515600" cy="1325563"/>
          </a:xfrm>
        </p:spPr>
        <p:txBody>
          <a:bodyPr/>
          <a:lstStyle/>
          <a:p>
            <a:r>
              <a:rPr lang="ko-KR" altLang="en-US" dirty="0"/>
              <a:t>인덱스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52625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err="1"/>
              <a:t>연구소개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연구배경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연구 목적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수집 및 전처리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데이터 소개</a:t>
            </a:r>
            <a:r>
              <a:rPr lang="en-US" altLang="ko-KR" dirty="0"/>
              <a:t>(</a:t>
            </a:r>
            <a:r>
              <a:rPr lang="ko-KR" altLang="en-US" dirty="0"/>
              <a:t>수집</a:t>
            </a:r>
            <a:r>
              <a:rPr lang="en-US" altLang="ko-KR" dirty="0"/>
              <a:t>)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변수 선택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데이터 전처리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모델링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err="1"/>
              <a:t>모델별</a:t>
            </a:r>
            <a:r>
              <a:rPr lang="ko-KR" altLang="en-US" dirty="0"/>
              <a:t> 결과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결론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정책 제언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참고문헌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994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22" y="87601"/>
            <a:ext cx="10515600" cy="1325563"/>
          </a:xfrm>
        </p:spPr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97258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연구내용을 요약해서 </a:t>
            </a:r>
            <a:r>
              <a:rPr lang="ko-KR" altLang="en-US" dirty="0" err="1"/>
              <a:t>글로채워넣기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1309"/>
            <a:ext cx="5041150" cy="37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4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2" y="1902319"/>
            <a:ext cx="114273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 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1.24%,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1.92%</a:t>
            </a:r>
            <a:r>
              <a:rPr lang="ko-KR" altLang="en-US" sz="1400" dirty="0"/>
              <a:t>로 약 </a:t>
            </a:r>
            <a:r>
              <a:rPr lang="en-US" altLang="ko-KR" sz="1400" dirty="0"/>
              <a:t>2~3</a:t>
            </a:r>
            <a:r>
              <a:rPr lang="ko-KR" altLang="en-US" sz="1400" dirty="0"/>
              <a:t>배 이상의 수치를 보인다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kosis</a:t>
            </a:r>
            <a:r>
              <a:rPr lang="en-US" altLang="ko-KR" sz="1400" dirty="0"/>
              <a:t> n.d.)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30F53-D886-5881-F11A-10A9DF83B970}"/>
              </a:ext>
            </a:extLst>
          </p:cNvPr>
          <p:cNvSpPr txBox="1"/>
          <p:nvPr/>
        </p:nvSpPr>
        <p:spPr>
          <a:xfrm>
            <a:off x="4880012" y="4821059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그래프와 함께 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73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총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근로자 수는 제조업 </a:t>
            </a:r>
            <a:r>
              <a:rPr lang="en-US" altLang="ko-KR" sz="1400" dirty="0"/>
              <a:t>4,031,607</a:t>
            </a:r>
            <a:r>
              <a:rPr lang="ko-KR" altLang="en-US" sz="1400" dirty="0"/>
              <a:t>명</a:t>
            </a:r>
            <a:r>
              <a:rPr lang="en-US" altLang="ko-KR" sz="1400" dirty="0"/>
              <a:t>(20.93%),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2,517,849</a:t>
            </a:r>
            <a:r>
              <a:rPr lang="ko-KR" altLang="en-US" sz="1400" dirty="0"/>
              <a:t>명</a:t>
            </a:r>
            <a:r>
              <a:rPr lang="en-US" altLang="ko-KR" sz="1400" dirty="0"/>
              <a:t>(13.07%)</a:t>
            </a:r>
            <a:r>
              <a:rPr lang="ko-KR" altLang="en-US" sz="1400" dirty="0"/>
              <a:t>을 차지하고 있다</a:t>
            </a:r>
            <a:r>
              <a:rPr lang="en-US" altLang="ko-KR" sz="1400" dirty="0"/>
              <a:t>. (KOSIS n.d.)</a:t>
            </a:r>
            <a:endParaRPr lang="ko-KR" altLang="en-US" sz="1400" dirty="0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60FC347D-D1F4-DD15-7692-5893DA706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812167"/>
              </p:ext>
            </p:extLst>
          </p:nvPr>
        </p:nvGraphicFramePr>
        <p:xfrm>
          <a:off x="2055240" y="3169818"/>
          <a:ext cx="3171262" cy="34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34D51B47-9519-4897-BEFB-A3585DCF4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291877"/>
              </p:ext>
            </p:extLst>
          </p:nvPr>
        </p:nvGraphicFramePr>
        <p:xfrm>
          <a:off x="6676273" y="3169818"/>
          <a:ext cx="3099544" cy="34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589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17011" y="1613118"/>
            <a:ext cx="11427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전체 산업군에서 요양재해자 수는 매년 증가하는 추세를 보이고 있으며 제조업과 건설업 모두 증가 추세를 보이고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가운데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전체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(KOSIS n.d.)</a:t>
            </a:r>
            <a:endParaRPr lang="ko-KR" altLang="en-US" sz="1400" dirty="0"/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14B6F809-69A9-42F3-A8E7-F23F8C614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780866"/>
              </p:ext>
            </p:extLst>
          </p:nvPr>
        </p:nvGraphicFramePr>
        <p:xfrm>
          <a:off x="7493739" y="2510093"/>
          <a:ext cx="3542318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A3909B70-18A2-429E-9871-AB20EEE09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099185"/>
              </p:ext>
            </p:extLst>
          </p:nvPr>
        </p:nvGraphicFramePr>
        <p:xfrm>
          <a:off x="352312" y="2537637"/>
          <a:ext cx="6211899" cy="1918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617A879-BEC4-4950-8440-68FD667D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15119"/>
              </p:ext>
            </p:extLst>
          </p:nvPr>
        </p:nvGraphicFramePr>
        <p:xfrm>
          <a:off x="317011" y="4506218"/>
          <a:ext cx="6213730" cy="235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5AB614-C6C8-8821-0A0E-1FF9185CC75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753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2" y="1664143"/>
            <a:ext cx="33122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제조업과 건설업에서 근로자 수의 큰 증감이 없는 상태에서 같은 기간동안 요양재해율은 전반적인 증가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현상을 통해 건설업에서 업무의 위험도와 직무 기피를 예상해볼 수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7F8A4E4-1F45-4614-B20A-7907F82FB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46029"/>
              </p:ext>
            </p:extLst>
          </p:nvPr>
        </p:nvGraphicFramePr>
        <p:xfrm>
          <a:off x="3771013" y="1569245"/>
          <a:ext cx="8171321" cy="255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19D1596-1D2D-6EC0-BD2B-420AA178F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20587"/>
              </p:ext>
            </p:extLst>
          </p:nvPr>
        </p:nvGraphicFramePr>
        <p:xfrm>
          <a:off x="3771012" y="4125435"/>
          <a:ext cx="8171321" cy="2556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352311" y="4341799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5171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1" y="1664143"/>
            <a:ext cx="11478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근로자의 안전을 보장하기 위하여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중대재해처벌법이 시행되었지만 안전보건 관리공단의 「통계로</a:t>
            </a:r>
            <a:r>
              <a:rPr lang="en-US" altLang="ko-KR" sz="1400" dirty="0"/>
              <a:t>_</a:t>
            </a:r>
            <a:r>
              <a:rPr lang="ko-KR" altLang="en-US" sz="1400" dirty="0"/>
              <a:t>보는</a:t>
            </a:r>
            <a:r>
              <a:rPr lang="en-US" altLang="ko-KR" sz="1400" dirty="0"/>
              <a:t>_2022</a:t>
            </a:r>
            <a:r>
              <a:rPr lang="ko-KR" altLang="en-US" sz="1400" dirty="0"/>
              <a:t>년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산업재해」에</a:t>
            </a:r>
            <a:r>
              <a:rPr lang="ko-KR" altLang="en-US" sz="1400" dirty="0"/>
              <a:t> 따르면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전체 업종에서 발생한 사고사망자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</a:t>
            </a:r>
            <a:r>
              <a:rPr lang="en-US" altLang="ko-KR" sz="1400" dirty="0"/>
              <a:t> </a:t>
            </a:r>
            <a:r>
              <a:rPr lang="ko-KR" altLang="en-US" sz="1400" dirty="0"/>
              <a:t>약 절반 가량인 </a:t>
            </a:r>
            <a:r>
              <a:rPr lang="en-US" altLang="ko-KR" sz="1400" dirty="0"/>
              <a:t>402</a:t>
            </a:r>
            <a:r>
              <a:rPr lang="ko-KR" altLang="en-US" sz="1400" dirty="0"/>
              <a:t>명이 건설업에서 발생하였고 두 번째로 높은 </a:t>
            </a:r>
            <a:r>
              <a:rPr lang="en-US" altLang="ko-KR" sz="1400" dirty="0"/>
              <a:t>184</a:t>
            </a:r>
            <a:r>
              <a:rPr lang="ko-KR" altLang="en-US" sz="1400" dirty="0"/>
              <a:t>명이 제조업에서 발생하였다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중대재해처벌법의 기준인 </a:t>
            </a:r>
            <a:r>
              <a:rPr lang="en-US" altLang="ko-KR" sz="1400" dirty="0"/>
              <a:t>50</a:t>
            </a:r>
            <a:r>
              <a:rPr lang="ko-KR" altLang="en-US" sz="1400" dirty="0"/>
              <a:t>인 이상 사업장에서 사고사망자는 총</a:t>
            </a:r>
            <a:r>
              <a:rPr lang="en-US" altLang="ko-KR" sz="1400" dirty="0"/>
              <a:t> 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167</a:t>
            </a:r>
            <a:r>
              <a:rPr lang="ko-KR" altLang="en-US" sz="1400" dirty="0"/>
              <a:t>명</a:t>
            </a:r>
            <a:r>
              <a:rPr lang="en-US" altLang="ko-KR" sz="1400" dirty="0"/>
              <a:t>(19.11%)</a:t>
            </a:r>
            <a:r>
              <a:rPr lang="ko-KR" altLang="en-US" sz="1400" dirty="0"/>
              <a:t>이 발생한 반면 해당하지 않는 </a:t>
            </a:r>
            <a:r>
              <a:rPr lang="en-US" altLang="ko-KR" sz="1400" dirty="0"/>
              <a:t>50</a:t>
            </a:r>
            <a:r>
              <a:rPr lang="ko-KR" altLang="en-US" sz="1400" dirty="0"/>
              <a:t>인 미만 사업장에서 총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707</a:t>
            </a:r>
            <a:r>
              <a:rPr lang="ko-KR" altLang="en-US" sz="1400" dirty="0"/>
              <a:t>명</a:t>
            </a:r>
            <a:r>
              <a:rPr lang="en-US" altLang="ko-KR" sz="1400" dirty="0"/>
              <a:t>(80.89%)</a:t>
            </a:r>
            <a:r>
              <a:rPr lang="ko-KR" altLang="en-US" sz="1400" dirty="0"/>
              <a:t>이 발생하였다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BF84C5F-D9B2-E95D-08DE-155758B86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952274"/>
              </p:ext>
            </p:extLst>
          </p:nvPr>
        </p:nvGraphicFramePr>
        <p:xfrm>
          <a:off x="1421219" y="2733647"/>
          <a:ext cx="4572000" cy="407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81058BC6-B993-CEF7-504D-F696E2162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990456"/>
              </p:ext>
            </p:extLst>
          </p:nvPr>
        </p:nvGraphicFramePr>
        <p:xfrm>
          <a:off x="6167780" y="2733647"/>
          <a:ext cx="4572000" cy="4124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067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ppt초안</Template>
  <TotalTime>654</TotalTime>
  <Words>2793</Words>
  <Application>Microsoft Office PowerPoint</Application>
  <PresentationFormat>와이드스크린</PresentationFormat>
  <Paragraphs>316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한양신명조</vt:lpstr>
      <vt:lpstr>함초롬바탕</vt:lpstr>
      <vt:lpstr>Arial</vt:lpstr>
      <vt:lpstr>Consolas</vt:lpstr>
      <vt:lpstr>Wingdings</vt:lpstr>
      <vt:lpstr>맑은 고딕</vt:lpstr>
      <vt:lpstr>Office 테마</vt:lpstr>
      <vt:lpstr>제목</vt:lpstr>
      <vt:lpstr>PowerPoint 프레젠테이션</vt:lpstr>
      <vt:lpstr>인덱스(목차)</vt:lpstr>
      <vt:lpstr>요약</vt:lpstr>
      <vt:lpstr>1. 연구소개</vt:lpstr>
      <vt:lpstr>1. 연구소개</vt:lpstr>
      <vt:lpstr>1. 연구소개</vt:lpstr>
      <vt:lpstr>1. 연구소개</vt:lpstr>
      <vt:lpstr>1. 연구소개</vt:lpstr>
      <vt:lpstr>1. 연구소개</vt:lpstr>
      <vt:lpstr>PowerPoint 프레젠테이션</vt:lpstr>
      <vt:lpstr>PowerPoint 프레젠테이션</vt:lpstr>
      <vt:lpstr>PowerPoint 프레젠테이션</vt:lpstr>
      <vt:lpstr>6. 참고문헌</vt:lpstr>
      <vt:lpstr>6. 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user</dc:creator>
  <cp:lastModifiedBy>JongHyeon Kim</cp:lastModifiedBy>
  <cp:revision>25</cp:revision>
  <dcterms:created xsi:type="dcterms:W3CDTF">2024-05-07T06:49:34Z</dcterms:created>
  <dcterms:modified xsi:type="dcterms:W3CDTF">2024-05-13T06:56:31Z</dcterms:modified>
</cp:coreProperties>
</file>