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74" r:id="rId5"/>
    <p:sldId id="256" r:id="rId6"/>
    <p:sldId id="277" r:id="rId7"/>
    <p:sldId id="279" r:id="rId8"/>
    <p:sldId id="281" r:id="rId9"/>
    <p:sldId id="282" r:id="rId10"/>
    <p:sldId id="283" r:id="rId11"/>
    <p:sldId id="280" r:id="rId12"/>
    <p:sldId id="278" r:id="rId13"/>
    <p:sldId id="26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34"/>
    <a:srgbClr val="337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hdgu\&#45936;&#51060;&#53552;&#48516;&#49437;\megaIT_da\&#54028;&#51060;&#45328;&#54532;&#47196;&#51229;&#53944;\&#50672;&#44396;&#44284;&#51228;2-1\&#51204;&#52404;_&#51116;&#54644;_&#54788;&#54889;_&#48143;_&#48516;&#49437;&#50629;&#51333;&#48324;_&#49328;&#50629;&#48324;_&#51473;&#48516;&#47448;__(&#49688;&#51221;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(‘18~’22)5</a:t>
            </a:r>
            <a:r>
              <a:rPr lang="ko-KR" altLang="en-US" sz="1100" dirty="0"/>
              <a:t>년 평균 사업장수 </a:t>
            </a:r>
            <a:r>
              <a:rPr lang="en-US" altLang="ko-KR" sz="1100" dirty="0"/>
              <a:t>(</a:t>
            </a:r>
            <a:r>
              <a:rPr lang="ko-KR" altLang="en-US" sz="1100" dirty="0"/>
              <a:t>개소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데이터!$B$19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2A-44E5-9C9E-1A1F40946314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A-44E5-9C9E-1A1F40946314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2A-44E5-9C9E-1A1F409463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D0EF40-EFC3-44AD-A888-B5184AEFAECE}" type="CATEGORYNAME">
                      <a:rPr lang="ko-KR" altLang="en-US" sz="110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086F4793-643A-4808-9ECF-B9CB605C2418}" type="VALUE">
                      <a:rPr lang="en-US" altLang="ko-KR" sz="1100" baseline="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456A9939-E53B-40BE-ACC0-AE3B873D2F9D}" type="PERCENTAGE">
                      <a:rPr lang="en-US" altLang="ko-KR" sz="1100" baseline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2A-44E5-9C9E-1A1F4094631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ln w="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0D2B9F-9B82-47A5-8376-EB31BA86E7AE}" type="CATEGORYNAME">
                      <a:rPr lang="ko-KR" altLang="en-US" sz="110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[범주 이름]</a:t>
                    </a:fld>
                    <a:fld id="{7FE8791D-5A35-4333-AAC0-77121D2D6C29}" type="VALUE">
                      <a:rPr lang="en-US" altLang="ko-KR" sz="1100" baseline="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B328AA69-4DA6-484B-9F26-3FE621D413F0}" type="PERCENTAGE">
                      <a:rPr lang="en-US" altLang="ko-KR" sz="1100" baseline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0"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2A-44E5-9C9E-1A1F409463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794638222890448"/>
                      <c:h val="0.2904604281568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2A-44E5-9C9E-1A1F40946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데이터!$B$20:$B$22</c:f>
              <c:numCache>
                <c:formatCode>_(* #,##0_);_(* \(#,##0\);_(* "-"_);_(@_)</c:formatCode>
                <c:ptCount val="3"/>
                <c:pt idx="0">
                  <c:v>394201.2</c:v>
                </c:pt>
                <c:pt idx="1">
                  <c:v>389398.4</c:v>
                </c:pt>
                <c:pt idx="2">
                  <c:v>1997790.4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2A-44E5-9C9E-1A1F409463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요양재해자수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데이터!$D$26</c:f>
              <c:strCache>
                <c:ptCount val="1"/>
                <c:pt idx="0">
                  <c:v>요양재해자수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F-4456-9316-7945137AFD77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F-4456-9316-7945137AFD7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F-4456-9316-7945137AFD77}"/>
              </c:ext>
            </c:extLst>
          </c:dPt>
          <c:dLbls>
            <c:dLbl>
              <c:idx val="0"/>
              <c:layout>
                <c:manualLayout>
                  <c:x val="-0.25001482080377885"/>
                  <c:y val="0.227775511162295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1F-4456-9316-7945137AFD77}"/>
                </c:ext>
              </c:extLst>
            </c:dLbl>
            <c:dLbl>
              <c:idx val="1"/>
              <c:layout>
                <c:manualLayout>
                  <c:x val="-0.22546592372565089"/>
                  <c:y val="-0.12994171185235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1F-4456-9316-7945137AF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데이터!$D$27:$D$29</c:f>
              <c:numCache>
                <c:formatCode>_(* #,##0_);_(* \(#,##0\);_(* "-"_);_(@_)</c:formatCode>
                <c:ptCount val="3"/>
                <c:pt idx="0">
                  <c:v>29750.799999999999</c:v>
                </c:pt>
                <c:pt idx="1">
                  <c:v>28576.799999999999</c:v>
                </c:pt>
                <c:pt idx="2">
                  <c:v>56269.799999999988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F-4456-9316-7945137AFD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191F-4456-9316-7945137AFD7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91F-4456-9316-7945137AFD7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데이터!$C$26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F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1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3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150003319443136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0F-191F-4456-9316-7945137AFD77}"/>
                      </c:ext>
                    </c:extLst>
                  </c:dLbl>
                  <c:dLbl>
                    <c:idx val="1"/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7382395217531597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1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934318255856501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3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데이터!$C$27:$C$29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12715601.6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191F-4456-9316-7945137AFD7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산업군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3DA-BA19-050613A631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(데이터!$D$3,데이터!$J$3,데이터!$P$3,데이터!$V$3,데이터!$AB$3,데이터!$AH$3)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33-43DA-BA19-050613A63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(데이터!$D$4,데이터!$J$4,데이터!$P$4,데이터!$V$4,데이터!$AB$4,데이터!$AH$4)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433-43DA-BA19-050613A631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(데이터!$D$5,데이터!$J$5,데이터!$P$5,데이터!$V$5,데이터!$AB$5,데이터!$AH$5)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2433-43DA-BA19-050613A6313C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요양재해자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(데이터!$D$4,데이터!$J$4,데이터!$P$4,데이터!$V$4,데이터!$AB$4,데이터!$AH$4)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B5A-4755-8794-2A5FA4B44DFD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(데이터!$D$5,데이터!$J$5,데이터!$P$5,데이터!$V$5,데이터!$AB$5,데이터!$AH$5)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B5A-4755-8794-2A5FA4B44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B5A-4755-8794-2A5FA4B44D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(데이터!$D$3,데이터!$J$3,데이터!$P$3,데이터!$V$3,데이터!$AB$3,데이터!$AH$3)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FB5A-4755-8794-2A5FA4B44DF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(‘18~’22)5</a:t>
            </a:r>
            <a:r>
              <a:rPr lang="ko-KR" altLang="en-US" sz="1100" dirty="0"/>
              <a:t>년 평균 사업장수 </a:t>
            </a:r>
            <a:r>
              <a:rPr lang="en-US" altLang="ko-KR" sz="1100" dirty="0"/>
              <a:t>(</a:t>
            </a:r>
            <a:r>
              <a:rPr lang="ko-KR" altLang="en-US" sz="1100" dirty="0"/>
              <a:t>개소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데이터!$B$26</c:f>
              <c:strCache>
                <c:ptCount val="1"/>
                <c:pt idx="0">
                  <c:v>사업장수 (개소)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2A-44E5-9C9E-1A1F40946314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A-44E5-9C9E-1A1F40946314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2A-44E5-9C9E-1A1F4094631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9D0EF40-EFC3-44AD-A888-B5184AEFAECE}" type="CATEGORYNAME">
                      <a:rPr lang="ko-KR" altLang="en-US" sz="110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fld id="{086F4793-643A-4808-9ECF-B9CB605C2418}" type="VALUE">
                      <a:rPr lang="en-US" altLang="ko-KR" sz="1100" baseline="0" smtClean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456A9939-E53B-40BE-ACC0-AE3B873D2F9D}" type="PERCENTAGE">
                      <a:rPr lang="en-US" altLang="ko-KR" sz="1100" baseline="0"/>
                      <a:pPr>
                        <a:defRPr sz="1100" b="1">
                          <a:solidFill>
                            <a:schemeClr val="bg1"/>
                          </a:solidFill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12A-44E5-9C9E-1A1F4094631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1" i="0" u="none" strike="noStrike" kern="1200" baseline="0">
                        <a:ln w="0"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0D2B9F-9B82-47A5-8376-EB31BA86E7AE}" type="CATEGORYNAME">
                      <a:rPr lang="ko-KR" altLang="en-US" sz="110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[범주 이름]</a:t>
                    </a:fld>
                    <a:fld id="{7FE8791D-5A35-4333-AAC0-77121D2D6C29}" type="VALUE">
                      <a:rPr lang="en-US" altLang="ko-KR" sz="1100" baseline="0" smtClean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[값]</a:t>
                    </a:fld>
                    <a:r>
                      <a:rPr lang="ko-KR" altLang="en-US" sz="1100" baseline="0" dirty="0"/>
                      <a:t>
</a:t>
                    </a:r>
                    <a:fld id="{B328AA69-4DA6-484B-9F26-3FE621D413F0}" type="PERCENTAGE">
                      <a:rPr lang="en-US" altLang="ko-KR" sz="1100" baseline="0"/>
                      <a:pPr>
                        <a:defRPr sz="1100" b="1">
                          <a:ln w="0">
                            <a:noFill/>
                          </a:ln>
                        </a:defRPr>
                      </a:pPr>
                      <a:t>[백분율]</a:t>
                    </a:fld>
                    <a:endParaRPr lang="ko-KR" altLang="en-US" sz="11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ln w="0">
                        <a:noFill/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12A-44E5-9C9E-1A1F40946314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7794638222890448"/>
                      <c:h val="0.29046042815682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12A-44E5-9C9E-1A1F409463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데이터!$B$27:$B$29</c:f>
              <c:numCache>
                <c:formatCode>_(* #,##0_);_(* \(#,##0\);_(* "-"_);_(@_)</c:formatCode>
                <c:ptCount val="3"/>
                <c:pt idx="0">
                  <c:v>394201.2</c:v>
                </c:pt>
                <c:pt idx="1">
                  <c:v>389398.4</c:v>
                </c:pt>
                <c:pt idx="2">
                  <c:v>1997790.4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2A-44E5-9C9E-1A1F4094631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근로자수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데이터!$C$26</c:f>
              <c:strCache>
                <c:ptCount val="1"/>
                <c:pt idx="0">
                  <c:v>근로자수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C-4D7A-A781-F9DC574ABA55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C-4D7A-A781-F9DC574ABA5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C-4D7A-A781-F9DC574ABA55}"/>
              </c:ext>
            </c:extLst>
          </c:dPt>
          <c:dLbls>
            <c:dLbl>
              <c:idx val="0"/>
              <c:layout>
                <c:manualLayout>
                  <c:x val="-0.1748428155883576"/>
                  <c:y val="0.197769349261999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75311981375323"/>
                      <c:h val="0.2673886143604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BCC-4D7A-A781-F9DC574ABA55}"/>
                </c:ext>
              </c:extLst>
            </c:dLbl>
            <c:dLbl>
              <c:idx val="1"/>
              <c:layout>
                <c:manualLayout>
                  <c:x val="-1.2376014020126832E-2"/>
                  <c:y val="-5.34792782558502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757661126927059"/>
                      <c:h val="0.27836271088411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CC-4D7A-A781-F9DC574ABA5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DCA10-1A4A-4BB4-B795-F6E7201E6BE8}" type="CATEGORYNAME">
                      <a:rPr lang="ko-KR" altLang="en-US" sz="1100" smtClean="0"/>
                      <a:pPr>
                        <a:defRPr sz="1100" b="1"/>
                      </a:pPr>
                      <a:t>[범주 이름]</a:t>
                    </a:fld>
                    <a:endParaRPr lang="ko-KR" altLang="en-US" sz="1100" dirty="0"/>
                  </a:p>
                  <a:p>
                    <a:pPr>
                      <a:defRPr sz="1100" b="1"/>
                    </a:pPr>
                    <a:fld id="{2871BFF8-BC14-44E0-AC14-44C2935EC452}" type="VALUE">
                      <a:rPr lang="en-US" altLang="ko-KR" sz="1100" baseline="0" smtClean="0"/>
                      <a:pPr>
                        <a:defRPr sz="1100" b="1"/>
                      </a:pPr>
                      <a:t>[값]</a:t>
                    </a:fld>
                    <a:endParaRPr lang="ko-KR" altLang="en-US" sz="1100" baseline="0" dirty="0"/>
                  </a:p>
                  <a:p>
                    <a:pPr>
                      <a:defRPr sz="1100" b="1"/>
                    </a:pPr>
                    <a:fld id="{3BF358F7-012D-4316-B9FC-95421AABC486}" type="PERCENTAGE">
                      <a:rPr lang="en-US" altLang="ko-KR" sz="1100" baseline="0" smtClean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55566399444563452"/>
                      <c:h val="0.340549257851519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CC-4D7A-A781-F9DC574ABA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데이터!$C$27:$C$29</c:f>
              <c:numCache>
                <c:formatCode>_(* #,##0_);_(* \(#,##0\);_(* "-"_);_(@_)</c:formatCode>
                <c:ptCount val="3"/>
                <c:pt idx="0">
                  <c:v>4031607.2</c:v>
                </c:pt>
                <c:pt idx="1">
                  <c:v>2517849.4</c:v>
                </c:pt>
                <c:pt idx="2">
                  <c:v>12715601.6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D7A-A781-F9DC574ABA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6BCC-4D7A-A781-F9DC574ABA55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6BCC-4D7A-A781-F9DC574ABA5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6BCC-4D7A-A781-F9DC574ABA55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6BCC-4D7A-A781-F9DC574ABA55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BCC-4D7A-A781-F9DC574ABA55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BCC-4D7A-A781-F9DC574ABA55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BCC-4D7A-A781-F9DC574ABA5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근로자수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데이터!$C$19</c:f>
              <c:strCache>
                <c:ptCount val="1"/>
                <c:pt idx="0">
                  <c:v>근로자수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CC-4D7A-A781-F9DC574ABA55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CC-4D7A-A781-F9DC574ABA5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CC-4D7A-A781-F9DC574ABA55}"/>
              </c:ext>
            </c:extLst>
          </c:dPt>
          <c:dLbls>
            <c:dLbl>
              <c:idx val="0"/>
              <c:layout>
                <c:manualLayout>
                  <c:x val="-0.1748428155883576"/>
                  <c:y val="0.197769349261999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875311981375323"/>
                      <c:h val="0.267388614360455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BCC-4D7A-A781-F9DC574ABA55}"/>
                </c:ext>
              </c:extLst>
            </c:dLbl>
            <c:dLbl>
              <c:idx val="1"/>
              <c:layout>
                <c:manualLayout>
                  <c:x val="-1.2376014020126832E-2"/>
                  <c:y val="-5.34792782558502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757661126927059"/>
                      <c:h val="0.27836271088411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BCC-4D7A-A781-F9DC574ABA55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9BDCA10-1A4A-4BB4-B795-F6E7201E6BE8}" type="CATEGORYNAME">
                      <a:rPr lang="ko-KR" altLang="en-US" sz="1100" smtClean="0"/>
                      <a:pPr>
                        <a:defRPr sz="1100" b="1"/>
                      </a:pPr>
                      <a:t>[범주 이름]</a:t>
                    </a:fld>
                    <a:endParaRPr lang="ko-KR" altLang="en-US" sz="1100" dirty="0"/>
                  </a:p>
                  <a:p>
                    <a:pPr>
                      <a:defRPr sz="1100" b="1"/>
                    </a:pPr>
                    <a:fld id="{2871BFF8-BC14-44E0-AC14-44C2935EC452}" type="VALUE">
                      <a:rPr lang="en-US" altLang="ko-KR" sz="1100" baseline="0" smtClean="0"/>
                      <a:pPr>
                        <a:defRPr sz="1100" b="1"/>
                      </a:pPr>
                      <a:t>[값]</a:t>
                    </a:fld>
                    <a:endParaRPr lang="ko-KR" altLang="en-US" sz="1100" baseline="0" dirty="0"/>
                  </a:p>
                  <a:p>
                    <a:pPr>
                      <a:defRPr sz="1100" b="1"/>
                    </a:pPr>
                    <a:fld id="{3BF358F7-012D-4316-B9FC-95421AABC486}" type="PERCENTAGE">
                      <a:rPr lang="en-US" altLang="ko-KR" sz="1100" baseline="0" smtClean="0"/>
                      <a:pPr>
                        <a:defRPr sz="1100" b="1"/>
                      </a:pPr>
                      <a:t>[백분율]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55566399444563452"/>
                      <c:h val="0.340549257851519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BCC-4D7A-A781-F9DC574ABA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데이터!$A$20:$A$22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데이터!$C$20:$C$22</c:f>
              <c:numCache>
                <c:formatCode>_(* #,##0_);_(* \(#,##0\);_(* "-"_);_(@_)</c:formatCode>
                <c:ptCount val="3"/>
                <c:pt idx="0">
                  <c:v>4031607.2</c:v>
                </c:pt>
                <c:pt idx="1">
                  <c:v>2517849.4</c:v>
                </c:pt>
                <c:pt idx="2">
                  <c:v>12715601.6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BCC-4D7A-A781-F9DC574ABA5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데이터!$B$19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6BCC-4D7A-A781-F9DC574ABA55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6BCC-4D7A-A781-F9DC574ABA55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6BCC-4D7A-A781-F9DC574ABA55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6BCC-4D7A-A781-F9DC574ABA55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6BCC-4D7A-A781-F9DC574ABA55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6BCC-4D7A-A781-F9DC574ABA55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데이터!$A$20:$A$22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데이터!$B$20:$B$22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6BCC-4D7A-A781-F9DC574ABA55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(‘18~’22)5</a:t>
            </a:r>
            <a:r>
              <a:rPr lang="ko-KR" altLang="en-US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 평균 </a:t>
            </a:r>
            <a:r>
              <a:rPr lang="ko-KR" altLang="en-US" sz="1100" dirty="0"/>
              <a:t>요양재해자수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데이터!$D$26</c:f>
              <c:strCache>
                <c:ptCount val="1"/>
                <c:pt idx="0">
                  <c:v>요양재해자수 (명)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1F-4456-9316-7945137AFD77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1F-4456-9316-7945137AFD77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1F-4456-9316-7945137AFD77}"/>
              </c:ext>
            </c:extLst>
          </c:dPt>
          <c:dLbls>
            <c:dLbl>
              <c:idx val="0"/>
              <c:layout>
                <c:manualLayout>
                  <c:x val="-0.25001482080377885"/>
                  <c:y val="0.227775511162295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1F-4456-9316-7945137AFD77}"/>
                </c:ext>
              </c:extLst>
            </c:dLbl>
            <c:dLbl>
              <c:idx val="1"/>
              <c:layout>
                <c:manualLayout>
                  <c:x val="-0.22546592372565089"/>
                  <c:y val="-0.129941711852351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1F-4456-9316-7945137AFD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데이터!$A$27:$A$29</c:f>
              <c:strCache>
                <c:ptCount val="3"/>
                <c:pt idx="0">
                  <c:v>제조업</c:v>
                </c:pt>
                <c:pt idx="1">
                  <c:v>건설업</c:v>
                </c:pt>
                <c:pt idx="2">
                  <c:v>그 외</c:v>
                </c:pt>
              </c:strCache>
            </c:strRef>
          </c:cat>
          <c:val>
            <c:numRef>
              <c:f>데이터!$D$27:$D$29</c:f>
              <c:numCache>
                <c:formatCode>_(* #,##0_);_(* \(#,##0\);_(* "-"_);_(@_)</c:formatCode>
                <c:ptCount val="3"/>
                <c:pt idx="0">
                  <c:v>29750.799999999999</c:v>
                </c:pt>
                <c:pt idx="1">
                  <c:v>28576.799999999999</c:v>
                </c:pt>
                <c:pt idx="2">
                  <c:v>56269.799999999988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1F-4456-9316-7945137AFD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데이터!$B$26</c15:sqref>
                        </c15:formulaRef>
                      </c:ext>
                    </c:extLst>
                    <c:strCache>
                      <c:ptCount val="1"/>
                      <c:pt idx="0">
                        <c:v>사업장수 (개소)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8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8-191F-4456-9316-7945137AFD77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100" b="1" i="0" u="none" strike="noStrike" kern="1200" baseline="0">
                            <a:ln w="0">
                              <a:noFill/>
                            </a:ln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A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
</c:separator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C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
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데이터!$B$27:$B$29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394201.2</c:v>
                      </c:pt>
                      <c:pt idx="1">
                        <c:v>389398.4</c:v>
                      </c:pt>
                      <c:pt idx="2">
                        <c:v>1997790.4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191F-4456-9316-7945137AFD77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데이터!$C$26</c15:sqref>
                        </c15:formulaRef>
                      </c:ext>
                    </c:extLst>
                    <c:strCache>
                      <c:ptCount val="1"/>
                      <c:pt idx="0">
                        <c:v>근로자수 (명)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rgbClr val="337080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F-191F-4456-9316-7945137AFD77}"/>
                    </c:ext>
                  </c:extLst>
                </c:dPt>
                <c:dPt>
                  <c:idx val="1"/>
                  <c:bubble3D val="0"/>
                  <c:spPr>
                    <a:solidFill>
                      <a:srgbClr val="D0CC3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1-191F-4456-9316-7945137AFD77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bg1">
                        <a:lumMod val="85000"/>
                      </a:schemeClr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3-191F-4456-9316-7945137AFD77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4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ko-KR"/>
                      </a:p>
                    </c:txPr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150003319443136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0F-191F-4456-9316-7945137AFD77}"/>
                      </c:ext>
                    </c:extLst>
                  </c:dLbl>
                  <c:dLbl>
                    <c:idx val="1"/>
                    <c:dLblPos val="inEnd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7382395217531597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1-191F-4456-9316-7945137AFD77}"/>
                      </c:ext>
                    </c:extLst>
                  </c:dLbl>
                  <c:dLbl>
                    <c:idx val="2"/>
                    <c:dLblPos val="ctr"/>
                    <c:showLegendKey val="0"/>
                    <c:showVal val="1"/>
                    <c:showCatName val="1"/>
                    <c:showSerName val="0"/>
                    <c:showPercent val="1"/>
                    <c:showBubbleSize val="0"/>
                    <c:separator> </c:separator>
                    <c:extLst xmlns:c15="http://schemas.microsoft.com/office/drawing/2012/chart">
                      <c:ext xmlns:c15="http://schemas.microsoft.com/office/drawing/2012/chart" uri="{CE6537A1-D6FC-4f65-9D91-7224C49458BB}">
                        <c15:layout>
                          <c:manualLayout>
                            <c:w val="0.29343182558565012"/>
                            <c:h val="0.18325373134328357"/>
                          </c:manualLayout>
                        </c15:layout>
                      </c:ext>
                      <c:ext xmlns:c16="http://schemas.microsoft.com/office/drawing/2014/chart" uri="{C3380CC4-5D6E-409C-BE32-E72D297353CC}">
                        <c16:uniqueId val="{00000013-191F-4456-9316-7945137AFD77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4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inEnd"/>
                  <c:showLegendKey val="0"/>
                  <c:showVal val="1"/>
                  <c:showCatName val="1"/>
                  <c:showSerName val="0"/>
                  <c:showPercent val="1"/>
                  <c:showBubbleSize val="0"/>
                  <c:separator> </c:separator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데이터!$A$27:$A$29</c15:sqref>
                        </c15:formulaRef>
                      </c:ext>
                    </c:extLst>
                    <c:strCache>
                      <c:ptCount val="3"/>
                      <c:pt idx="0">
                        <c:v>제조업</c:v>
                      </c:pt>
                      <c:pt idx="1">
                        <c:v>건설업</c:v>
                      </c:pt>
                      <c:pt idx="2">
                        <c:v>그 외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데이터!$C$27:$C$29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3"/>
                      <c:pt idx="0">
                        <c:v>4031607.2</c:v>
                      </c:pt>
                      <c:pt idx="1">
                        <c:v>2517849.4</c:v>
                      </c:pt>
                      <c:pt idx="2">
                        <c:v>12715601.6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191F-4456-9316-7945137AFD77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</a:t>
            </a:r>
            <a:r>
              <a:rPr lang="ko-KR" altLang="en-US" sz="1100" b="0" i="0" u="none" strike="noStrike" kern="1200" spc="0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산업군</a:t>
            </a:r>
            <a:r>
              <a:rPr lang="ko-KR" altLang="en-US" sz="11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(</a:t>
            </a:r>
            <a:r>
              <a:rPr lang="ko-KR" altLang="en-US" sz="1100" dirty="0"/>
              <a:t>명</a:t>
            </a:r>
            <a:r>
              <a:rPr lang="en-US" altLang="ko-KR" sz="1100" dirty="0"/>
              <a:t>)</a:t>
            </a:r>
            <a:endParaRPr lang="ko-KR" alt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3-43DA-BA19-050613A631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(데이터!$D$3,데이터!$J$3,데이터!$P$3,데이터!$V$3,데이터!$AB$3,데이터!$AH$3)</c:f>
              <c:numCache>
                <c:formatCode>#,##0</c:formatCode>
                <c:ptCount val="6"/>
                <c:pt idx="0">
                  <c:v>102305</c:v>
                </c:pt>
                <c:pt idx="1">
                  <c:v>109242</c:v>
                </c:pt>
                <c:pt idx="2">
                  <c:v>108379</c:v>
                </c:pt>
                <c:pt idx="3">
                  <c:v>122713</c:v>
                </c:pt>
                <c:pt idx="4">
                  <c:v>130348</c:v>
                </c:pt>
                <c:pt idx="5" formatCode="_(* #,##0_);_(* \(#,##0\);_(* &quot;-&quot;_);_(@_)">
                  <c:v>114597.4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433-43DA-BA19-050613A631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데이터!$A$4</c15:sqref>
                        </c15:formulaRef>
                      </c:ext>
                    </c:extLst>
                    <c:strCache>
                      <c:ptCount val="1"/>
                      <c:pt idx="0">
                        <c:v>제조업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(데이터!$D$4,데이터!$J$4,데이터!$P$4,데이터!$V$4,데이터!$AB$4,데이터!$AH$4)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27377</c:v>
                      </c:pt>
                      <c:pt idx="1">
                        <c:v>29274</c:v>
                      </c:pt>
                      <c:pt idx="2">
                        <c:v>28840</c:v>
                      </c:pt>
                      <c:pt idx="3">
                        <c:v>31709</c:v>
                      </c:pt>
                      <c:pt idx="4">
                        <c:v>31554</c:v>
                      </c:pt>
                      <c:pt idx="5" formatCode="_(* #,##0_);_(* \(#,##0\);_(* &quot;-&quot;_);_(@_)">
                        <c:v>29750.799999999999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433-43DA-BA19-050613A6313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데이터!$A$5</c15:sqref>
                        </c15:formulaRef>
                      </c:ext>
                    </c:extLst>
                    <c:strCache>
                      <c:ptCount val="1"/>
                      <c:pt idx="0">
                        <c:v>건설업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(데이터!$D$5,데이터!$J$5,데이터!$P$5,데이터!$V$5,데이터!$AB$5,데이터!$AH$5)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27686</c:v>
                      </c:pt>
                      <c:pt idx="1">
                        <c:v>27211</c:v>
                      </c:pt>
                      <c:pt idx="2">
                        <c:v>26799</c:v>
                      </c:pt>
                      <c:pt idx="3">
                        <c:v>29943</c:v>
                      </c:pt>
                      <c:pt idx="4">
                        <c:v>31245</c:v>
                      </c:pt>
                      <c:pt idx="5" formatCode="_(* #,##0_);_(* \(#,##0\);_(* &quot;-&quot;_);_(@_)">
                        <c:v>28576.799999999999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2433-43DA-BA19-050613A6313C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100"/>
              <a:t>요양재해자 수 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  <a:endParaRPr lang="ko-KR" alt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(데이터!$D$4,데이터!$J$4,데이터!$P$4,데이터!$V$4,데이터!$AB$4,데이터!$AH$4)</c:f>
              <c:numCache>
                <c:formatCode>#,##0</c:formatCode>
                <c:ptCount val="6"/>
                <c:pt idx="0">
                  <c:v>27377</c:v>
                </c:pt>
                <c:pt idx="1">
                  <c:v>29274</c:v>
                </c:pt>
                <c:pt idx="2">
                  <c:v>28840</c:v>
                </c:pt>
                <c:pt idx="3">
                  <c:v>31709</c:v>
                </c:pt>
                <c:pt idx="4">
                  <c:v>31554</c:v>
                </c:pt>
                <c:pt idx="5" formatCode="_(* #,##0_);_(* \(#,##0\);_(* &quot;-&quot;_);_(@_)">
                  <c:v>29750.799999999999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B5A-4755-8794-2A5FA4B44DFD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B5A-4755-8794-2A5FA4B44D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(데이터!$D$1,데이터!$J$1,데이터!$P$1,데이터!$V$1,데이터!$AB$1,데이터!$AH$1)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(데이터!$D$5,데이터!$J$5,데이터!$P$5,데이터!$V$5,데이터!$AB$5,데이터!$AH$5)</c:f>
              <c:numCache>
                <c:formatCode>#,##0</c:formatCode>
                <c:ptCount val="6"/>
                <c:pt idx="0">
                  <c:v>27686</c:v>
                </c:pt>
                <c:pt idx="1">
                  <c:v>27211</c:v>
                </c:pt>
                <c:pt idx="2">
                  <c:v>26799</c:v>
                </c:pt>
                <c:pt idx="3">
                  <c:v>29943</c:v>
                </c:pt>
                <c:pt idx="4">
                  <c:v>31245</c:v>
                </c:pt>
                <c:pt idx="5" formatCode="_(* #,##0_);_(* \(#,##0\);_(* &quot;-&quot;_);_(@_)">
                  <c:v>28576.799999999999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FB5A-4755-8794-2A5FA4B44D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B5A-4755-8794-2A5FA4B44DFD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(데이터!$D$1,데이터!$J$1,데이터!$P$1,데이터!$V$1,데이터!$AB$1,데이터!$AH$1)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(데이터!$D$3,데이터!$J$3,데이터!$P$3,데이터!$V$3,데이터!$AB$3,데이터!$AH$3)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102305</c:v>
                      </c:pt>
                      <c:pt idx="1">
                        <c:v>109242</c:v>
                      </c:pt>
                      <c:pt idx="2">
                        <c:v>108379</c:v>
                      </c:pt>
                      <c:pt idx="3">
                        <c:v>122713</c:v>
                      </c:pt>
                      <c:pt idx="4">
                        <c:v>130348</c:v>
                      </c:pt>
                      <c:pt idx="5" formatCode="_(* #,##0_);_(* \(#,##0\);_(* &quot;-&quot;_);_(@_)">
                        <c:v>114597.4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FB5A-4755-8794-2A5FA4B44DFD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/>
              <a:t>요양재해율 </a:t>
            </a:r>
            <a:r>
              <a:rPr lang="en-US" altLang="ko-KR"/>
              <a:t>(%)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데이터!$A$3</c:f>
              <c:strCache>
                <c:ptCount val="1"/>
                <c:pt idx="0">
                  <c:v>총계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(데이터!$F$3,데이터!$L$3,데이터!$R$3,데이터!$X$3,데이터!$AD$3,데이터!$AJ$3)</c:f>
              <c:numCache>
                <c:formatCode>#,##0.00</c:formatCode>
                <c:ptCount val="6"/>
                <c:pt idx="0">
                  <c:v>0.54</c:v>
                </c:pt>
                <c:pt idx="1">
                  <c:v>0.57999999999999996</c:v>
                </c:pt>
                <c:pt idx="2">
                  <c:v>0.56999999999999995</c:v>
                </c:pt>
                <c:pt idx="3">
                  <c:v>0.63</c:v>
                </c:pt>
                <c:pt idx="4">
                  <c:v>0.65</c:v>
                </c:pt>
                <c:pt idx="5" formatCode="0.00">
                  <c:v>0.59399999999999997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BBC1-4E75-A21C-07A976F4893A}"/>
            </c:ext>
          </c:extLst>
        </c:ser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(데이터!$F$4,데이터!$L$4,데이터!$R$4,데이터!$X$4,데이터!$AD$4,데이터!$AJ$4)</c:f>
              <c:numCache>
                <c:formatCode>#,##0.00</c:formatCode>
                <c:ptCount val="6"/>
                <c:pt idx="0">
                  <c:v>0.66</c:v>
                </c:pt>
                <c:pt idx="1">
                  <c:v>0.72</c:v>
                </c:pt>
                <c:pt idx="2">
                  <c:v>0.72</c:v>
                </c:pt>
                <c:pt idx="3">
                  <c:v>0.8</c:v>
                </c:pt>
                <c:pt idx="4">
                  <c:v>0.79</c:v>
                </c:pt>
                <c:pt idx="5" formatCode="0.00">
                  <c:v>0.73799999999999988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BBC1-4E75-A21C-07A976F4893A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BC1-4E75-A21C-07A976F489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(데이터!$F$1,데이터!$L$1,데이터!$R$1,데이터!$X$1,데이터!$AD$1,데이터!$AJ$1)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(데이터!$F$5,데이터!$L$5,데이터!$R$5,데이터!$X$5,데이터!$AD$5,데이터!$AJ$5)</c:f>
              <c:numCache>
                <c:formatCode>#,##0.00</c:formatCode>
                <c:ptCount val="6"/>
                <c:pt idx="0">
                  <c:v>0.94</c:v>
                </c:pt>
                <c:pt idx="1">
                  <c:v>1.0900000000000001</c:v>
                </c:pt>
                <c:pt idx="2">
                  <c:v>1.17</c:v>
                </c:pt>
                <c:pt idx="3">
                  <c:v>1.26</c:v>
                </c:pt>
                <c:pt idx="4">
                  <c:v>1.25</c:v>
                </c:pt>
                <c:pt idx="5" formatCode="0.00">
                  <c:v>1.1419999999999999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BBC1-4E75-A21C-07A976F489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/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제조업</a:t>
            </a:r>
            <a:r>
              <a:rPr lang="en-US" altLang="ko-KR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, </a:t>
            </a:r>
            <a:r>
              <a:rPr lang="ko-KR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건설업 </a:t>
            </a:r>
            <a:r>
              <a:rPr lang="ko-KR" altLang="en-US" sz="1400"/>
              <a:t>근로자 수 </a:t>
            </a:r>
            <a:r>
              <a:rPr lang="en-US" altLang="ko-KR" sz="1400"/>
              <a:t>(</a:t>
            </a:r>
            <a:r>
              <a:rPr lang="ko-KR" altLang="en-US" sz="1400"/>
              <a:t>명</a:t>
            </a:r>
            <a:r>
              <a:rPr lang="en-US" altLang="ko-KR" sz="1400"/>
              <a:t>)</a:t>
            </a:r>
            <a:endParaRPr lang="ko-KR" alt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데이터!$A$4</c:f>
              <c:strCache>
                <c:ptCount val="1"/>
                <c:pt idx="0">
                  <c:v>제조업</c:v>
                </c:pt>
              </c:strCache>
              <c:extLst xmlns:c15="http://schemas.microsoft.com/office/drawing/2012/chart"/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(데이터!$C$4,데이터!$I$4,데이터!$O$4,데이터!$U$4,데이터!$AA$4,데이터!$AG$4)</c:f>
              <c:numCache>
                <c:formatCode>#,##0</c:formatCode>
                <c:ptCount val="6"/>
                <c:pt idx="0">
                  <c:v>4152058</c:v>
                </c:pt>
                <c:pt idx="1">
                  <c:v>4045048</c:v>
                </c:pt>
                <c:pt idx="2">
                  <c:v>4012541</c:v>
                </c:pt>
                <c:pt idx="3">
                  <c:v>3959780</c:v>
                </c:pt>
                <c:pt idx="4">
                  <c:v>3988609</c:v>
                </c:pt>
                <c:pt idx="5" formatCode="_(* #,##0_);_(* \(#,##0\);_(* &quot;-&quot;_);_(@_)">
                  <c:v>4031607.2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E198-48D8-A0F9-34AD4E19837B}"/>
            </c:ext>
          </c:extLst>
        </c:ser>
        <c:ser>
          <c:idx val="2"/>
          <c:order val="2"/>
          <c:tx>
            <c:strRef>
              <c:f>데이터!$A$5</c:f>
              <c:strCache>
                <c:ptCount val="1"/>
                <c:pt idx="0">
                  <c:v>건설업</c:v>
                </c:pt>
              </c:strCache>
              <c:extLst xmlns:c15="http://schemas.microsoft.com/office/drawing/2012/chart"/>
            </c:strRef>
          </c:tx>
          <c:spPr>
            <a:solidFill>
              <a:srgbClr val="337080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D0CC3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98-48D8-A0F9-34AD4E1983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(데이터!$C$1,데이터!$I$1,데이터!$O$1,데이터!$U$1,데이터!$AA$1,데이터!$AG$1)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5년 평균</c:v>
                </c:pt>
              </c:strCache>
              <c:extLst/>
            </c:strRef>
          </c:cat>
          <c:val>
            <c:numRef>
              <c:f>(데이터!$C$5,데이터!$I$5,데이터!$O$5,데이터!$U$5,데이터!$AA$5,데이터!$AG$5)</c:f>
              <c:numCache>
                <c:formatCode>#,##0</c:formatCode>
                <c:ptCount val="6"/>
                <c:pt idx="0">
                  <c:v>2943742</c:v>
                </c:pt>
                <c:pt idx="1">
                  <c:v>2487807</c:v>
                </c:pt>
                <c:pt idx="2">
                  <c:v>2284916</c:v>
                </c:pt>
                <c:pt idx="3">
                  <c:v>2378751</c:v>
                </c:pt>
                <c:pt idx="4">
                  <c:v>2494031</c:v>
                </c:pt>
                <c:pt idx="5" formatCode="_(* #,##0_);_(* \(#,##0\);_(* &quot;-&quot;_);_(@_)">
                  <c:v>2517849.4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E198-48D8-A0F9-34AD4E1983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33098591"/>
        <c:axId val="183310291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데이터!$A$3</c15:sqref>
                        </c15:formulaRef>
                      </c:ext>
                    </c:extLst>
                    <c:strCache>
                      <c:ptCount val="1"/>
                      <c:pt idx="0">
                        <c:v>총계</c:v>
                      </c:pt>
                    </c:strCache>
                  </c:strRef>
                </c:tx>
                <c:spPr>
                  <a:solidFill>
                    <a:srgbClr val="337080"/>
                  </a:solidFill>
                  <a:ln>
                    <a:noFill/>
                  </a:ln>
                  <a:effectLst/>
                </c:spPr>
                <c:invertIfNegative val="0"/>
                <c:dPt>
                  <c:idx val="5"/>
                  <c:invertIfNegative val="0"/>
                  <c:bubble3D val="0"/>
                  <c:spPr>
                    <a:solidFill>
                      <a:srgbClr val="D0CC3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E198-48D8-A0F9-34AD4E19837B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ko-K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(데이터!$C$1,데이터!$I$1,데이터!$O$1,데이터!$U$1,데이터!$AA$1,데이터!$AG$1)</c15:sqref>
                        </c15:formulaRef>
                      </c:ext>
                    </c:extLst>
                    <c:strCach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5년 평균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(데이터!$C$3,데이터!$I$3,데이터!$O$3,데이터!$U$3,데이터!$AA$3,데이터!$AG$3)</c15:sqref>
                        </c15:formulaRef>
                      </c:ext>
                    </c:extLst>
                    <c:numCache>
                      <c:formatCode>#,##0</c:formatCode>
                      <c:ptCount val="6"/>
                      <c:pt idx="0">
                        <c:v>19073438</c:v>
                      </c:pt>
                      <c:pt idx="1">
                        <c:v>18725160</c:v>
                      </c:pt>
                      <c:pt idx="2">
                        <c:v>18974513</c:v>
                      </c:pt>
                      <c:pt idx="3">
                        <c:v>19378565</c:v>
                      </c:pt>
                      <c:pt idx="4">
                        <c:v>20173615</c:v>
                      </c:pt>
                      <c:pt idx="5" formatCode="_(* #,##0_);_(* \(#,##0\);_(* &quot;-&quot;_);_(@_)">
                        <c:v>19265058.199999999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E198-48D8-A0F9-34AD4E19837B}"/>
                  </c:ext>
                </c:extLst>
              </c15:ser>
            </c15:filteredBarSeries>
          </c:ext>
        </c:extLst>
      </c:barChart>
      <c:catAx>
        <c:axId val="183309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102911"/>
        <c:crosses val="autoZero"/>
        <c:auto val="1"/>
        <c:lblAlgn val="ctr"/>
        <c:lblOffset val="100"/>
        <c:noMultiLvlLbl val="0"/>
      </c:catAx>
      <c:valAx>
        <c:axId val="183310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3309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전체 업종별 사고사망자 수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(</a:t>
            </a:r>
            <a:r>
              <a:rPr lang="ko-KR" alt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명</a:t>
            </a:r>
            <a:r>
              <a:rPr lang="en-US" altLang="ko-KR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8164545056867892"/>
          <c:y val="0.18061523807329435"/>
          <c:w val="0.64226487314085734"/>
          <c:h val="0.71976932555398221"/>
        </c:manualLayout>
      </c:layout>
      <c:pieChart>
        <c:varyColors val="1"/>
        <c:ser>
          <c:idx val="0"/>
          <c:order val="0"/>
          <c:tx>
            <c:strRef>
              <c:f>데이터!$A$57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6-4047-ACC4-BE7A49885EC2}"/>
              </c:ext>
            </c:extLst>
          </c:dPt>
          <c:dPt>
            <c:idx val="1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A6-4047-ACC4-BE7A49885E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A6-4047-ACC4-BE7A49885EC2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A6-4047-ACC4-BE7A49885EC2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A6-4047-ACC4-BE7A49885EC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7A6-4047-ACC4-BE7A49885EC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A6-4047-ACC4-BE7A49885EC2}"/>
                </c:ext>
              </c:extLst>
            </c:dLbl>
            <c:dLbl>
              <c:idx val="3"/>
              <c:layout>
                <c:manualLayout>
                  <c:x val="0.14873775153105859"/>
                  <c:y val="0.1856022603683761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2500000000000001"/>
                      <c:h val="0.192973778148285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7A6-4047-ACC4-BE7A49885E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데이터!$B$56:$F$56</c:f>
              <c:strCache>
                <c:ptCount val="5"/>
                <c:pt idx="0">
                  <c:v>건설업</c:v>
                </c:pt>
                <c:pt idx="1">
                  <c:v>제조업</c:v>
                </c:pt>
                <c:pt idx="2">
                  <c:v>서비스업</c:v>
                </c:pt>
                <c:pt idx="3">
                  <c:v>운수창고통신업</c:v>
                </c:pt>
                <c:pt idx="4">
                  <c:v>그 외</c:v>
                </c:pt>
              </c:strCache>
            </c:strRef>
          </c:cat>
          <c:val>
            <c:numRef>
              <c:f>데이터!$B$57:$F$57</c:f>
              <c:numCache>
                <c:formatCode>General</c:formatCode>
                <c:ptCount val="5"/>
                <c:pt idx="0">
                  <c:v>402</c:v>
                </c:pt>
                <c:pt idx="1">
                  <c:v>184</c:v>
                </c:pt>
                <c:pt idx="2">
                  <c:v>150</c:v>
                </c:pt>
                <c:pt idx="3">
                  <c:v>104</c:v>
                </c:pt>
                <c:pt idx="4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7A6-4047-ACC4-BE7A49885E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/>
              <a:t>전체 업종내 규모별 사고사망자 수</a:t>
            </a:r>
            <a:r>
              <a:rPr lang="en-US" altLang="ko-KR" sz="1100"/>
              <a:t>(</a:t>
            </a:r>
            <a:r>
              <a:rPr lang="ko-KR" altLang="en-US" sz="1100"/>
              <a:t>명</a:t>
            </a:r>
            <a:r>
              <a:rPr lang="en-US" altLang="ko-KR" sz="110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데이터!$A$51</c:f>
              <c:strCache>
                <c:ptCount val="1"/>
                <c:pt idx="0">
                  <c:v>명</c:v>
                </c:pt>
              </c:strCache>
            </c:strRef>
          </c:tx>
          <c:dPt>
            <c:idx val="0"/>
            <c:bubble3D val="0"/>
            <c:spPr>
              <a:solidFill>
                <a:srgbClr val="3370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4E-48B0-B7D1-E0FAE5D23ABA}"/>
              </c:ext>
            </c:extLst>
          </c:dPt>
          <c:dPt>
            <c:idx val="1"/>
            <c:bubble3D val="0"/>
            <c:spPr>
              <a:solidFill>
                <a:srgbClr val="D0CC3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4E-48B0-B7D1-E0FAE5D23ABA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4E-48B0-B7D1-E0FAE5D23ABA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4E-48B0-B7D1-E0FAE5D23ABA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B4E-48B0-B7D1-E0FAE5D23AB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722222222222223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B4E-48B0-B7D1-E0FAE5D23AB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656933508311462"/>
                      <c:h val="0.269912051563441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B4E-48B0-B7D1-E0FAE5D23ABA}"/>
                </c:ext>
              </c:extLst>
            </c:dLbl>
            <c:dLbl>
              <c:idx val="2"/>
              <c:layout>
                <c:manualLayout>
                  <c:x val="6.1114829396325461E-2"/>
                  <c:y val="4.85632534363571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4E-48B0-B7D1-E0FAE5D23ABA}"/>
                </c:ext>
              </c:extLst>
            </c:dLbl>
            <c:dLbl>
              <c:idx val="3"/>
              <c:layout>
                <c:manualLayout>
                  <c:x val="0.10080533683289589"/>
                  <c:y val="0.1062954601606603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4E-48B0-B7D1-E0FAE5D23ABA}"/>
                </c:ext>
              </c:extLst>
            </c:dLbl>
            <c:dLbl>
              <c:idx val="4"/>
              <c:layout>
                <c:manualLayout>
                  <c:x val="4.8853018372703415E-2"/>
                  <c:y val="0.138696057296744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226968503937009"/>
                      <c:h val="0.188999583692278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4E-48B0-B7D1-E0FAE5D23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데이터!$B$50:$F$50</c:f>
              <c:strCache>
                <c:ptCount val="5"/>
                <c:pt idx="0">
                  <c:v>5인 미만</c:v>
                </c:pt>
                <c:pt idx="1">
                  <c:v>5인~49인</c:v>
                </c:pt>
                <c:pt idx="2">
                  <c:v>50인~99인</c:v>
                </c:pt>
                <c:pt idx="3">
                  <c:v>100인~299인</c:v>
                </c:pt>
                <c:pt idx="4">
                  <c:v>300인 이상</c:v>
                </c:pt>
              </c:strCache>
            </c:strRef>
          </c:cat>
          <c:val>
            <c:numRef>
              <c:f>데이터!$B$51:$F$51</c:f>
              <c:numCache>
                <c:formatCode>General</c:formatCode>
                <c:ptCount val="5"/>
                <c:pt idx="0">
                  <c:v>342</c:v>
                </c:pt>
                <c:pt idx="1">
                  <c:v>365</c:v>
                </c:pt>
                <c:pt idx="2">
                  <c:v>49</c:v>
                </c:pt>
                <c:pt idx="3">
                  <c:v>71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B4E-48B0-B7D1-E0FAE5D23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7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15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7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5721-8DB4-4FE0-A67C-5F722D33CCF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74D02-166B-4F16-8A1F-AB9C17E31A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18&amp;tblId=DT_11806_N022&amp;vw_cd=MT_ZTITLE&amp;list_id=118_11806_ciek6458&amp;seqNo=&amp;lang_mode=ko&amp;language=kor&amp;obj_var_id=&amp;itm_id=&amp;conn_path=MT_ZTITLE" TargetMode="External"/><Relationship Id="rId2" Type="http://schemas.openxmlformats.org/officeDocument/2006/relationships/hyperlink" Target="https://www.index.go.kr/unity/potal/main/EachDtlPageDetail.do?idx_cd=1514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osha.or.kr/kosha/data/mediaBankMain.do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-82984"/>
            <a:ext cx="9144000" cy="2387600"/>
          </a:xfrm>
        </p:spPr>
        <p:txBody>
          <a:bodyPr/>
          <a:lstStyle/>
          <a:p>
            <a:r>
              <a:rPr lang="ko-KR" altLang="en-US" dirty="0"/>
              <a:t>제목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706880" y="2552007"/>
            <a:ext cx="9144000" cy="1381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필요시</a:t>
            </a:r>
            <a:r>
              <a:rPr lang="en-US" altLang="ko-KR" dirty="0"/>
              <a:t>)</a:t>
            </a:r>
            <a:r>
              <a:rPr lang="ko-KR" altLang="en-US" dirty="0"/>
              <a:t>부제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573876" y="4788130"/>
            <a:ext cx="9144000" cy="13819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319034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건설업에서 산업재해의 심각성을 보여주는 사건으로 </a:t>
            </a:r>
            <a:r>
              <a:rPr lang="en-US" altLang="ko-KR" sz="1400" dirty="0"/>
              <a:t>2022</a:t>
            </a:r>
            <a:r>
              <a:rPr lang="ko-KR" altLang="en-US" sz="1400" dirty="0"/>
              <a:t>년 발생한 광주 화정 아이파크 붕괴 사고</a:t>
            </a:r>
            <a:r>
              <a:rPr lang="en-US" altLang="ko-KR" sz="1400" dirty="0"/>
              <a:t>(2022.1.11)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  <a:r>
              <a:rPr lang="ko-KR" altLang="en-US" sz="1400" dirty="0"/>
              <a:t> 날씨를 고려하지 않은 무리한 공사 일정과 비용절감을 이유로 여러 번의 재하청을 거치며 부실한 설계를 용인하였고</a:t>
            </a:r>
            <a:r>
              <a:rPr lang="en-US" altLang="ko-KR" sz="1400" dirty="0"/>
              <a:t>, </a:t>
            </a:r>
            <a:r>
              <a:rPr lang="ko-KR" altLang="en-US" sz="1400" dirty="0"/>
              <a:t>다수의 사상 사고로 사회에 큰 파장을 불러일으켰다</a:t>
            </a:r>
            <a:r>
              <a:rPr lang="en-US" altLang="ko-KR" sz="1400" dirty="0"/>
              <a:t>.</a:t>
            </a:r>
            <a:r>
              <a:rPr lang="ko-KR" altLang="en-US" sz="1400" dirty="0"/>
              <a:t> 해당 사고가 발생하기 </a:t>
            </a:r>
            <a:r>
              <a:rPr lang="en-US" altLang="ko-KR" sz="1400" dirty="0"/>
              <a:t>7</a:t>
            </a:r>
            <a:r>
              <a:rPr lang="ko-KR" altLang="en-US" sz="1400" dirty="0"/>
              <a:t>개월 전에는 광주에서 철거작업을 하던 건물이 붕괴되는 사고가 있었으며</a:t>
            </a:r>
            <a:r>
              <a:rPr lang="en-US" altLang="ko-KR" sz="1400" dirty="0"/>
              <a:t>, 2023</a:t>
            </a:r>
            <a:r>
              <a:rPr lang="ko-KR" altLang="en-US" sz="1400" dirty="0"/>
              <a:t>년에는 광주 아이파크 붕괴 사고에서 화두가 되었던 동일한 </a:t>
            </a:r>
            <a:r>
              <a:rPr lang="ko-KR" altLang="en-US" sz="1400" dirty="0" err="1"/>
              <a:t>무량판</a:t>
            </a:r>
            <a:r>
              <a:rPr lang="ko-KR" altLang="en-US" sz="1400" dirty="0"/>
              <a:t> 구조로 설계된 검단 신도시의 아파트 붕괴사고가 있었다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단 한 번의 사고로 큰 인명피해를 동반하는 건설업에 다양한 변수를 고려하여 예측한 산재 지수를 제공하여 근로자들이 안전한 근무지를 선택할 수 있도록 하고 기업은 </a:t>
            </a:r>
            <a:r>
              <a:rPr lang="en-US" altLang="ko-KR" sz="1400" dirty="0"/>
              <a:t>, </a:t>
            </a:r>
            <a:r>
              <a:rPr lang="ko-KR" altLang="en-US" sz="1400" dirty="0"/>
              <a:t>구인을 위해 자발적인 안전관리를 진행하도록 유도하며 산업재해로 발생하는 사회적 비용을 감소시키고자 본 연구를 진행하였다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2798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 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1.24%,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1.92%</a:t>
            </a:r>
            <a:r>
              <a:rPr lang="ko-KR" altLang="en-US" sz="1400" dirty="0"/>
              <a:t>로 약 </a:t>
            </a:r>
            <a:r>
              <a:rPr lang="en-US" altLang="ko-KR" sz="1400" dirty="0"/>
              <a:t>2~3</a:t>
            </a:r>
            <a:r>
              <a:rPr lang="ko-KR" altLang="en-US" sz="1400" dirty="0"/>
              <a:t>배 이상의 수치를 보인다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kosis</a:t>
            </a:r>
            <a:r>
              <a:rPr lang="en-US" altLang="ko-KR" sz="1400" dirty="0"/>
              <a:t> n.d.)</a:t>
            </a:r>
          </a:p>
          <a:p>
            <a:r>
              <a:rPr lang="ko-KR" altLang="en-US" sz="1400" dirty="0"/>
              <a:t>타 산업군에 비해 건설업의 경우 근로자 수가 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/>
        </p:nvGraphicFramePr>
        <p:xfrm>
          <a:off x="7313941" y="3429000"/>
          <a:ext cx="354231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/>
        </p:nvGraphicFramePr>
        <p:xfrm>
          <a:off x="352312" y="2537637"/>
          <a:ext cx="6211899" cy="191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/>
        </p:nvGraphicFramePr>
        <p:xfrm>
          <a:off x="317011" y="4506218"/>
          <a:ext cx="6213730" cy="23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505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 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1.24%,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1.92%</a:t>
            </a:r>
            <a:r>
              <a:rPr lang="ko-KR" altLang="en-US" sz="1400" dirty="0"/>
              <a:t>로 약 </a:t>
            </a:r>
            <a:r>
              <a:rPr lang="en-US" altLang="ko-KR" sz="1400" dirty="0"/>
              <a:t>2~3</a:t>
            </a:r>
            <a:r>
              <a:rPr lang="ko-KR" altLang="en-US" sz="1400" dirty="0"/>
              <a:t>배 이상의 수치를 보인다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kosis</a:t>
            </a:r>
            <a:r>
              <a:rPr lang="en-US" altLang="ko-KR" sz="1400" dirty="0"/>
              <a:t> n.d.)</a:t>
            </a:r>
            <a:endParaRPr lang="ko-KR" altLang="en-US" sz="1400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/>
        </p:nvGraphicFramePr>
        <p:xfrm>
          <a:off x="991865" y="3429000"/>
          <a:ext cx="3171262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/>
        </p:nvGraphicFramePr>
        <p:xfrm>
          <a:off x="4349176" y="3429000"/>
          <a:ext cx="3099544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743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14465"/>
              </p:ext>
            </p:extLst>
          </p:nvPr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e-</a:t>
                      </a:r>
                      <a:r>
                        <a:rPr lang="ko-KR" altLang="en-US" sz="1000" dirty="0"/>
                        <a:t>나라지표</a:t>
                      </a:r>
                      <a:r>
                        <a:rPr lang="en-US" altLang="ko-KR" sz="1000" dirty="0"/>
                        <a:t>. n.d. “</a:t>
                      </a:r>
                      <a:r>
                        <a:rPr lang="ko-KR" altLang="en-US" sz="1000" dirty="0"/>
                        <a:t>산업재해현황</a:t>
                      </a:r>
                      <a:r>
                        <a:rPr lang="en-US" altLang="ko-KR" sz="1000" dirty="0"/>
                        <a:t>”, 2024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일 접속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>
                          <a:hlinkClick r:id="rId2"/>
                        </a:rPr>
                        <a:t>https://www.index.go.kr/unity/potal/main/EachDtlPageDetail.do?idx_cd=1514</a:t>
                      </a:r>
                      <a:endParaRPr lang="en-US" altLang="ko-KR" sz="1000" dirty="0"/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KOSIS. n.d.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전체 재해 현황 및 분석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업종별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산업별 중분류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)”, </a:t>
                      </a:r>
                      <a:r>
                        <a:rPr lang="en-US" altLang="ko-KR" sz="1000" dirty="0"/>
                        <a:t>2024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월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일 접속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https://kosis.kr/statHtml/statHtml.do?orgId=118&amp;tblId=DT_11806_N022&amp;vw_cd=MT_ZTITLE&amp;list_id=118_11806_ciek6458&amp;seqNo=&amp;lang_mode=ko&amp;language=kor&amp;obj_var_id=&amp;itm_id=&amp;conn_path=MT_ZTITLE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안전보건공단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n.d. 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「산업재해통계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인포그래픽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」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통계로 보는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년도 산업재해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”, 2023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4"/>
                        </a:rPr>
                        <a:t>https://www.kosha.or.kr/kosha/data/mediaBankMain.do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marR="0" indent="-1714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2175" y="2514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8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참고문헌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8933" y="1439334"/>
          <a:ext cx="9465733" cy="4191000"/>
        </p:xfrm>
        <a:graphic>
          <a:graphicData uri="http://schemas.openxmlformats.org/drawingml/2006/table">
            <a:tbl>
              <a:tblPr/>
              <a:tblGrid>
                <a:gridCol w="9465733">
                  <a:extLst>
                    <a:ext uri="{9D8B030D-6E8A-4147-A177-3AD203B41FA5}">
                      <a16:colId xmlns:a16="http://schemas.microsoft.com/office/drawing/2014/main" val="2542167413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김학열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허태영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산업재해 발생의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상대위험도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분석 및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순환분포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모형 추정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서울도시연구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2010. 3), 127~138.</a:t>
                      </a:r>
                      <a:endParaRPr lang="ko-KR" altLang="en-US" sz="2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김현수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이현수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박문서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건설공사의 정량적 위험도 산정 방법론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한국건설관리학회 학술발표대회 논문집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2008), 463~466</a:t>
                      </a:r>
                      <a:endParaRPr lang="ko-KR" altLang="en-US" sz="2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조민건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이동환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박주영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박승희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건설현장 정형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·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비정형데이터를 활용한 기계학습 기반의 </a:t>
                      </a:r>
                      <a:r>
                        <a:rPr lang="ko-KR" altLang="en-US" sz="1000" b="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건설재해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예측 모델 개발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대한토목학회 논문집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42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권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통권 제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220</a:t>
                      </a:r>
                      <a:r>
                        <a:rPr lang="ko-KR" alt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호</a:t>
                      </a:r>
                      <a:r>
                        <a:rPr lang="en-US" altLang="ko-KR" sz="10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2022), 127~134</a:t>
                      </a:r>
                      <a:endParaRPr lang="ko-KR" altLang="en-US" sz="2400" b="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김명중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박선영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기업 특성이 산업재해 발생에 미치는 영향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중소기업과 대기업 비교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산업연구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Journal of Industrial Studies(J.I.S)(2023) Vol.4 No.2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서동민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인공지능을 활용한 산업재해 예방 현황과 전망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,”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한국콘텐츠학회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(2023) Vol.21 No.1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송태호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”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건축시공현장관리를 위한 가설공사 위험도 지수 모델 제안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,“ 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석사학위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금오공과대학교 산업대학원 토목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환경 및 건축공학과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2019)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74961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32175" y="2514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5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1499"/>
            <a:ext cx="10515600" cy="5865464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제목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목차 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연구소개</a:t>
            </a:r>
            <a:endParaRPr lang="ko-KR" altLang="en-US" dirty="0"/>
          </a:p>
          <a:p>
            <a:r>
              <a:rPr lang="ko-KR" altLang="en-US" dirty="0"/>
              <a:t>	연구배경 </a:t>
            </a:r>
            <a:r>
              <a:rPr lang="en-US" altLang="ko-KR" dirty="0"/>
              <a:t>- 1~3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연구 목적 </a:t>
            </a:r>
            <a:r>
              <a:rPr lang="en-US" altLang="ko-KR" dirty="0"/>
              <a:t>- 1~3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연구 구성 </a:t>
            </a:r>
            <a:r>
              <a:rPr lang="en-US" altLang="ko-KR" dirty="0"/>
              <a:t>- 1~3</a:t>
            </a:r>
          </a:p>
          <a:p>
            <a:r>
              <a:rPr lang="ko-KR" altLang="en-US" dirty="0"/>
              <a:t>이론적 배경</a:t>
            </a:r>
            <a:endParaRPr lang="en-US" altLang="ko-KR" dirty="0"/>
          </a:p>
          <a:p>
            <a:r>
              <a:rPr lang="ko-KR" altLang="en-US" dirty="0"/>
              <a:t>연구방법</a:t>
            </a:r>
            <a:endParaRPr lang="en-US" altLang="ko-KR" dirty="0"/>
          </a:p>
          <a:p>
            <a:r>
              <a:rPr lang="ko-KR" altLang="en-US" dirty="0"/>
              <a:t>	연구모형 및 가설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위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종현님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지환님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아래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진규님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+ </a:t>
            </a:r>
            <a:r>
              <a:rPr lang="ko-KR" altLang="en-US" dirty="0" err="1">
                <a:solidFill>
                  <a:srgbClr val="FF0000"/>
                </a:solidFill>
              </a:rPr>
              <a:t>한열님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	데이터 수집 및 전처리</a:t>
            </a:r>
          </a:p>
          <a:p>
            <a:r>
              <a:rPr lang="ko-KR" altLang="en-US" dirty="0"/>
              <a:t>	분석 순서도</a:t>
            </a:r>
            <a:r>
              <a:rPr lang="en-US" altLang="ko-KR" dirty="0"/>
              <a:t>(</a:t>
            </a:r>
            <a:r>
              <a:rPr lang="ko-KR" altLang="en-US" dirty="0"/>
              <a:t>프로세스 </a:t>
            </a:r>
            <a:r>
              <a:rPr lang="en-US" altLang="ko-KR" dirty="0"/>
              <a:t>- </a:t>
            </a:r>
            <a:r>
              <a:rPr lang="ko-KR" altLang="en-US" dirty="0"/>
              <a:t>도식화 </a:t>
            </a:r>
            <a:r>
              <a:rPr lang="en-US" altLang="ko-KR" dirty="0"/>
              <a:t>) -1</a:t>
            </a:r>
            <a:r>
              <a:rPr lang="ko-KR" altLang="en-US" dirty="0"/>
              <a:t>페이지</a:t>
            </a:r>
          </a:p>
          <a:p>
            <a:r>
              <a:rPr lang="ko-KR" altLang="en-US" dirty="0"/>
              <a:t>	데이터 소개</a:t>
            </a:r>
            <a:r>
              <a:rPr lang="en-US" altLang="ko-KR" dirty="0"/>
              <a:t>(</a:t>
            </a:r>
            <a:r>
              <a:rPr lang="ko-KR" altLang="en-US" dirty="0"/>
              <a:t>수집</a:t>
            </a:r>
            <a:r>
              <a:rPr lang="en-US" altLang="ko-KR" dirty="0"/>
              <a:t>) - </a:t>
            </a:r>
            <a:r>
              <a:rPr lang="ko-KR" altLang="en-US" dirty="0" err="1"/>
              <a:t>크롤링한거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 선택 </a:t>
            </a:r>
            <a:r>
              <a:rPr lang="en-US" altLang="ko-KR" dirty="0"/>
              <a:t>- 1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 전처리 </a:t>
            </a:r>
            <a:r>
              <a:rPr lang="en-US" altLang="ko-KR" dirty="0"/>
              <a:t>- 1~3</a:t>
            </a:r>
          </a:p>
          <a:p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분석결과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모델별</a:t>
            </a:r>
            <a:r>
              <a:rPr lang="ko-KR" altLang="en-US" dirty="0"/>
              <a:t> 결과 </a:t>
            </a:r>
            <a:r>
              <a:rPr lang="en-US" altLang="ko-KR" dirty="0"/>
              <a:t>-1~2</a:t>
            </a:r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	연구결과 요약</a:t>
            </a:r>
            <a:endParaRPr lang="en-US" altLang="ko-KR" dirty="0"/>
          </a:p>
          <a:p>
            <a:r>
              <a:rPr lang="ko-KR" altLang="en-US" dirty="0"/>
              <a:t>	연구의 논의와 시사점</a:t>
            </a:r>
          </a:p>
          <a:p>
            <a:r>
              <a:rPr lang="ko-KR" altLang="en-US" dirty="0"/>
              <a:t>	정책 제안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 </a:t>
            </a:r>
            <a:r>
              <a:rPr lang="en-US" altLang="ko-KR" dirty="0"/>
              <a:t>-1~3</a:t>
            </a:r>
          </a:p>
          <a:p>
            <a:r>
              <a:rPr lang="ko-KR" altLang="en-US" dirty="0"/>
              <a:t>	연구의 한계점 및 향후 연구제안</a:t>
            </a:r>
            <a:endParaRPr lang="en-US" altLang="ko-KR" dirty="0"/>
          </a:p>
          <a:p>
            <a:r>
              <a:rPr lang="ko-KR" altLang="en-US" dirty="0"/>
              <a:t>참고문헌 </a:t>
            </a:r>
            <a:r>
              <a:rPr lang="en-US" altLang="ko-KR" dirty="0"/>
              <a:t>-1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66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22" y="87601"/>
            <a:ext cx="10515600" cy="1325563"/>
          </a:xfrm>
        </p:spPr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5262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err="1"/>
              <a:t>연구소개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연구배경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연구 목적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수집 및 전처리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데이터 소개</a:t>
            </a:r>
            <a:r>
              <a:rPr lang="en-US" altLang="ko-KR" dirty="0"/>
              <a:t>(</a:t>
            </a:r>
            <a:r>
              <a:rPr lang="ko-KR" altLang="en-US" dirty="0"/>
              <a:t>수집</a:t>
            </a:r>
            <a:r>
              <a:rPr lang="en-US" altLang="ko-KR" dirty="0"/>
              <a:t>)</a:t>
            </a:r>
          </a:p>
          <a:p>
            <a:pPr marL="971550" lvl="1" indent="-514350">
              <a:buAutoNum type="arabicPeriod"/>
            </a:pPr>
            <a:r>
              <a:rPr lang="ko-KR" altLang="en-US" dirty="0"/>
              <a:t>변수 선택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데이터 전처리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모델링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모델별</a:t>
            </a:r>
            <a:r>
              <a:rPr lang="ko-KR" altLang="en-US" dirty="0"/>
              <a:t>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정책 제언 및 기대효과 </a:t>
            </a:r>
            <a:r>
              <a:rPr lang="en-US" altLang="ko-KR" dirty="0"/>
              <a:t>– </a:t>
            </a:r>
            <a:r>
              <a:rPr lang="ko-KR" altLang="en-US" dirty="0"/>
              <a:t>정부 </a:t>
            </a:r>
            <a:r>
              <a:rPr lang="en-US" altLang="ko-KR" dirty="0"/>
              <a:t>/ </a:t>
            </a:r>
            <a:r>
              <a:rPr lang="ko-KR" altLang="en-US" dirty="0"/>
              <a:t>기업 </a:t>
            </a:r>
            <a:r>
              <a:rPr lang="en-US" altLang="ko-KR" dirty="0"/>
              <a:t>/ </a:t>
            </a:r>
            <a:r>
              <a:rPr lang="ko-KR" altLang="en-US" dirty="0"/>
              <a:t>구직자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참고문헌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994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22" y="87601"/>
            <a:ext cx="10515600" cy="1325563"/>
          </a:xfr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97258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연구내용을 요약해서 </a:t>
            </a:r>
            <a:r>
              <a:rPr lang="ko-KR" altLang="en-US" dirty="0" err="1"/>
              <a:t>글로채워넣기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309"/>
            <a:ext cx="5041150" cy="37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902319"/>
            <a:ext cx="114273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 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1.24%,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1.92%</a:t>
            </a:r>
            <a:r>
              <a:rPr lang="ko-KR" altLang="en-US" sz="1400" dirty="0"/>
              <a:t>로 약 </a:t>
            </a:r>
            <a:r>
              <a:rPr lang="en-US" altLang="ko-KR" sz="1400" dirty="0"/>
              <a:t>2~3</a:t>
            </a:r>
            <a:r>
              <a:rPr lang="ko-KR" altLang="en-US" sz="1400" dirty="0"/>
              <a:t>배 이상의 수치를 보인다</a:t>
            </a:r>
            <a:r>
              <a:rPr lang="en-US" altLang="ko-KR" sz="1400" dirty="0"/>
              <a:t>. (</a:t>
            </a:r>
            <a:r>
              <a:rPr lang="en-US" altLang="ko-KR" sz="1400" dirty="0" err="1"/>
              <a:t>kosis</a:t>
            </a:r>
            <a:r>
              <a:rPr lang="en-US" altLang="ko-KR" sz="1400" dirty="0"/>
              <a:t> n.d.)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30F53-D886-5881-F11A-10A9DF83B970}"/>
              </a:ext>
            </a:extLst>
          </p:cNvPr>
          <p:cNvSpPr txBox="1"/>
          <p:nvPr/>
        </p:nvSpPr>
        <p:spPr>
          <a:xfrm>
            <a:off x="4880012" y="4821059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그래프와 함께 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73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09923" y="1613118"/>
            <a:ext cx="1142731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고용노동부의 「산업재해 </a:t>
            </a:r>
            <a:r>
              <a:rPr lang="ko-KR" altLang="en-US" sz="1400" dirty="0" err="1"/>
              <a:t>현황분석」에</a:t>
            </a:r>
            <a:r>
              <a:rPr lang="ko-KR" altLang="en-US" sz="1400" dirty="0"/>
              <a:t> 따르면 산업재해 발생 현황은 </a:t>
            </a:r>
            <a:r>
              <a:rPr lang="en-US" altLang="ko-KR" sz="1400" dirty="0"/>
              <a:t>1988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2003</a:t>
            </a:r>
            <a:r>
              <a:rPr lang="ko-KR" altLang="en-US" sz="1400" dirty="0"/>
              <a:t>년까지 증가 추세를 보이다가 </a:t>
            </a:r>
            <a:r>
              <a:rPr lang="en-US" altLang="ko-KR" sz="1400" dirty="0"/>
              <a:t>2003</a:t>
            </a:r>
            <a:r>
              <a:rPr lang="ko-KR" altLang="en-US" sz="1400" dirty="0"/>
              <a:t>년부터 </a:t>
            </a:r>
            <a:r>
              <a:rPr lang="en-US" altLang="ko-KR" sz="1400" dirty="0"/>
              <a:t>2017</a:t>
            </a:r>
            <a:r>
              <a:rPr lang="ko-KR" altLang="en-US" sz="1400" dirty="0"/>
              <a:t>년까지 꾸준히 감소 추세를 보였으나 </a:t>
            </a:r>
            <a:r>
              <a:rPr lang="en-US" altLang="ko-KR" sz="1400" dirty="0"/>
              <a:t>2017</a:t>
            </a:r>
            <a:r>
              <a:rPr lang="ko-KR" altLang="en-US" sz="1400" dirty="0"/>
              <a:t>년 이후 다시 증가 추세를 보인다</a:t>
            </a:r>
            <a:r>
              <a:rPr lang="en-US" altLang="ko-KR" sz="1400" dirty="0"/>
              <a:t>(e-</a:t>
            </a:r>
            <a:r>
              <a:rPr lang="ko-KR" altLang="en-US" sz="1400" dirty="0"/>
              <a:t>나라지표</a:t>
            </a:r>
            <a:r>
              <a:rPr lang="en-US" altLang="ko-KR" sz="1400" dirty="0"/>
              <a:t> n.d.).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2018~2022</a:t>
            </a:r>
            <a:r>
              <a:rPr lang="ko-KR" altLang="en-US" sz="1400" dirty="0"/>
              <a:t>년까지 </a:t>
            </a:r>
            <a:r>
              <a:rPr lang="en-US" altLang="ko-KR" sz="1400" dirty="0"/>
              <a:t>5</a:t>
            </a:r>
            <a:r>
              <a:rPr lang="ko-KR" altLang="en-US" sz="1400" dirty="0"/>
              <a:t>년 동안 전체 </a:t>
            </a:r>
            <a:r>
              <a:rPr lang="ko-KR" altLang="en-US" sz="1400" dirty="0" err="1"/>
              <a:t>산업군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중분류 기준</a:t>
            </a:r>
            <a:r>
              <a:rPr lang="en-US" altLang="ko-KR" sz="1400" dirty="0"/>
              <a:t>)</a:t>
            </a:r>
            <a:r>
              <a:rPr lang="ko-KR" altLang="en-US" sz="1400" dirty="0"/>
              <a:t>의 평균 사업장 수는 총 </a:t>
            </a:r>
            <a:r>
              <a:rPr lang="en-US" altLang="ko-KR" sz="1400" dirty="0"/>
              <a:t>2,781,390</a:t>
            </a:r>
            <a:r>
              <a:rPr lang="ko-KR" altLang="en-US" sz="1400" dirty="0"/>
              <a:t>개소이며 근로자 수는 </a:t>
            </a:r>
            <a:r>
              <a:rPr lang="en-US" altLang="ko-KR" sz="1400" dirty="0"/>
              <a:t>19,265,058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그 가운데 요양재해자 수는 </a:t>
            </a:r>
            <a:r>
              <a:rPr lang="en-US" altLang="ko-KR" sz="1400" dirty="0"/>
              <a:t>114,597</a:t>
            </a:r>
            <a:r>
              <a:rPr lang="ko-KR" altLang="en-US" sz="1400" dirty="0"/>
              <a:t>명으로 요양재해율은 </a:t>
            </a:r>
            <a:r>
              <a:rPr lang="en-US" altLang="ko-KR" sz="1400" dirty="0"/>
              <a:t>0.59%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산업군</a:t>
            </a:r>
            <a:r>
              <a:rPr lang="ko-KR" altLang="en-US" sz="1400" dirty="0"/>
              <a:t> 중에서 제조업과 건설업의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사업장 수는 전체 대비 각각 </a:t>
            </a:r>
            <a:r>
              <a:rPr lang="en-US" altLang="ko-KR" sz="1400" dirty="0"/>
              <a:t>394,201</a:t>
            </a:r>
            <a:r>
              <a:rPr lang="ko-KR" altLang="en-US" sz="1400" dirty="0"/>
              <a:t>명</a:t>
            </a:r>
            <a:r>
              <a:rPr lang="en-US" altLang="ko-KR" sz="1400" dirty="0"/>
              <a:t>(14.17%),</a:t>
            </a:r>
            <a:r>
              <a:rPr lang="ko-KR" altLang="en-US" sz="1400" dirty="0"/>
              <a:t> </a:t>
            </a:r>
            <a:r>
              <a:rPr lang="en-US" altLang="ko-KR" sz="1400" dirty="0"/>
              <a:t>389,398</a:t>
            </a:r>
            <a:r>
              <a:rPr lang="ko-KR" altLang="en-US" sz="1400" dirty="0"/>
              <a:t>명</a:t>
            </a:r>
            <a:r>
              <a:rPr lang="en-US" altLang="ko-KR" sz="1400" dirty="0"/>
              <a:t>(14.00%)</a:t>
            </a:r>
            <a:r>
              <a:rPr lang="ko-KR" altLang="en-US" sz="1400" dirty="0"/>
              <a:t>을 차지하고 있으며 근로자 수는 제조업 </a:t>
            </a:r>
            <a:r>
              <a:rPr lang="en-US" altLang="ko-KR" sz="1400" dirty="0"/>
              <a:t>4,031,607</a:t>
            </a:r>
            <a:r>
              <a:rPr lang="ko-KR" altLang="en-US" sz="1400" dirty="0"/>
              <a:t>명</a:t>
            </a:r>
            <a:r>
              <a:rPr lang="en-US" altLang="ko-KR" sz="1400" dirty="0"/>
              <a:t>(20.93%),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2,517,849</a:t>
            </a:r>
            <a:r>
              <a:rPr lang="ko-KR" altLang="en-US" sz="1400" dirty="0"/>
              <a:t>명</a:t>
            </a:r>
            <a:r>
              <a:rPr lang="en-US" altLang="ko-KR" sz="1400" dirty="0"/>
              <a:t>(13.07%)</a:t>
            </a:r>
            <a:r>
              <a:rPr lang="ko-KR" altLang="en-US" sz="1400" dirty="0"/>
              <a:t>을 차지하고 있다</a:t>
            </a:r>
            <a:r>
              <a:rPr lang="en-US" altLang="ko-KR" sz="1400" dirty="0"/>
              <a:t>. (KOSIS n.d.)</a:t>
            </a:r>
            <a:endParaRPr lang="ko-KR" altLang="en-US" sz="1400" dirty="0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60FC347D-D1F4-DD15-7692-5893DA706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812167"/>
              </p:ext>
            </p:extLst>
          </p:nvPr>
        </p:nvGraphicFramePr>
        <p:xfrm>
          <a:off x="2055240" y="3169818"/>
          <a:ext cx="3171262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34D51B47-9519-4897-BEFB-A3585DCF4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291877"/>
              </p:ext>
            </p:extLst>
          </p:nvPr>
        </p:nvGraphicFramePr>
        <p:xfrm>
          <a:off x="6676273" y="3169818"/>
          <a:ext cx="3099544" cy="347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D139E87-129F-1BE6-25A0-91A8133A9B2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58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17011" y="1613118"/>
            <a:ext cx="11427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전체 산업군에서 요양재해자 수는 매년 증가하는 추세를 보이고 있으며 제조업과 건설업 모두 증가 추세를 보이고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 가운데 </a:t>
            </a:r>
            <a:r>
              <a:rPr lang="en-US" altLang="ko-KR" sz="1400" dirty="0"/>
              <a:t>5</a:t>
            </a:r>
            <a:r>
              <a:rPr lang="ko-KR" altLang="en-US" sz="1400" dirty="0"/>
              <a:t>년 평균 요양재해자 수는 제조업 </a:t>
            </a:r>
            <a:r>
              <a:rPr lang="en-US" altLang="ko-KR" sz="1400" dirty="0"/>
              <a:t>29,751</a:t>
            </a:r>
            <a:r>
              <a:rPr lang="ko-KR" altLang="en-US" sz="1400" dirty="0"/>
              <a:t>명</a:t>
            </a:r>
            <a:r>
              <a:rPr lang="en-US" altLang="ko-KR" sz="1400" dirty="0"/>
              <a:t>(25.96%), </a:t>
            </a:r>
            <a:r>
              <a:rPr lang="ko-KR" altLang="en-US" sz="1400" dirty="0"/>
              <a:t>건설업 </a:t>
            </a:r>
            <a:r>
              <a:rPr lang="en-US" altLang="ko-KR" sz="1400" dirty="0"/>
              <a:t>28,577</a:t>
            </a:r>
            <a:r>
              <a:rPr lang="ko-KR" altLang="en-US" sz="1400" dirty="0"/>
              <a:t>명</a:t>
            </a:r>
            <a:r>
              <a:rPr lang="en-US" altLang="ko-KR" sz="1400" dirty="0"/>
              <a:t>(24.94%)</a:t>
            </a:r>
            <a:r>
              <a:rPr lang="ko-KR" altLang="en-US" sz="1400" dirty="0"/>
              <a:t>으로 전체 요양재해자 수</a:t>
            </a:r>
            <a:r>
              <a:rPr lang="en-US" altLang="ko-KR" sz="1400" dirty="0"/>
              <a:t>(114,597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의 약 절반 가량을 차지하고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(KOSIS n.d.)</a:t>
            </a:r>
            <a:endParaRPr lang="ko-KR" altLang="en-US" sz="1400" dirty="0"/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14B6F809-69A9-42F3-A8E7-F23F8C614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780866"/>
              </p:ext>
            </p:extLst>
          </p:nvPr>
        </p:nvGraphicFramePr>
        <p:xfrm>
          <a:off x="7493739" y="2510093"/>
          <a:ext cx="354231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3909B70-18A2-429E-9871-AB20EEE09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099185"/>
              </p:ext>
            </p:extLst>
          </p:nvPr>
        </p:nvGraphicFramePr>
        <p:xfrm>
          <a:off x="352312" y="2537637"/>
          <a:ext cx="6211899" cy="1918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617A879-BEC4-4950-8440-68FD667D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15119"/>
              </p:ext>
            </p:extLst>
          </p:nvPr>
        </p:nvGraphicFramePr>
        <p:xfrm>
          <a:off x="317011" y="4506218"/>
          <a:ext cx="6213730" cy="235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5AB614-C6C8-8821-0A0E-1FF9185CC759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753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2" y="1664143"/>
            <a:ext cx="33122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요양재해율의 경우</a:t>
            </a:r>
            <a:r>
              <a:rPr lang="en-US" altLang="ko-KR" sz="1400" dirty="0"/>
              <a:t>, 5</a:t>
            </a:r>
            <a:r>
              <a:rPr lang="ko-KR" altLang="en-US" sz="1400" dirty="0"/>
              <a:t>년 평균 </a:t>
            </a:r>
            <a:r>
              <a:rPr lang="en-US" altLang="ko-KR" sz="1400" dirty="0"/>
              <a:t>0.59%</a:t>
            </a:r>
            <a:r>
              <a:rPr lang="ko-KR" altLang="en-US" sz="1400" dirty="0"/>
              <a:t>에 비해 제조업 </a:t>
            </a:r>
            <a:r>
              <a:rPr lang="en-US" altLang="ko-KR" sz="1400" dirty="0"/>
              <a:t>0.74%,</a:t>
            </a:r>
            <a:r>
              <a:rPr lang="ko-KR" altLang="en-US" sz="1400" dirty="0"/>
              <a:t> 건설업</a:t>
            </a:r>
            <a:r>
              <a:rPr lang="en-US" altLang="ko-KR" sz="1400" dirty="0"/>
              <a:t> 1.14%</a:t>
            </a:r>
            <a:r>
              <a:rPr lang="ko-KR" altLang="en-US" sz="1400" dirty="0"/>
              <a:t>로 약</a:t>
            </a:r>
            <a:r>
              <a:rPr lang="en-US" altLang="ko-KR" sz="1400" dirty="0"/>
              <a:t> 1.5~2</a:t>
            </a:r>
            <a:r>
              <a:rPr lang="ko-KR" altLang="en-US" sz="1400" dirty="0"/>
              <a:t>배로 높은 수치를 보인다</a:t>
            </a:r>
            <a:r>
              <a:rPr lang="en-US" altLang="ko-KR" sz="1400" dirty="0"/>
              <a:t>. (KOSIS n.d.)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제조업과 건설업에서 근로자 수의 큰 증감이 없는 상태에서 같은 기간동안 요양재해율은 전반적인 증가 추세를 보이고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현상을 통해 건설업에서 업무의 위험도와 직무 기피를 예상해볼 수 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7F8A4E4-1F45-4614-B20A-7907F82FB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46029"/>
              </p:ext>
            </p:extLst>
          </p:nvPr>
        </p:nvGraphicFramePr>
        <p:xfrm>
          <a:off x="3771013" y="1569245"/>
          <a:ext cx="8171321" cy="255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19D1596-1D2D-6EC0-BD2B-420AA178F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20587"/>
              </p:ext>
            </p:extLst>
          </p:nvPr>
        </p:nvGraphicFramePr>
        <p:xfrm>
          <a:off x="3771012" y="4125435"/>
          <a:ext cx="8171321" cy="2556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E7E0C-1881-86C2-54F6-4427F30C51A6}"/>
              </a:ext>
            </a:extLst>
          </p:cNvPr>
          <p:cNvSpPr txBox="1"/>
          <p:nvPr/>
        </p:nvSpPr>
        <p:spPr>
          <a:xfrm>
            <a:off x="352311" y="4341799"/>
            <a:ext cx="32497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요양재해율 </a:t>
            </a:r>
            <a:r>
              <a:rPr lang="en-US" altLang="ko-KR" sz="1100" dirty="0"/>
              <a:t>= </a:t>
            </a:r>
            <a:r>
              <a:rPr lang="ko-KR" altLang="en-US" sz="1100" dirty="0"/>
              <a:t>요양재해자 수 </a:t>
            </a:r>
            <a:r>
              <a:rPr lang="en-US" altLang="ko-KR" sz="1100" dirty="0"/>
              <a:t>/ </a:t>
            </a:r>
            <a:r>
              <a:rPr lang="ko-KR" altLang="en-US" sz="1100" dirty="0"/>
              <a:t>근로자 수 </a:t>
            </a:r>
            <a:r>
              <a:rPr lang="en-US" altLang="ko-KR" sz="1100" dirty="0"/>
              <a:t>* 100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5171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3492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연구소개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4E50C-CA38-6DEE-AE9E-093F0A9F7684}"/>
              </a:ext>
            </a:extLst>
          </p:cNvPr>
          <p:cNvSpPr txBox="1"/>
          <p:nvPr/>
        </p:nvSpPr>
        <p:spPr>
          <a:xfrm>
            <a:off x="352312" y="858827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및 목적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582F-1FCB-90DA-EB20-F7519E1EB5A7}"/>
              </a:ext>
            </a:extLst>
          </p:cNvPr>
          <p:cNvSpPr txBox="1"/>
          <p:nvPr/>
        </p:nvSpPr>
        <p:spPr>
          <a:xfrm>
            <a:off x="5772824" y="918908"/>
            <a:ext cx="6169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연구 배경 </a:t>
            </a:r>
            <a:r>
              <a:rPr lang="en-US" altLang="ko-KR" sz="1800" dirty="0"/>
              <a:t>+ (</a:t>
            </a:r>
            <a:r>
              <a:rPr lang="ko-KR" altLang="en-US" sz="1800" dirty="0"/>
              <a:t>그래프</a:t>
            </a:r>
            <a:r>
              <a:rPr lang="en-US" altLang="ko-KR" sz="1800" dirty="0"/>
              <a:t>) + </a:t>
            </a:r>
            <a:r>
              <a:rPr lang="ko-KR" altLang="en-US" sz="1800" dirty="0"/>
              <a:t>산업재해 횟수</a:t>
            </a:r>
            <a:r>
              <a:rPr lang="en-US" altLang="ko-KR" sz="1800" dirty="0"/>
              <a:t>? </a:t>
            </a:r>
            <a:r>
              <a:rPr lang="ko-KR" altLang="en-US" sz="1800" dirty="0"/>
              <a:t>사람수</a:t>
            </a:r>
            <a:r>
              <a:rPr lang="en-US" altLang="ko-KR" sz="1800" dirty="0"/>
              <a:t>? </a:t>
            </a:r>
            <a:r>
              <a:rPr lang="ko-KR" altLang="en-US" sz="1800" dirty="0"/>
              <a:t>그래프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8C89-2CD5-9EE7-8038-ED9568E79960}"/>
              </a:ext>
            </a:extLst>
          </p:cNvPr>
          <p:cNvSpPr txBox="1"/>
          <p:nvPr/>
        </p:nvSpPr>
        <p:spPr>
          <a:xfrm>
            <a:off x="352311" y="1664143"/>
            <a:ext cx="11478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근로자의 안전을 보장하기 위하여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중대재해처벌법이 시행되었지만 안전보건 관리공단의 「통계로</a:t>
            </a:r>
            <a:r>
              <a:rPr lang="en-US" altLang="ko-KR" sz="1400" dirty="0"/>
              <a:t>_</a:t>
            </a:r>
            <a:r>
              <a:rPr lang="ko-KR" altLang="en-US" sz="1400" dirty="0"/>
              <a:t>보는</a:t>
            </a:r>
            <a:r>
              <a:rPr lang="en-US" altLang="ko-KR" sz="1400" dirty="0"/>
              <a:t>_2022</a:t>
            </a:r>
            <a:r>
              <a:rPr lang="ko-KR" altLang="en-US" sz="1400" dirty="0"/>
              <a:t>년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산업재해」에</a:t>
            </a:r>
            <a:r>
              <a:rPr lang="ko-KR" altLang="en-US" sz="1400" dirty="0"/>
              <a:t> 따르면 </a:t>
            </a:r>
            <a:r>
              <a:rPr lang="en-US" altLang="ko-KR" sz="1400" dirty="0"/>
              <a:t>2022</a:t>
            </a:r>
            <a:r>
              <a:rPr lang="ko-KR" altLang="en-US" sz="1400" dirty="0"/>
              <a:t>년 전체 업종에서 발생한 사고사망자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</a:t>
            </a:r>
            <a:r>
              <a:rPr lang="en-US" altLang="ko-KR" sz="1400" dirty="0"/>
              <a:t> </a:t>
            </a:r>
            <a:r>
              <a:rPr lang="ko-KR" altLang="en-US" sz="1400" dirty="0"/>
              <a:t>약 절반 가량인 </a:t>
            </a:r>
            <a:r>
              <a:rPr lang="en-US" altLang="ko-KR" sz="1400" dirty="0"/>
              <a:t>402</a:t>
            </a:r>
            <a:r>
              <a:rPr lang="ko-KR" altLang="en-US" sz="1400" dirty="0"/>
              <a:t>명이 건설업에서 발생하였고 두 번째로 높은 </a:t>
            </a:r>
            <a:r>
              <a:rPr lang="en-US" altLang="ko-KR" sz="1400" dirty="0"/>
              <a:t>184</a:t>
            </a:r>
            <a:r>
              <a:rPr lang="ko-KR" altLang="en-US" sz="1400" dirty="0"/>
              <a:t>명이 제조업에서 발생하였다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중대재해처벌법의 기준인 </a:t>
            </a:r>
            <a:r>
              <a:rPr lang="en-US" altLang="ko-KR" sz="1400" dirty="0"/>
              <a:t>50</a:t>
            </a:r>
            <a:r>
              <a:rPr lang="ko-KR" altLang="en-US" sz="1400" dirty="0"/>
              <a:t>인 이상 사업장에서 사고사망자는 총</a:t>
            </a:r>
            <a:r>
              <a:rPr lang="en-US" altLang="ko-KR" sz="1400" dirty="0"/>
              <a:t> 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167</a:t>
            </a:r>
            <a:r>
              <a:rPr lang="ko-KR" altLang="en-US" sz="1400" dirty="0"/>
              <a:t>명</a:t>
            </a:r>
            <a:r>
              <a:rPr lang="en-US" altLang="ko-KR" sz="1400" dirty="0"/>
              <a:t>(19.11%)</a:t>
            </a:r>
            <a:r>
              <a:rPr lang="ko-KR" altLang="en-US" sz="1400" dirty="0"/>
              <a:t>이 발생한 반면 해당하지 않는 </a:t>
            </a:r>
            <a:r>
              <a:rPr lang="en-US" altLang="ko-KR" sz="1400" dirty="0"/>
              <a:t>50</a:t>
            </a:r>
            <a:r>
              <a:rPr lang="ko-KR" altLang="en-US" sz="1400" dirty="0"/>
              <a:t>인 미만 사업장에서 총 </a:t>
            </a:r>
            <a:r>
              <a:rPr lang="en-US" altLang="ko-KR" sz="1400" dirty="0"/>
              <a:t>874</a:t>
            </a:r>
            <a:r>
              <a:rPr lang="ko-KR" altLang="en-US" sz="1400" dirty="0"/>
              <a:t>명 중 </a:t>
            </a:r>
            <a:r>
              <a:rPr lang="en-US" altLang="ko-KR" sz="1400" dirty="0"/>
              <a:t>707</a:t>
            </a:r>
            <a:r>
              <a:rPr lang="ko-KR" altLang="en-US" sz="1400" dirty="0"/>
              <a:t>명</a:t>
            </a:r>
            <a:r>
              <a:rPr lang="en-US" altLang="ko-KR" sz="1400" dirty="0"/>
              <a:t>(80.89%)</a:t>
            </a:r>
            <a:r>
              <a:rPr lang="ko-KR" altLang="en-US" sz="1400" dirty="0"/>
              <a:t>이 발생하였다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3B72D-280E-503F-22B2-69380C6CAD8C}"/>
              </a:ext>
            </a:extLst>
          </p:cNvPr>
          <p:cNvSpPr txBox="1"/>
          <p:nvPr/>
        </p:nvSpPr>
        <p:spPr>
          <a:xfrm>
            <a:off x="7758899" y="6597892"/>
            <a:ext cx="43550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/>
              <a:t>국가통계포털</a:t>
            </a:r>
            <a:r>
              <a:rPr lang="en-US" altLang="ko-KR" sz="800" dirty="0"/>
              <a:t> KOSIS “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전체 재해 현황 및 분석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-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업종별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(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산업별 중분류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) </a:t>
            </a:r>
            <a:r>
              <a:rPr lang="ko-KR" altLang="en-US" sz="800" i="0" u="none" strike="noStrike" dirty="0">
                <a:solidFill>
                  <a:srgbClr val="585858"/>
                </a:solidFill>
                <a:effectLst/>
              </a:rPr>
              <a:t>중</a:t>
            </a:r>
            <a:r>
              <a:rPr lang="en-US" altLang="ko-KR" sz="800" dirty="0">
                <a:solidFill>
                  <a:srgbClr val="585858"/>
                </a:solidFill>
              </a:rPr>
              <a:t> 2018~2022</a:t>
            </a:r>
            <a:r>
              <a:rPr lang="en-US" altLang="ko-KR" sz="800" i="0" u="none" strike="noStrike" dirty="0">
                <a:solidFill>
                  <a:srgbClr val="585858"/>
                </a:solidFill>
                <a:effectLst/>
              </a:rPr>
              <a:t>”</a:t>
            </a:r>
            <a:endParaRPr lang="ko-KR" altLang="en-US" sz="800" i="0" dirty="0">
              <a:solidFill>
                <a:srgbClr val="333333"/>
              </a:solidFill>
              <a:effectLst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F84C5F-D9B2-E95D-08DE-155758B86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952274"/>
              </p:ext>
            </p:extLst>
          </p:nvPr>
        </p:nvGraphicFramePr>
        <p:xfrm>
          <a:off x="1421219" y="2733647"/>
          <a:ext cx="4572000" cy="407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1058BC6-B993-CEF7-504D-F696E2162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990456"/>
              </p:ext>
            </p:extLst>
          </p:nvPr>
        </p:nvGraphicFramePr>
        <p:xfrm>
          <a:off x="6167780" y="2733647"/>
          <a:ext cx="4572000" cy="4124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6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ppt초안</Template>
  <TotalTime>583</TotalTime>
  <Words>1856</Words>
  <Application>Microsoft Office PowerPoint</Application>
  <PresentationFormat>와이드스크린</PresentationFormat>
  <Paragraphs>147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한양신명조</vt:lpstr>
      <vt:lpstr>함초롬바탕</vt:lpstr>
      <vt:lpstr>Arial</vt:lpstr>
      <vt:lpstr>Office 테마</vt:lpstr>
      <vt:lpstr>제목</vt:lpstr>
      <vt:lpstr>PowerPoint 프레젠테이션</vt:lpstr>
      <vt:lpstr>인덱스(목차)</vt:lpstr>
      <vt:lpstr>요약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1. 연구소개</vt:lpstr>
      <vt:lpstr>6. 참고문헌</vt:lpstr>
      <vt:lpstr>6. 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user</dc:creator>
  <cp:lastModifiedBy>JongHyeon Kim</cp:lastModifiedBy>
  <cp:revision>24</cp:revision>
  <dcterms:created xsi:type="dcterms:W3CDTF">2024-05-07T06:49:34Z</dcterms:created>
  <dcterms:modified xsi:type="dcterms:W3CDTF">2024-05-10T17:15:09Z</dcterms:modified>
</cp:coreProperties>
</file>