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6" r:id="rId2"/>
    <p:sldId id="312" r:id="rId3"/>
    <p:sldId id="314" r:id="rId4"/>
    <p:sldId id="324" r:id="rId5"/>
    <p:sldId id="315" r:id="rId6"/>
    <p:sldId id="322" r:id="rId7"/>
    <p:sldId id="308" r:id="rId8"/>
    <p:sldId id="323" r:id="rId9"/>
    <p:sldId id="293" r:id="rId10"/>
    <p:sldId id="325" r:id="rId11"/>
    <p:sldId id="309" r:id="rId12"/>
    <p:sldId id="298" r:id="rId13"/>
    <p:sldId id="302" r:id="rId14"/>
    <p:sldId id="313" r:id="rId15"/>
    <p:sldId id="294" r:id="rId16"/>
    <p:sldId id="326" r:id="rId17"/>
    <p:sldId id="295" r:id="rId18"/>
    <p:sldId id="318" r:id="rId19"/>
    <p:sldId id="299" r:id="rId20"/>
    <p:sldId id="319" r:id="rId21"/>
    <p:sldId id="300" r:id="rId22"/>
    <p:sldId id="321" r:id="rId23"/>
    <p:sldId id="301" r:id="rId24"/>
    <p:sldId id="320" r:id="rId25"/>
    <p:sldId id="29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6C"/>
    <a:srgbClr val="005289"/>
    <a:srgbClr val="393939"/>
    <a:srgbClr val="1E3252"/>
    <a:srgbClr val="6497B1"/>
    <a:srgbClr val="AEAFA9"/>
    <a:srgbClr val="418A9D"/>
    <a:srgbClr val="BCDEE3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기본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컬럼 종류 수가 많아 일부 컬럼에 대해서 정보 소개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F20D45-ABD4-9CB7-F110-D6024AC7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30008"/>
              </p:ext>
            </p:extLst>
          </p:nvPr>
        </p:nvGraphicFramePr>
        <p:xfrm>
          <a:off x="587386" y="2378837"/>
          <a:ext cx="11017227" cy="4276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20">
                  <a:extLst>
                    <a:ext uri="{9D8B030D-6E8A-4147-A177-3AD203B41FA5}">
                      <a16:colId xmlns:a16="http://schemas.microsoft.com/office/drawing/2014/main" val="1369418783"/>
                    </a:ext>
                  </a:extLst>
                </a:gridCol>
                <a:gridCol w="793520">
                  <a:extLst>
                    <a:ext uri="{9D8B030D-6E8A-4147-A177-3AD203B41FA5}">
                      <a16:colId xmlns:a16="http://schemas.microsoft.com/office/drawing/2014/main" val="1647332448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446693396"/>
                    </a:ext>
                  </a:extLst>
                </a:gridCol>
                <a:gridCol w="800652">
                  <a:extLst>
                    <a:ext uri="{9D8B030D-6E8A-4147-A177-3AD203B41FA5}">
                      <a16:colId xmlns:a16="http://schemas.microsoft.com/office/drawing/2014/main" val="3283693386"/>
                    </a:ext>
                  </a:extLst>
                </a:gridCol>
                <a:gridCol w="800652">
                  <a:extLst>
                    <a:ext uri="{9D8B030D-6E8A-4147-A177-3AD203B41FA5}">
                      <a16:colId xmlns:a16="http://schemas.microsoft.com/office/drawing/2014/main" val="1695456995"/>
                    </a:ext>
                  </a:extLst>
                </a:gridCol>
                <a:gridCol w="3941670">
                  <a:extLst>
                    <a:ext uri="{9D8B030D-6E8A-4147-A177-3AD203B41FA5}">
                      <a16:colId xmlns:a16="http://schemas.microsoft.com/office/drawing/2014/main" val="3017550667"/>
                    </a:ext>
                  </a:extLst>
                </a:gridCol>
              </a:tblGrid>
              <a:tr h="365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발생날짜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날짜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위치의 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도 단위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21052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시각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전체공사비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공사비 규모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1744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사고인지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시간의 구분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정규작업중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정규작업 외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산재를 인지한 시간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공사기간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공사와 산재가 발생한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공종의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공사기간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시작일과 종료일이 제공됨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20526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인적사고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종속변수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산재로 인하여 발생한 부상의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공정률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공사기간 대비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공정률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09024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보호조치여부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endParaRPr lang="en-US" altLang="ko-KR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- Y/N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노동자에 대한 보호 조치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487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공종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진행한 공사의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건축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토목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설비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79711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사고객체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물적 객체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가시설물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건설 공구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풍향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풍향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도 단위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9039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작업프로세스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작업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설치작업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해체작업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873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신고된 건축물의 용도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근린생활시설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판매시설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이슬점온도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이슬점 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-1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279672"/>
            <a:ext cx="6296025" cy="5448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4644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D544E-725E-FDB1-723A-19877189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06" y="1527808"/>
            <a:ext cx="5565964" cy="48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전처리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재분류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과정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98D59-23F6-4A33-1CC0-DBE24AC7CE25}"/>
              </a:ext>
            </a:extLst>
          </p:cNvPr>
          <p:cNvSpPr txBox="1"/>
          <p:nvPr/>
        </p:nvSpPr>
        <p:spPr>
          <a:xfrm>
            <a:off x="240080" y="1913974"/>
            <a:ext cx="55521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개수가 매우 적어 분석에 유의미한 영향을 주지 않는 범주형 변수는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‘ </a:t>
            </a:r>
            <a:r>
              <a:rPr lang="ko-KR" altLang="en-US" sz="1400" dirty="0">
                <a:latin typeface="+mj-ea"/>
                <a:ea typeface="+mj-ea"/>
              </a:rPr>
              <a:t>구분으로 통합하여 데이터 불균형 해소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단일 컬럼 내에서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‘ </a:t>
            </a:r>
            <a:r>
              <a:rPr lang="ko-KR" altLang="en-US" sz="1400" dirty="0">
                <a:latin typeface="+mj-ea"/>
                <a:ea typeface="+mj-ea"/>
              </a:rPr>
              <a:t>로 분류할 개수의 기준은 해당 컬럼 내 데이터의 균형 상태를 확인하여 유동적으로 결정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57D6B-6792-446F-3715-692A461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28" y="3268030"/>
            <a:ext cx="2140341" cy="26113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46F4F6-72AF-AAAA-6DEF-210D11F8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4" y="3268032"/>
            <a:ext cx="1784541" cy="2611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697832" y="4680284"/>
            <a:ext cx="1636294" cy="2466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1D24C-5E17-4731-436E-374AE80CE6C1}"/>
              </a:ext>
            </a:extLst>
          </p:cNvPr>
          <p:cNvSpPr/>
          <p:nvPr/>
        </p:nvSpPr>
        <p:spPr>
          <a:xfrm>
            <a:off x="3543928" y="3545305"/>
            <a:ext cx="2140341" cy="23340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2616868" y="4818647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1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비가 내림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안내림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34" y="3951171"/>
            <a:ext cx="2619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앙상블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기반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40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표로 성능 나열</a:t>
            </a:r>
            <a:r>
              <a:rPr lang="en-US" altLang="ko-KR" sz="1400" dirty="0">
                <a:latin typeface="+mj-ea"/>
                <a:ea typeface="+mj-ea"/>
              </a:rPr>
              <a:t>, RF </a:t>
            </a:r>
            <a:r>
              <a:rPr lang="ko-KR" altLang="en-US" sz="1400" dirty="0">
                <a:latin typeface="+mj-ea"/>
                <a:ea typeface="+mj-ea"/>
              </a:rPr>
              <a:t>넣기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393536" y="376833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69E4A1-0CCD-3161-629C-2B163F8133B6}"/>
              </a:ext>
            </a:extLst>
          </p:cNvPr>
          <p:cNvSpPr/>
          <p:nvPr/>
        </p:nvSpPr>
        <p:spPr>
          <a:xfrm>
            <a:off x="186080" y="376513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240080" y="4419915"/>
            <a:ext cx="10401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방법에는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</a:t>
            </a:r>
            <a:r>
              <a:rPr lang="en-US" altLang="ko-KR" sz="1400" dirty="0">
                <a:latin typeface="+mj-ea"/>
                <a:ea typeface="+mj-ea"/>
              </a:rPr>
              <a:t>ACC 0.514, Stacking</a:t>
            </a:r>
            <a:r>
              <a:rPr lang="ko-KR" altLang="en-US" sz="1400" dirty="0">
                <a:latin typeface="+mj-ea"/>
                <a:ea typeface="+mj-ea"/>
              </a:rPr>
              <a:t>에서는 </a:t>
            </a:r>
            <a:r>
              <a:rPr lang="en-US" altLang="ko-KR" sz="1400" dirty="0">
                <a:latin typeface="+mj-ea"/>
                <a:ea typeface="+mj-ea"/>
              </a:rPr>
              <a:t>ACC 0.487</a:t>
            </a:r>
            <a:r>
              <a:rPr lang="ko-KR" altLang="en-US" sz="1400" dirty="0">
                <a:latin typeface="+mj-ea"/>
                <a:ea typeface="+mj-ea"/>
              </a:rPr>
              <a:t>의 결과를 확인함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932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앙상블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훈련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401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방법에는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</a:t>
            </a:r>
            <a:r>
              <a:rPr lang="en-US" altLang="ko-KR" sz="1400" dirty="0">
                <a:latin typeface="+mj-ea"/>
                <a:ea typeface="+mj-ea"/>
              </a:rPr>
              <a:t>ACC 0.514, Stacking</a:t>
            </a:r>
            <a:r>
              <a:rPr lang="ko-KR" altLang="en-US" sz="1400" dirty="0">
                <a:latin typeface="+mj-ea"/>
                <a:ea typeface="+mj-ea"/>
              </a:rPr>
              <a:t>에서는 </a:t>
            </a:r>
            <a:r>
              <a:rPr lang="en-US" altLang="ko-KR" sz="1400" dirty="0">
                <a:latin typeface="+mj-ea"/>
                <a:ea typeface="+mj-ea"/>
              </a:rPr>
              <a:t>ACC 0.487</a:t>
            </a:r>
            <a:r>
              <a:rPr lang="ko-KR" altLang="en-US" sz="1400" dirty="0">
                <a:latin typeface="+mj-ea"/>
                <a:ea typeface="+mj-ea"/>
              </a:rPr>
              <a:t>의 결과를 확인함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B69C-9D2E-CBDE-627B-E73657C8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7" y="3914363"/>
            <a:ext cx="5450988" cy="11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1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차원 컬럼으로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몇 단으로 쌓을 것인지 다수의 훈련 결과를 바탕으로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최종적으로 </a:t>
            </a:r>
            <a:r>
              <a:rPr lang="en-US" altLang="ko-KR" sz="1400" dirty="0">
                <a:latin typeface="+mj-ea"/>
                <a:ea typeface="+mj-ea"/>
              </a:rPr>
              <a:t>Dense – Dropout – Dense – Dropout – Dense(</a:t>
            </a:r>
            <a:r>
              <a:rPr lang="ko-KR" altLang="en-US" sz="1400" dirty="0" err="1">
                <a:latin typeface="+mj-ea"/>
                <a:ea typeface="+mj-ea"/>
              </a:rPr>
              <a:t>출력층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의 구성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출력 </a:t>
            </a:r>
            <a:r>
              <a:rPr lang="en-US" altLang="ko-KR" sz="1400" dirty="0">
                <a:latin typeface="+mj-ea"/>
                <a:ea typeface="+mj-ea"/>
              </a:rPr>
              <a:t>unit </a:t>
            </a:r>
            <a:r>
              <a:rPr lang="ko-KR" altLang="en-US" sz="1400" dirty="0">
                <a:latin typeface="+mj-ea"/>
                <a:ea typeface="+mj-ea"/>
              </a:rPr>
              <a:t>수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활성화 함수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의 뉴런 비활성화 비율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옵티마이저의</a:t>
            </a:r>
            <a:r>
              <a:rPr lang="ko-KR" altLang="en-US" sz="1400" dirty="0">
                <a:latin typeface="+mj-ea"/>
                <a:ea typeface="+mj-ea"/>
              </a:rPr>
              <a:t> 종류와 </a:t>
            </a:r>
            <a:r>
              <a:rPr lang="ko-KR" altLang="en-US" sz="1400" dirty="0" err="1">
                <a:latin typeface="+mj-ea"/>
                <a:ea typeface="+mj-ea"/>
              </a:rPr>
              <a:t>학습률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실제로 뭐했는지 추가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57748-9F1A-D7B8-7007-6B4072E7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11" y="3758807"/>
            <a:ext cx="3353609" cy="2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71120" y="1279672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ㅁㄴㅇ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7556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03168" y="22833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전문 자료 추가</a:t>
            </a:r>
          </a:p>
        </p:txBody>
      </p:sp>
    </p:spTree>
    <p:extLst>
      <p:ext uri="{BB962C8B-B14F-4D97-AF65-F5344CB8AC3E}">
        <p14:creationId xmlns:p14="http://schemas.microsoft.com/office/powerpoint/2010/main" val="3411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5420975" y="2153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INDEX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57018" y="1174141"/>
            <a:ext cx="8933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 err="1"/>
              <a:t>연구소개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1) </a:t>
            </a:r>
            <a:r>
              <a:rPr lang="ko-KR" altLang="en-US" sz="1400" dirty="0"/>
              <a:t>연구 배경</a:t>
            </a:r>
            <a:endParaRPr lang="en-US" altLang="ko-KR" sz="1400" dirty="0"/>
          </a:p>
          <a:p>
            <a:r>
              <a:rPr lang="en-US" altLang="ko-KR" sz="1400" dirty="0"/>
              <a:t>	2) </a:t>
            </a:r>
            <a:r>
              <a:rPr lang="ko-KR" altLang="en-US" sz="1400" dirty="0"/>
              <a:t>연구 목적</a:t>
            </a:r>
            <a:endParaRPr lang="en-US" altLang="ko-KR" sz="1400" dirty="0"/>
          </a:p>
          <a:p>
            <a:r>
              <a:rPr lang="en-US" altLang="ko-KR" sz="1400" dirty="0"/>
              <a:t>	3) </a:t>
            </a:r>
            <a:r>
              <a:rPr lang="ko-KR" altLang="en-US" sz="1400" dirty="0"/>
              <a:t>연구 구성</a:t>
            </a:r>
            <a:endParaRPr lang="en-US" altLang="ko-KR" sz="1400" dirty="0"/>
          </a:p>
          <a:p>
            <a:r>
              <a:rPr lang="ko-KR" altLang="en-US" sz="1400" dirty="0"/>
              <a:t>이론적 배경</a:t>
            </a:r>
            <a:endParaRPr lang="en-US" altLang="ko-KR" sz="1400" dirty="0"/>
          </a:p>
          <a:p>
            <a:r>
              <a:rPr lang="ko-KR" altLang="en-US" sz="1400" dirty="0"/>
              <a:t>연구방법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연구모형</a:t>
            </a:r>
            <a:r>
              <a:rPr lang="ko-KR" altLang="en-US" sz="1400" dirty="0"/>
              <a:t> 및 가설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데이터 수집 및 전처리</a:t>
            </a:r>
          </a:p>
          <a:p>
            <a:r>
              <a:rPr lang="ko-KR" altLang="en-US" sz="1400" dirty="0"/>
              <a:t>	분석 순서도</a:t>
            </a:r>
            <a:r>
              <a:rPr lang="en-US" altLang="ko-KR" sz="1400" dirty="0"/>
              <a:t>(</a:t>
            </a:r>
            <a:r>
              <a:rPr lang="ko-KR" altLang="en-US" sz="1400" dirty="0"/>
              <a:t>프로세스 </a:t>
            </a:r>
            <a:r>
              <a:rPr lang="en-US" altLang="ko-KR" sz="1400" dirty="0"/>
              <a:t>- </a:t>
            </a:r>
            <a:r>
              <a:rPr lang="ko-KR" altLang="en-US" sz="1400" dirty="0"/>
              <a:t>도식화 </a:t>
            </a:r>
            <a:r>
              <a:rPr lang="en-US" altLang="ko-KR" sz="1400" dirty="0"/>
              <a:t>) -1</a:t>
            </a:r>
            <a:r>
              <a:rPr lang="ko-KR" altLang="en-US" sz="1400" dirty="0"/>
              <a:t>페이지</a:t>
            </a:r>
          </a:p>
          <a:p>
            <a:r>
              <a:rPr lang="ko-KR" altLang="en-US" sz="1400" dirty="0"/>
              <a:t>	데이터 소개</a:t>
            </a:r>
            <a:r>
              <a:rPr lang="en-US" altLang="ko-KR" sz="1400" dirty="0"/>
              <a:t>(</a:t>
            </a:r>
            <a:r>
              <a:rPr lang="ko-KR" altLang="en-US" sz="1400" dirty="0"/>
              <a:t>수집</a:t>
            </a:r>
            <a:r>
              <a:rPr lang="en-US" altLang="ko-KR" sz="1400" dirty="0"/>
              <a:t>) - </a:t>
            </a:r>
            <a:r>
              <a:rPr lang="ko-KR" altLang="en-US" sz="1400" dirty="0" err="1"/>
              <a:t>크롤링한거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변수 선택 </a:t>
            </a:r>
            <a:r>
              <a:rPr lang="en-US" altLang="ko-KR" sz="1400" dirty="0"/>
              <a:t>- 1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데이터 전처리 </a:t>
            </a:r>
            <a:r>
              <a:rPr lang="en-US" altLang="ko-KR" sz="1400" dirty="0"/>
              <a:t>- 1~3</a:t>
            </a:r>
          </a:p>
          <a:p>
            <a:r>
              <a:rPr lang="ko-KR" altLang="en-US" sz="1400" dirty="0"/>
              <a:t>모델링</a:t>
            </a:r>
            <a:r>
              <a:rPr lang="en-US" altLang="ko-KR" sz="1400" dirty="0"/>
              <a:t>(</a:t>
            </a:r>
            <a:r>
              <a:rPr lang="ko-KR" altLang="en-US" sz="1400" dirty="0"/>
              <a:t>분석결과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하이퍼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</a:t>
            </a:r>
            <a:r>
              <a:rPr lang="en-US" altLang="ko-KR" sz="1400" dirty="0"/>
              <a:t>- 1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err="1"/>
              <a:t>모델별</a:t>
            </a:r>
            <a:r>
              <a:rPr lang="ko-KR" altLang="en-US" sz="1400" dirty="0"/>
              <a:t> 결과 </a:t>
            </a:r>
            <a:r>
              <a:rPr lang="en-US" altLang="ko-KR" sz="1400" dirty="0"/>
              <a:t>-1~2</a:t>
            </a:r>
          </a:p>
          <a:p>
            <a:r>
              <a:rPr lang="ko-KR" altLang="en-US" sz="1400" dirty="0"/>
              <a:t>결론</a:t>
            </a:r>
            <a:endParaRPr lang="en-US" altLang="ko-KR" sz="1400" dirty="0"/>
          </a:p>
          <a:p>
            <a:r>
              <a:rPr lang="ko-KR" altLang="en-US" sz="1400" dirty="0"/>
              <a:t>	연구결과 요약</a:t>
            </a:r>
            <a:endParaRPr lang="en-US" altLang="ko-KR" sz="1400" dirty="0"/>
          </a:p>
          <a:p>
            <a:r>
              <a:rPr lang="ko-KR" altLang="en-US" sz="1400" dirty="0"/>
              <a:t>	연구의 논의와 시사점</a:t>
            </a:r>
          </a:p>
          <a:p>
            <a:r>
              <a:rPr lang="ko-KR" altLang="en-US" sz="1400" dirty="0"/>
              <a:t>	정책 제언 및 기대효과 </a:t>
            </a:r>
            <a:r>
              <a:rPr lang="en-US" altLang="ko-KR" sz="1400" dirty="0"/>
              <a:t>– </a:t>
            </a:r>
            <a:r>
              <a:rPr lang="ko-KR" altLang="en-US" sz="1400" dirty="0"/>
              <a:t>정부 </a:t>
            </a:r>
            <a:r>
              <a:rPr lang="en-US" altLang="ko-KR" sz="1400" dirty="0"/>
              <a:t>/ </a:t>
            </a:r>
            <a:r>
              <a:rPr lang="ko-KR" altLang="en-US" sz="1400" dirty="0"/>
              <a:t>기업 </a:t>
            </a:r>
            <a:r>
              <a:rPr lang="en-US" altLang="ko-KR" sz="1400" dirty="0"/>
              <a:t>/ </a:t>
            </a:r>
            <a:r>
              <a:rPr lang="ko-KR" altLang="en-US" sz="1400" dirty="0"/>
              <a:t>구직자 </a:t>
            </a:r>
            <a:r>
              <a:rPr lang="en-US" altLang="ko-KR" sz="1400" dirty="0"/>
              <a:t>-1~3</a:t>
            </a:r>
          </a:p>
          <a:p>
            <a:r>
              <a:rPr lang="ko-KR" altLang="en-US" sz="1400" dirty="0"/>
              <a:t>	연구의 한계점 및 향후 </a:t>
            </a:r>
            <a:r>
              <a:rPr lang="ko-KR" altLang="en-US" sz="1400" dirty="0" err="1"/>
              <a:t>연구제언</a:t>
            </a:r>
            <a:endParaRPr lang="en-US" altLang="ko-KR" sz="1400" dirty="0"/>
          </a:p>
          <a:p>
            <a:r>
              <a:rPr lang="ko-KR" altLang="en-US" sz="1400" dirty="0"/>
              <a:t>참고문헌 </a:t>
            </a:r>
            <a:r>
              <a:rPr lang="en-US" altLang="ko-KR" sz="1400" dirty="0"/>
              <a:t>-1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논의와 시사점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52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제안 및 연구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제언 및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특정확률</a:t>
            </a:r>
            <a:r>
              <a:rPr lang="en-US" altLang="ko-KR" sz="1400" dirty="0">
                <a:latin typeface="+mj-ea"/>
                <a:ea typeface="+mj-ea"/>
              </a:rPr>
              <a:t>(30%, 40% </a:t>
            </a:r>
            <a:r>
              <a:rPr lang="ko-KR" altLang="en-US" sz="1400" dirty="0">
                <a:latin typeface="+mj-ea"/>
                <a:ea typeface="+mj-ea"/>
              </a:rPr>
              <a:t>등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이상인 유형에 대해 예방대책 조치 권고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(% </a:t>
            </a:r>
            <a:r>
              <a:rPr lang="ko-KR" altLang="en-US" sz="1400" dirty="0">
                <a:latin typeface="+mj-ea"/>
                <a:ea typeface="+mj-ea"/>
              </a:rPr>
              <a:t>확인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59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3633537" y="2085313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보다 상세하거나 필요한 기준에 알맞은 데이터가 추가되면 해소 가능</a:t>
            </a: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연구제언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ㄴ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ㄴ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09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78933" y="3817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참고문헌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18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분석 프로세스</a:t>
            </a:r>
          </a:p>
        </p:txBody>
      </p:sp>
    </p:spTree>
    <p:extLst>
      <p:ext uri="{BB962C8B-B14F-4D97-AF65-F5344CB8AC3E}">
        <p14:creationId xmlns:p14="http://schemas.microsoft.com/office/powerpoint/2010/main" val="376997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40945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시간적 범위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4062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058765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2019.7~2024.4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355424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355104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203556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발생일시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사고인지 시간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보호조치여부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공종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작업프로세스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장소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부위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사고원인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사망자수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부상자수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사고신고사유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시군구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공사종류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공사비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낙착률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공사기간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공정률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작업자수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93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241028"/>
            <a:ext cx="7667079" cy="4959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0" y="1136411"/>
            <a:ext cx="3780384" cy="50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8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api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40945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4062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058765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</a:rPr>
              <a:t>기온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강수량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풍속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풍향 </a:t>
            </a:r>
            <a:endParaRPr lang="en-US" altLang="ko-KR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25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api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연동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2" y="1362531"/>
            <a:ext cx="5770574" cy="121933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6083" y="2532228"/>
          <a:ext cx="10893742" cy="1970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075">
                  <a:extLst>
                    <a:ext uri="{9D8B030D-6E8A-4147-A177-3AD203B41FA5}">
                      <a16:colId xmlns:a16="http://schemas.microsoft.com/office/drawing/2014/main" val="4189232989"/>
                    </a:ext>
                  </a:extLst>
                </a:gridCol>
                <a:gridCol w="825846">
                  <a:extLst>
                    <a:ext uri="{9D8B030D-6E8A-4147-A177-3AD203B41FA5}">
                      <a16:colId xmlns:a16="http://schemas.microsoft.com/office/drawing/2014/main" val="3031132452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683839373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4095174778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073339409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1583874086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29098844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596113719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20263765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54712700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64184762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238081753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833809519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1501398406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488521578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697019215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921183806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663289322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186832475"/>
                    </a:ext>
                  </a:extLst>
                </a:gridCol>
                <a:gridCol w="547471">
                  <a:extLst>
                    <a:ext uri="{9D8B030D-6E8A-4147-A177-3AD203B41FA5}">
                      <a16:colId xmlns:a16="http://schemas.microsoft.com/office/drawing/2014/main" val="3988216831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952498515"/>
                    </a:ext>
                  </a:extLst>
                </a:gridCol>
              </a:tblGrid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rnum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stnId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stnNm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taQcflg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rnQcflg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Ws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wsQcflg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...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dmstMtphNo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tsQcflg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m005Te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m01Te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m02Te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m03Te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사고명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발생일시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extLst>
                  <a:ext uri="{0D108BD9-81ED-4DB2-BD59-A6C34878D82A}">
                    <a16:rowId xmlns:a16="http://schemas.microsoft.com/office/drawing/2014/main" val="1286294266"/>
                  </a:ext>
                </a:extLst>
              </a:tr>
              <a:tr h="60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2019-01-18 15:00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천안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...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경기도 평택시 고덕면 삼성로 </a:t>
                      </a:r>
                      <a:r>
                        <a:rPr lang="en-US" altLang="ko-KR" sz="800" u="none" strike="noStrike">
                          <a:effectLst/>
                        </a:rPr>
                        <a:t>41 </a:t>
                      </a:r>
                      <a:r>
                        <a:rPr lang="ko-KR" altLang="en-US" sz="800" u="none" strike="noStrike">
                          <a:effectLst/>
                        </a:rPr>
                        <a:t>평택 </a:t>
                      </a:r>
                      <a:r>
                        <a:rPr lang="en-US" altLang="ko-KR" sz="800" u="none" strike="noStrike">
                          <a:effectLst/>
                        </a:rPr>
                        <a:t>EUV </a:t>
                      </a:r>
                      <a:r>
                        <a:rPr lang="ko-KR" altLang="en-US" sz="800" u="none" strike="noStrike">
                          <a:effectLst/>
                        </a:rPr>
                        <a:t>신축공사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2019-01-18 </a:t>
                      </a:r>
                      <a:r>
                        <a:rPr lang="ko-KR" altLang="en-US" sz="800" u="none" strike="noStrike" dirty="0">
                          <a:effectLst/>
                        </a:rPr>
                        <a:t>오후 </a:t>
                      </a:r>
                      <a:r>
                        <a:rPr lang="en-US" altLang="ko-KR" sz="800" u="none" strike="noStrike" dirty="0">
                          <a:effectLst/>
                        </a:rPr>
                        <a:t>03:30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extLst>
                  <a:ext uri="{0D108BD9-81ED-4DB2-BD59-A6C34878D82A}">
                    <a16:rowId xmlns:a16="http://schemas.microsoft.com/office/drawing/2014/main" val="3226784816"/>
                  </a:ext>
                </a:extLst>
              </a:tr>
              <a:tr h="967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2019-07-01 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인천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20.2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0.4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...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20.8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21.9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22.1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22.5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22.6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경기도 부천시 소사본동 </a:t>
                      </a:r>
                      <a:r>
                        <a:rPr lang="en-US" altLang="ko-KR" sz="800" u="none" strike="noStrike">
                          <a:effectLst/>
                        </a:rPr>
                        <a:t>65-13 </a:t>
                      </a:r>
                      <a:r>
                        <a:rPr lang="ko-KR" altLang="en-US" sz="800" u="none" strike="noStrike">
                          <a:effectLst/>
                        </a:rPr>
                        <a:t>소사본동</a:t>
                      </a:r>
                      <a:r>
                        <a:rPr lang="en-US" altLang="ko-KR" sz="800" u="none" strike="noStrike">
                          <a:effectLst/>
                        </a:rPr>
                        <a:t>65-13 </a:t>
                      </a:r>
                      <a:r>
                        <a:rPr lang="ko-KR" altLang="en-US" sz="800" u="none" strike="noStrike">
                          <a:effectLst/>
                        </a:rPr>
                        <a:t>업무시설 신축공사</a:t>
                      </a:r>
                      <a:r>
                        <a:rPr lang="en-US" altLang="ko-KR" sz="800" u="none" strike="noStrike">
                          <a:effectLst/>
                        </a:rPr>
                        <a:t>_(</a:t>
                      </a:r>
                      <a:r>
                        <a:rPr lang="ko-KR" altLang="en-US" sz="800" u="none" strike="noStrike">
                          <a:effectLst/>
                        </a:rPr>
                        <a:t>주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순영종합건설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2019-07-01 </a:t>
                      </a:r>
                      <a:r>
                        <a:rPr lang="ko-KR" altLang="en-US" sz="800" u="none" strike="noStrike" dirty="0">
                          <a:effectLst/>
                        </a:rPr>
                        <a:t>오전 </a:t>
                      </a:r>
                      <a:r>
                        <a:rPr lang="en-US" altLang="ko-KR" sz="800" u="none" strike="noStrike" dirty="0">
                          <a:effectLst/>
                        </a:rPr>
                        <a:t>07:10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extLst>
                  <a:ext uri="{0D108BD9-81ED-4DB2-BD59-A6C34878D82A}">
                    <a16:rowId xmlns:a16="http://schemas.microsoft.com/office/drawing/2014/main" val="214006814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9889" y="4687090"/>
          <a:ext cx="11936826" cy="1962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18">
                  <a:extLst>
                    <a:ext uri="{9D8B030D-6E8A-4147-A177-3AD203B41FA5}">
                      <a16:colId xmlns:a16="http://schemas.microsoft.com/office/drawing/2014/main" val="16209807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07434429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438069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79806021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47143579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83594675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0352860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8435911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474705827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75540415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4879346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09021026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77789574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10791696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8585202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84000089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02262527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25899643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45522807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6088173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69349863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4681789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44127531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051202027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82388625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4053615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60491867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0197390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04938696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09366716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1446609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6687447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67662506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7449165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1358672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1987178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55291963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73122595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8733987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9236749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22379781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6943985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9486505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1319618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37623441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34268082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85395141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1759840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40635059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2507360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219651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61084033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0907281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4074604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7360928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98856944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997509371"/>
                    </a:ext>
                  </a:extLst>
                </a:gridCol>
              </a:tblGrid>
              <a:tr h="34076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항목명(영문)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numOfRows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pageNo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totalCount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resultCode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resultMsg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dataType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tm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rnum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stnId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stnNm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taQcflg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rn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rnQcflg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wdQcflg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hm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hmQcflg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pv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icsr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dsnw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hr3Fhsc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dc10Tca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dc10LmcsCa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clfmAbbrCd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lcsCh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gndSttCd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dmstMtphNo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m005Te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m01Te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m02Te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m03Te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4005205624"/>
                  </a:ext>
                </a:extLst>
              </a:tr>
              <a:tr h="34076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항목명(국문)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한 페이지 결과 수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페이지 번호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데이터 총 개수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응답메시지 코드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응답메시지 내용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데이터 타입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시간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목록 순서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지점 번호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서울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기온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기온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강수량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강수량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풍속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풍속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풍향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풍향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습도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습도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증기압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이슬점온도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현지기압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현지기압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품질검사 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해면기압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해면기압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품질검사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일조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일조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일사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적설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3시간신적설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전운량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중하층운량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운형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최저운고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시정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지면상태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현상번호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지면온도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지면온도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20cm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30cm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1715556527"/>
                  </a:ext>
                </a:extLst>
              </a:tr>
              <a:tr h="21182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항목크기</a:t>
                      </a:r>
                      <a:endParaRPr 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3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773244829"/>
                  </a:ext>
                </a:extLst>
              </a:tr>
              <a:tr h="21182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항목구분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1647217319"/>
                  </a:ext>
                </a:extLst>
              </a:tr>
              <a:tr h="672323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항목설명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한 페이지당 표출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데이터 수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페이지 수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데이터 총 개수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 메시지코드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 메시지 설명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응답자료형식 (XML/JSON)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목록 순서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종관기상관측 지점 번호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종관기상관측 지점명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기온(°C)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강수량(mm)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풍속(m/s)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풍향(16방위)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습도(%)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증기압(hPa)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이슬점온도(°C)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현지기압(hPa)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해면기압</a:t>
                      </a:r>
                      <a:r>
                        <a:rPr lang="ko-KR" sz="700" u="none" strike="noStrike" dirty="0">
                          <a:effectLst/>
                        </a:rPr>
                        <a:t>(</a:t>
                      </a:r>
                      <a:r>
                        <a:rPr lang="ko-KR" sz="700" u="none" strike="noStrike" dirty="0" err="1">
                          <a:effectLst/>
                        </a:rPr>
                        <a:t>hPa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sz="700" u="none" strike="noStrike" dirty="0">
                          <a:effectLst/>
                        </a:rPr>
                        <a:t> </a:t>
                      </a:r>
                      <a:r>
                        <a:rPr lang="ko-KR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sz="700" u="none" strike="noStrike" dirty="0">
                          <a:effectLst/>
                        </a:rPr>
                        <a:t> 판별 정보(</a:t>
                      </a:r>
                      <a:r>
                        <a:rPr lang="ko-KR" sz="700" u="none" strike="noStrike" dirty="0" err="1">
                          <a:effectLst/>
                        </a:rPr>
                        <a:t>하단참조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일조(hr)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sz="700" u="none" strike="noStrike" dirty="0">
                          <a:effectLst/>
                        </a:rPr>
                        <a:t> </a:t>
                      </a:r>
                      <a:r>
                        <a:rPr lang="ko-KR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sz="700" u="none" strike="noStrike" dirty="0">
                          <a:effectLst/>
                        </a:rPr>
                        <a:t> 판별 정보(</a:t>
                      </a:r>
                      <a:r>
                        <a:rPr lang="ko-KR" sz="700" u="none" strike="noStrike" dirty="0" err="1">
                          <a:effectLst/>
                        </a:rPr>
                        <a:t>하단참조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일사(MJ/m2)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적설(cm)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3시간신적설(cm)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전운량</a:t>
                      </a:r>
                      <a:r>
                        <a:rPr lang="ko-KR" sz="700" u="none" strike="noStrike" dirty="0">
                          <a:effectLst/>
                        </a:rPr>
                        <a:t>(10분위)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중하층운량(10분위)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운형</a:t>
                      </a:r>
                      <a:r>
                        <a:rPr lang="ko-KR" sz="700" u="none" strike="noStrike" dirty="0">
                          <a:effectLst/>
                        </a:rPr>
                        <a:t>(</a:t>
                      </a:r>
                      <a:r>
                        <a:rPr lang="ko-KR" sz="700" u="none" strike="noStrike" dirty="0" err="1">
                          <a:effectLst/>
                        </a:rPr>
                        <a:t>운형약어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최저운고</a:t>
                      </a:r>
                      <a:r>
                        <a:rPr lang="ko-KR" sz="700" u="none" strike="noStrike" dirty="0">
                          <a:effectLst/>
                        </a:rPr>
                        <a:t>(100m 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시정(10m)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지면상태</a:t>
                      </a:r>
                      <a:r>
                        <a:rPr lang="ko-KR" sz="700" u="none" strike="noStrike" dirty="0">
                          <a:effectLst/>
                        </a:rPr>
                        <a:t>(지면상태코드)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종료: 2016.7.1.00시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현상번호</a:t>
                      </a:r>
                      <a:r>
                        <a:rPr lang="ko-KR" sz="700" u="none" strike="noStrike" dirty="0">
                          <a:effectLst/>
                        </a:rPr>
                        <a:t>(</a:t>
                      </a:r>
                      <a:r>
                        <a:rPr lang="ko-KR" sz="700" u="none" strike="noStrike" dirty="0" err="1">
                          <a:effectLst/>
                        </a:rPr>
                        <a:t>국내식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지면온도</a:t>
                      </a:r>
                      <a:r>
                        <a:rPr lang="ko-KR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sz="700" u="none" strike="noStrike" dirty="0">
                          <a:effectLst/>
                        </a:rPr>
                        <a:t> </a:t>
                      </a:r>
                      <a:r>
                        <a:rPr lang="ko-KR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sz="700" u="none" strike="noStrike" dirty="0">
                          <a:effectLst/>
                        </a:rPr>
                        <a:t> 판별 정보(</a:t>
                      </a:r>
                      <a:r>
                        <a:rPr lang="ko-KR" sz="700" u="none" strike="noStrike" dirty="0" err="1">
                          <a:effectLst/>
                        </a:rPr>
                        <a:t>하단참조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5cm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20cm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30cm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377011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67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수집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4097981" y="3240356"/>
            <a:ext cx="764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종속변수를 포함하는 핵심 데이터는 국토교통부 산하 건설공사 안전관리 종합정보망에서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기본적으로 엑셀 형식의 다운로드가 가능하지만 일부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사건 발생 시간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엑셀 다운로드로 제공되지 않아 </a:t>
            </a:r>
            <a:r>
              <a:rPr lang="en-US" altLang="ko-KR" sz="1400" dirty="0">
                <a:latin typeface="+mj-ea"/>
                <a:ea typeface="+mj-ea"/>
              </a:rPr>
              <a:t>Selenium</a:t>
            </a:r>
            <a:r>
              <a:rPr lang="ko-KR" altLang="en-US" sz="1400" dirty="0">
                <a:latin typeface="+mj-ea"/>
                <a:ea typeface="+mj-ea"/>
              </a:rPr>
              <a:t>을 통한 동적 </a:t>
            </a:r>
            <a:r>
              <a:rPr lang="ko-KR" altLang="en-US" sz="1400" dirty="0" err="1">
                <a:latin typeface="+mj-ea"/>
                <a:ea typeface="+mj-ea"/>
              </a:rPr>
              <a:t>크롤링으로</a:t>
            </a:r>
            <a:r>
              <a:rPr lang="ko-KR" altLang="en-US" sz="1400" dirty="0">
                <a:latin typeface="+mj-ea"/>
                <a:ea typeface="+mj-ea"/>
              </a:rPr>
              <a:t> 수집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기상 데이터를 추가하기 위한 기상청 데이터는 공공데이터 포털에서 제공하는 기상청 시간자료 조회서비스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CA547-B37B-A7DF-C004-F083F056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850222"/>
            <a:ext cx="3849135" cy="49460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7C5DB-BA61-7825-1282-253D46B268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94" y="1924660"/>
            <a:ext cx="5570267" cy="12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6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2029</Words>
  <Application>Microsoft Office PowerPoint</Application>
  <PresentationFormat>와이드스크린</PresentationFormat>
  <Paragraphs>538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 ExtraBold</vt:lpstr>
      <vt:lpstr>나눔스퀘어 Light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진규 이</cp:lastModifiedBy>
  <cp:revision>76</cp:revision>
  <dcterms:created xsi:type="dcterms:W3CDTF">2020-09-07T02:34:06Z</dcterms:created>
  <dcterms:modified xsi:type="dcterms:W3CDTF">2024-05-13T02:08:40Z</dcterms:modified>
</cp:coreProperties>
</file>