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314" r:id="rId4"/>
    <p:sldId id="324" r:id="rId5"/>
    <p:sldId id="315" r:id="rId6"/>
    <p:sldId id="322" r:id="rId7"/>
    <p:sldId id="308" r:id="rId8"/>
    <p:sldId id="323" r:id="rId9"/>
    <p:sldId id="293" r:id="rId10"/>
    <p:sldId id="325" r:id="rId11"/>
    <p:sldId id="309" r:id="rId12"/>
    <p:sldId id="298" r:id="rId13"/>
    <p:sldId id="302" r:id="rId14"/>
    <p:sldId id="313" r:id="rId15"/>
    <p:sldId id="294" r:id="rId16"/>
    <p:sldId id="295" r:id="rId17"/>
    <p:sldId id="318" r:id="rId18"/>
    <p:sldId id="299" r:id="rId19"/>
    <p:sldId id="319" r:id="rId20"/>
    <p:sldId id="300" r:id="rId21"/>
    <p:sldId id="321" r:id="rId22"/>
    <p:sldId id="301" r:id="rId23"/>
    <p:sldId id="320" r:id="rId24"/>
    <p:sldId id="29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30008"/>
              </p:ext>
            </p:extLst>
          </p:nvPr>
        </p:nvGraphicFramePr>
        <p:xfrm>
          <a:off x="587386" y="2378837"/>
          <a:ext cx="11017227" cy="427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20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93520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41670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 Y/N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51" y="2582906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" y="2582908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557555" y="3995160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03651" y="2860181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476591" y="4133523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933535"/>
            <a:ext cx="66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비중이 극단적으로 적은 항목은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＇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41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54295"/>
            <a:ext cx="588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1" y="4419915"/>
            <a:ext cx="5889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05819"/>
              </p:ext>
            </p:extLst>
          </p:nvPr>
        </p:nvGraphicFramePr>
        <p:xfrm>
          <a:off x="6272647" y="1815977"/>
          <a:ext cx="55798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0.603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1489"/>
              </p:ext>
            </p:extLst>
          </p:nvPr>
        </p:nvGraphicFramePr>
        <p:xfrm>
          <a:off x="6272647" y="4419915"/>
          <a:ext cx="5579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2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39950"/>
            <a:ext cx="73130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 </a:t>
            </a:r>
            <a:r>
              <a:rPr lang="en-US" altLang="ko-KR" sz="1400" dirty="0">
                <a:latin typeface="+mj-ea"/>
                <a:ea typeface="+mj-ea"/>
              </a:rPr>
              <a:t>(512, 256)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leaky_relu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 </a:t>
            </a:r>
            <a:r>
              <a:rPr lang="en-US" altLang="ko-KR" sz="1400" dirty="0">
                <a:latin typeface="+mj-ea"/>
                <a:ea typeface="+mj-ea"/>
              </a:rPr>
              <a:t>(0.3, 0.25)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(Adam, </a:t>
            </a:r>
            <a:r>
              <a:rPr lang="en-US" altLang="ko-KR" sz="1400" dirty="0" err="1">
                <a:latin typeface="+mj-ea"/>
                <a:ea typeface="+mj-ea"/>
              </a:rPr>
              <a:t>lr</a:t>
            </a:r>
            <a:r>
              <a:rPr lang="en-US" altLang="ko-KR" sz="1400" dirty="0">
                <a:latin typeface="+mj-ea"/>
                <a:ea typeface="+mj-ea"/>
              </a:rPr>
              <a:t> = 0.0001)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41" y="1261467"/>
            <a:ext cx="4132889" cy="53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1120" y="1279672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ㅁㄴㅇ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55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논의와 시사점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52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57018" y="1174141"/>
            <a:ext cx="8933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연구소개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1) </a:t>
            </a:r>
            <a:r>
              <a:rPr lang="ko-KR" altLang="en-US" sz="1400" dirty="0"/>
              <a:t>연구 배경</a:t>
            </a:r>
            <a:endParaRPr lang="en-US" altLang="ko-KR" sz="1400" dirty="0"/>
          </a:p>
          <a:p>
            <a:r>
              <a:rPr lang="en-US" altLang="ko-KR" sz="1400" dirty="0"/>
              <a:t>	2) </a:t>
            </a:r>
            <a:r>
              <a:rPr lang="ko-KR" altLang="en-US" sz="1400" dirty="0"/>
              <a:t>연구 목적</a:t>
            </a:r>
            <a:endParaRPr lang="en-US" altLang="ko-KR" sz="1400" dirty="0"/>
          </a:p>
          <a:p>
            <a:r>
              <a:rPr lang="en-US" altLang="ko-KR" sz="1400" dirty="0"/>
              <a:t>	3) </a:t>
            </a:r>
            <a:r>
              <a:rPr lang="ko-KR" altLang="en-US" sz="1400" dirty="0"/>
              <a:t>연구 구성</a:t>
            </a:r>
            <a:endParaRPr lang="en-US" altLang="ko-KR" sz="1400" dirty="0"/>
          </a:p>
          <a:p>
            <a:r>
              <a:rPr lang="ko-KR" altLang="en-US" sz="1400" dirty="0"/>
              <a:t>이론적 배경</a:t>
            </a:r>
            <a:endParaRPr lang="en-US" altLang="ko-KR" sz="1400" dirty="0"/>
          </a:p>
          <a:p>
            <a:r>
              <a:rPr lang="ko-KR" altLang="en-US" sz="1400" dirty="0"/>
              <a:t>연구방법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연구모형</a:t>
            </a:r>
            <a:r>
              <a:rPr lang="ko-KR" altLang="en-US" sz="1400" dirty="0"/>
              <a:t> 및 가설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데이터 수집 및 전처리</a:t>
            </a:r>
          </a:p>
          <a:p>
            <a:r>
              <a:rPr lang="ko-KR" altLang="en-US" sz="1400" dirty="0"/>
              <a:t>	분석 순서도</a:t>
            </a:r>
            <a:r>
              <a:rPr lang="en-US" altLang="ko-KR" sz="1400" dirty="0"/>
              <a:t>(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도식화 </a:t>
            </a:r>
            <a:r>
              <a:rPr lang="en-US" altLang="ko-KR" sz="1400" dirty="0"/>
              <a:t>) -1</a:t>
            </a:r>
            <a:r>
              <a:rPr lang="ko-KR" altLang="en-US" sz="1400" dirty="0"/>
              <a:t>페이지</a:t>
            </a:r>
          </a:p>
          <a:p>
            <a:r>
              <a:rPr lang="ko-KR" altLang="en-US" sz="1400" dirty="0"/>
              <a:t>	데이터 소개</a:t>
            </a:r>
            <a:r>
              <a:rPr lang="en-US" altLang="ko-KR" sz="1400" dirty="0"/>
              <a:t>(</a:t>
            </a:r>
            <a:r>
              <a:rPr lang="ko-KR" altLang="en-US" sz="1400" dirty="0"/>
              <a:t>수집</a:t>
            </a:r>
            <a:r>
              <a:rPr lang="en-US" altLang="ko-KR" sz="1400" dirty="0"/>
              <a:t>) - </a:t>
            </a:r>
            <a:r>
              <a:rPr lang="ko-KR" altLang="en-US" sz="1400" dirty="0" err="1"/>
              <a:t>크롤링한거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변수 선택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데이터 전처리 </a:t>
            </a:r>
            <a:r>
              <a:rPr lang="en-US" altLang="ko-KR" sz="1400" dirty="0"/>
              <a:t>- 1~3</a:t>
            </a:r>
          </a:p>
          <a:p>
            <a:r>
              <a:rPr lang="ko-KR" altLang="en-US" sz="1400" dirty="0"/>
              <a:t>모델링</a:t>
            </a:r>
            <a:r>
              <a:rPr lang="en-US" altLang="ko-KR" sz="1400" dirty="0"/>
              <a:t>(</a:t>
            </a:r>
            <a:r>
              <a:rPr lang="ko-KR" altLang="en-US" sz="1400" dirty="0"/>
              <a:t>분석결과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모델별</a:t>
            </a:r>
            <a:r>
              <a:rPr lang="ko-KR" altLang="en-US" sz="1400" dirty="0"/>
              <a:t> 결과 </a:t>
            </a:r>
            <a:r>
              <a:rPr lang="en-US" altLang="ko-KR" sz="1400" dirty="0"/>
              <a:t>-1~2</a:t>
            </a:r>
          </a:p>
          <a:p>
            <a:r>
              <a:rPr lang="ko-KR" altLang="en-US" sz="1400" dirty="0"/>
              <a:t>결론</a:t>
            </a:r>
            <a:endParaRPr lang="en-US" altLang="ko-KR" sz="1400" dirty="0"/>
          </a:p>
          <a:p>
            <a:r>
              <a:rPr lang="ko-KR" altLang="en-US" sz="1400" dirty="0"/>
              <a:t>	연구결과 요약</a:t>
            </a:r>
            <a:endParaRPr lang="en-US" altLang="ko-KR" sz="1400" dirty="0"/>
          </a:p>
          <a:p>
            <a:r>
              <a:rPr lang="ko-KR" altLang="en-US" sz="1400" dirty="0"/>
              <a:t>	연구의 논의와 시사점</a:t>
            </a:r>
          </a:p>
          <a:p>
            <a:r>
              <a:rPr lang="ko-KR" altLang="en-US" sz="1400" dirty="0"/>
              <a:t>	정책 제언 및 기대효과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정부 </a:t>
            </a:r>
            <a:r>
              <a:rPr lang="en-US" altLang="ko-KR" sz="1400" dirty="0"/>
              <a:t>/ </a:t>
            </a:r>
            <a:r>
              <a:rPr lang="ko-KR" altLang="en-US" sz="1400" dirty="0"/>
              <a:t>기업 </a:t>
            </a:r>
            <a:r>
              <a:rPr lang="en-US" altLang="ko-KR" sz="1400" dirty="0"/>
              <a:t>/ </a:t>
            </a:r>
            <a:r>
              <a:rPr lang="ko-KR" altLang="en-US" sz="1400" dirty="0"/>
              <a:t>구직자 </a:t>
            </a:r>
            <a:r>
              <a:rPr lang="en-US" altLang="ko-KR" sz="1400" dirty="0"/>
              <a:t>-1~3</a:t>
            </a:r>
          </a:p>
          <a:p>
            <a:r>
              <a:rPr lang="ko-KR" altLang="en-US" sz="1400" dirty="0"/>
              <a:t>	연구의 한계점 및 향후 </a:t>
            </a:r>
            <a:r>
              <a:rPr lang="ko-KR" altLang="en-US" sz="1400" dirty="0" err="1"/>
              <a:t>연구제언</a:t>
            </a:r>
            <a:endParaRPr lang="en-US" altLang="ko-KR" sz="1400" dirty="0"/>
          </a:p>
          <a:p>
            <a:r>
              <a:rPr lang="ko-KR" altLang="en-US" sz="1400" dirty="0"/>
              <a:t>참고문헌 </a:t>
            </a:r>
            <a:r>
              <a:rPr lang="en-US" altLang="ko-KR" sz="1400" dirty="0"/>
              <a:t>-1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연구제언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09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7699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시간적 범위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2019.7~2024.4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3554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355104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203556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발생일시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사고인지 시간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보호조치여부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작업프로세스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장소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부위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사고원인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사망자수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부상자수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사고신고사유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시군구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공사종류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공사비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낙착률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공사기간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공정률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작업자수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241028"/>
            <a:ext cx="7667079" cy="4959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" y="1136411"/>
            <a:ext cx="3780384" cy="50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</a:rPr>
              <a:t>기온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강수량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풍속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풍향 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2" y="1362531"/>
            <a:ext cx="5770574" cy="121933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6083" y="2532228"/>
          <a:ext cx="10893742" cy="1970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075">
                  <a:extLst>
                    <a:ext uri="{9D8B030D-6E8A-4147-A177-3AD203B41FA5}">
                      <a16:colId xmlns:a16="http://schemas.microsoft.com/office/drawing/2014/main" val="4189232989"/>
                    </a:ext>
                  </a:extLst>
                </a:gridCol>
                <a:gridCol w="825846">
                  <a:extLst>
                    <a:ext uri="{9D8B030D-6E8A-4147-A177-3AD203B41FA5}">
                      <a16:colId xmlns:a16="http://schemas.microsoft.com/office/drawing/2014/main" val="303113245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8383937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40951747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07333940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8387408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9098844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5961137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2026376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54712700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418476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3808175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8338095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013984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4885215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69701921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9211838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66328932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186832475"/>
                    </a:ext>
                  </a:extLst>
                </a:gridCol>
                <a:gridCol w="547471">
                  <a:extLst>
                    <a:ext uri="{9D8B030D-6E8A-4147-A177-3AD203B41FA5}">
                      <a16:colId xmlns:a16="http://schemas.microsoft.com/office/drawing/2014/main" val="3988216831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952498515"/>
                    </a:ext>
                  </a:extLst>
                </a:gridCol>
              </a:tblGrid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rnum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stnNm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taQcflg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rnQcflg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Ws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wsQcflg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dmstMtphNo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tsQcflg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m005Te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m01Te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m02Te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m03Te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사고명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발생일시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1286294266"/>
                  </a:ext>
                </a:extLst>
              </a:tr>
              <a:tr h="60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15:00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평택시 고덕면 삼성로 </a:t>
                      </a:r>
                      <a:r>
                        <a:rPr lang="en-US" altLang="ko-KR" sz="800" u="none" strike="noStrike">
                          <a:effectLst/>
                        </a:rPr>
                        <a:t>41 </a:t>
                      </a:r>
                      <a:r>
                        <a:rPr lang="ko-KR" altLang="en-US" sz="800" u="none" strike="noStrike">
                          <a:effectLst/>
                        </a:rPr>
                        <a:t>평택 </a:t>
                      </a:r>
                      <a:r>
                        <a:rPr lang="en-US" altLang="ko-KR" sz="800" u="none" strike="noStrike">
                          <a:effectLst/>
                        </a:rPr>
                        <a:t>EUV </a:t>
                      </a:r>
                      <a:r>
                        <a:rPr lang="ko-KR" altLang="en-US" sz="800" u="none" strike="noStrike">
                          <a:effectLst/>
                        </a:rPr>
                        <a:t>신축공사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</a:t>
                      </a:r>
                      <a:r>
                        <a:rPr lang="ko-KR" altLang="en-US" sz="800" u="none" strike="noStrike" dirty="0">
                          <a:effectLst/>
                        </a:rPr>
                        <a:t>오후 </a:t>
                      </a:r>
                      <a:r>
                        <a:rPr lang="en-US" altLang="ko-KR" sz="800" u="none" strike="noStrike" dirty="0">
                          <a:effectLst/>
                        </a:rPr>
                        <a:t>03:30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3226784816"/>
                  </a:ext>
                </a:extLst>
              </a:tr>
              <a:tr h="967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2019-07-01 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인천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20.2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...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21.9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22.1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부천시 소사본동 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소사본동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업무시설 신축공사</a:t>
                      </a:r>
                      <a:r>
                        <a:rPr lang="en-US" altLang="ko-KR" sz="800" u="none" strike="noStrike">
                          <a:effectLst/>
                        </a:rPr>
                        <a:t>_(</a:t>
                      </a:r>
                      <a:r>
                        <a:rPr lang="ko-KR" altLang="en-US" sz="800" u="none" strike="noStrike">
                          <a:effectLst/>
                        </a:rPr>
                        <a:t>주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순영종합건설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2019-07-01 </a:t>
                      </a:r>
                      <a:r>
                        <a:rPr lang="ko-KR" altLang="en-US" sz="800" u="none" strike="noStrike" dirty="0">
                          <a:effectLst/>
                        </a:rPr>
                        <a:t>오전 </a:t>
                      </a:r>
                      <a:r>
                        <a:rPr lang="en-US" altLang="ko-KR" sz="800" u="none" strike="noStrike" dirty="0">
                          <a:effectLst/>
                        </a:rPr>
                        <a:t>07:10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21400681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9889" y="4687090"/>
          <a:ext cx="11936826" cy="1962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18">
                  <a:extLst>
                    <a:ext uri="{9D8B030D-6E8A-4147-A177-3AD203B41FA5}">
                      <a16:colId xmlns:a16="http://schemas.microsoft.com/office/drawing/2014/main" val="1620980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743442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438069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980602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47143579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83594675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3528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843591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747058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5540415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4879346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9021026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7789574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10791696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8585202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400008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2262527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5899643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5522807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6088173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9349863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68178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4127531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0512020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82388625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405361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6049186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0197390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4938696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09366716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144660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668744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7662506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744916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1358672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198717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55291963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312259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873398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923674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237978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6943985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948650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1319618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3762344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34268082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539514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1759840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0635059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25073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219651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1084033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90728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074604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736092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8856944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97509371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항목명(영문)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numOfRows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pageNo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totalCount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resultCode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resultMsg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dataType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rnum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stnId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stnNm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pv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icsr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dsnw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hr3Fhsc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dc10Tca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dc10LmcsCa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clfmAbbrCd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lcsCh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gndSttCd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dmstMtphNo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m005Te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m01Te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m02Te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m03Te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4005205624"/>
                  </a:ext>
                </a:extLst>
              </a:tr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항목명(국문)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한 페이지 결과 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데이터 총 개수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내용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타입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서울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 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3시간신적설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전운량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운형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최저운고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지면상태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현상번호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715556527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항목크기</a:t>
                      </a:r>
                      <a:endParaRPr 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773244829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항목구분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647217319"/>
                  </a:ext>
                </a:extLst>
              </a:tr>
              <a:tr h="672323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항목설명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한 페이지당 표출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총 개수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 설명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응답자료형식 (XML/JSON)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종관기상관측 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종관기상관측 지점명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강수량(mm)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풍속(m/s)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풍향(16방위)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습도(%)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해면기압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hPa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일조(hr)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일사(MJ/m2)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적설(cm)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3시간신적설(cm)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전운량</a:t>
                      </a:r>
                      <a:r>
                        <a:rPr lang="ko-KR" sz="700" u="none" strike="noStrike" dirty="0">
                          <a:effectLst/>
                        </a:rPr>
                        <a:t>(10분위)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중하층운량(10분위)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운형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운형약어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최저운고</a:t>
                      </a:r>
                      <a:r>
                        <a:rPr lang="ko-KR" sz="700" u="none" strike="noStrike" dirty="0">
                          <a:effectLst/>
                        </a:rPr>
                        <a:t>(100m 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시정(10m)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지면상태</a:t>
                      </a:r>
                      <a:r>
                        <a:rPr lang="ko-KR" sz="700" u="none" strike="noStrike" dirty="0">
                          <a:effectLst/>
                        </a:rPr>
                        <a:t>(지면상태코드)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종료: 2016.7.1.00시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현상번호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국내식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지면온도</a:t>
                      </a:r>
                      <a:r>
                        <a:rPr lang="ko-KR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5cm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377011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7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수집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4097981" y="3240356"/>
            <a:ext cx="764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CA547-B37B-A7DF-C004-F083F056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850222"/>
            <a:ext cx="3849135" cy="4946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7C5DB-BA61-7825-1282-253D46B268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924660"/>
            <a:ext cx="5570267" cy="1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2029</Words>
  <Application>Microsoft Office PowerPoint</Application>
  <PresentationFormat>와이드스크린</PresentationFormat>
  <Paragraphs>550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 ExtraBold</vt:lpstr>
      <vt:lpstr>나눔스퀘어 Light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80</cp:revision>
  <dcterms:created xsi:type="dcterms:W3CDTF">2020-09-07T02:34:06Z</dcterms:created>
  <dcterms:modified xsi:type="dcterms:W3CDTF">2024-05-13T05:11:25Z</dcterms:modified>
</cp:coreProperties>
</file>