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6" r:id="rId2"/>
    <p:sldId id="312" r:id="rId3"/>
    <p:sldId id="314" r:id="rId4"/>
    <p:sldId id="324" r:id="rId5"/>
    <p:sldId id="309" r:id="rId6"/>
    <p:sldId id="315" r:id="rId7"/>
    <p:sldId id="308" r:id="rId8"/>
    <p:sldId id="325" r:id="rId9"/>
    <p:sldId id="298" r:id="rId10"/>
    <p:sldId id="327" r:id="rId11"/>
    <p:sldId id="313" r:id="rId12"/>
    <p:sldId id="328" r:id="rId13"/>
    <p:sldId id="329" r:id="rId14"/>
    <p:sldId id="318" r:id="rId15"/>
    <p:sldId id="299" r:id="rId16"/>
    <p:sldId id="319" r:id="rId17"/>
    <p:sldId id="300" r:id="rId18"/>
    <p:sldId id="321" r:id="rId19"/>
    <p:sldId id="301" r:id="rId20"/>
    <p:sldId id="320" r:id="rId21"/>
    <p:sldId id="29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005289"/>
    <a:srgbClr val="393939"/>
    <a:srgbClr val="1E3252"/>
    <a:srgbClr val="6497B1"/>
    <a:srgbClr val="AEAFA9"/>
    <a:srgbClr val="418A9D"/>
    <a:srgbClr val="BCDEE3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전처리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</a:t>
            </a:r>
            <a:r>
              <a:rPr lang="en-US" altLang="ko-KR" sz="2400" spc="-300" dirty="0">
                <a:solidFill>
                  <a:srgbClr val="393939"/>
                </a:solidFill>
                <a:latin typeface="+mn-ea"/>
              </a:rPr>
              <a:t>- 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범주형 데이터 </a:t>
            </a:r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재분류</a:t>
            </a:r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 과정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D57D6B-6792-446F-3715-692A461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51" y="2582906"/>
            <a:ext cx="2140341" cy="2611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46F4F6-72AF-AAAA-6DEF-210D11F8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47" y="2582908"/>
            <a:ext cx="1784541" cy="2611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AD3AEE-CD7E-0561-2558-99EEEA2853C1}"/>
              </a:ext>
            </a:extLst>
          </p:cNvPr>
          <p:cNvSpPr/>
          <p:nvPr/>
        </p:nvSpPr>
        <p:spPr>
          <a:xfrm>
            <a:off x="557555" y="3995160"/>
            <a:ext cx="1636294" cy="2466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91D24C-5E17-4731-436E-374AE80CE6C1}"/>
              </a:ext>
            </a:extLst>
          </p:cNvPr>
          <p:cNvSpPr/>
          <p:nvPr/>
        </p:nvSpPr>
        <p:spPr>
          <a:xfrm>
            <a:off x="3403651" y="2860181"/>
            <a:ext cx="2140341" cy="2334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9B8460-B4AB-A8F3-7AA0-4A1034A70B9F}"/>
              </a:ext>
            </a:extLst>
          </p:cNvPr>
          <p:cNvCxnSpPr/>
          <p:nvPr/>
        </p:nvCxnSpPr>
        <p:spPr>
          <a:xfrm flipH="1">
            <a:off x="2476591" y="4133523"/>
            <a:ext cx="65572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5A65D-8863-F32A-D203-EDD3071A102C}"/>
              </a:ext>
            </a:extLst>
          </p:cNvPr>
          <p:cNvSpPr txBox="1"/>
          <p:nvPr/>
        </p:nvSpPr>
        <p:spPr>
          <a:xfrm>
            <a:off x="186080" y="1933535"/>
            <a:ext cx="66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범주형 변수 중 비중이 극단적으로 적은 항목은 </a:t>
            </a:r>
            <a:r>
              <a:rPr lang="en-US" altLang="ko-KR" sz="1400" dirty="0">
                <a:latin typeface="+mj-ea"/>
                <a:ea typeface="+mj-ea"/>
              </a:rPr>
              <a:t>‘</a:t>
            </a:r>
            <a:r>
              <a:rPr lang="ko-KR" altLang="en-US" sz="1400" dirty="0">
                <a:latin typeface="+mj-ea"/>
                <a:ea typeface="+mj-ea"/>
              </a:rPr>
              <a:t>기타</a:t>
            </a:r>
            <a:r>
              <a:rPr lang="en-US" altLang="ko-KR" sz="1400" dirty="0">
                <a:latin typeface="+mj-ea"/>
                <a:ea typeface="+mj-ea"/>
              </a:rPr>
              <a:t>＇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672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전처리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강수량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비가 왔는지 여부에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비가 내림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안내림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268525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온도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2682059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3334566"/>
            <a:ext cx="8933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노동부고시</a:t>
            </a:r>
            <a:r>
              <a:rPr lang="ko-KR" altLang="en-US" sz="1400" dirty="0">
                <a:latin typeface="+mj-ea"/>
                <a:ea typeface="+mj-ea"/>
              </a:rPr>
              <a:t> 제 </a:t>
            </a:r>
            <a:r>
              <a:rPr lang="en-US" altLang="ko-KR" sz="1400" dirty="0">
                <a:latin typeface="+mj-ea"/>
                <a:ea typeface="+mj-ea"/>
              </a:rPr>
              <a:t>2002-8</a:t>
            </a:r>
            <a:r>
              <a:rPr lang="ko-KR" altLang="en-US" sz="1400" dirty="0">
                <a:latin typeface="+mj-ea"/>
                <a:ea typeface="+mj-ea"/>
              </a:rPr>
              <a:t>호의 고온의 </a:t>
            </a:r>
            <a:r>
              <a:rPr lang="ko-KR" altLang="en-US" sz="1400" dirty="0" err="1">
                <a:latin typeface="+mj-ea"/>
                <a:ea typeface="+mj-ea"/>
              </a:rPr>
              <a:t>노출기준에</a:t>
            </a:r>
            <a:r>
              <a:rPr lang="ko-KR" altLang="en-US" sz="1400" dirty="0">
                <a:latin typeface="+mj-ea"/>
                <a:ea typeface="+mj-ea"/>
              </a:rPr>
              <a:t> 따라 </a:t>
            </a:r>
            <a:r>
              <a:rPr lang="ko-KR" altLang="en-US" sz="1400" dirty="0" err="1">
                <a:latin typeface="+mj-ea"/>
                <a:ea typeface="+mj-ea"/>
              </a:rPr>
              <a:t>재분류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(25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25.9 </a:t>
            </a:r>
            <a:r>
              <a:rPr lang="ko-KR" altLang="en-US" sz="1400" dirty="0">
                <a:latin typeface="+mj-ea"/>
                <a:ea typeface="+mj-ea"/>
              </a:rPr>
              <a:t>미만 </a:t>
            </a:r>
            <a:r>
              <a:rPr lang="en-US" altLang="ko-KR" sz="1400" dirty="0">
                <a:latin typeface="+mj-ea"/>
                <a:ea typeface="+mj-ea"/>
              </a:rPr>
              <a:t>, 27.9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미만</a:t>
            </a:r>
            <a:r>
              <a:rPr lang="en-US" altLang="ko-KR" sz="1400" dirty="0">
                <a:latin typeface="+mj-ea"/>
                <a:ea typeface="+mj-ea"/>
              </a:rPr>
              <a:t>, 30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54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공사비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5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4703974"/>
            <a:ext cx="8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산업안전보건관리비 </a:t>
            </a:r>
            <a:r>
              <a:rPr lang="ko-KR" altLang="en-US" sz="1400" dirty="0" err="1"/>
              <a:t>계상기준에</a:t>
            </a:r>
            <a:r>
              <a:rPr lang="ko-KR" altLang="en-US" sz="1400" dirty="0"/>
              <a:t> 따라 </a:t>
            </a:r>
            <a:r>
              <a:rPr lang="ko-KR" altLang="en-US" sz="1400" dirty="0" err="1"/>
              <a:t>재분류</a:t>
            </a:r>
            <a:endParaRPr lang="en-US" altLang="ko-KR" sz="1400" dirty="0"/>
          </a:p>
          <a:p>
            <a:r>
              <a:rPr lang="en-US" altLang="ko-KR" sz="1400" dirty="0"/>
              <a:t>(2000</a:t>
            </a:r>
            <a:r>
              <a:rPr lang="ko-KR" altLang="en-US" sz="1400" dirty="0"/>
              <a:t>만 미만</a:t>
            </a:r>
            <a:r>
              <a:rPr lang="en-US" altLang="ko-KR" sz="1400" dirty="0"/>
              <a:t>, 5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억미만</a:t>
            </a:r>
            <a:r>
              <a:rPr lang="en-US" altLang="ko-KR" sz="1400" dirty="0"/>
              <a:t>, 50</a:t>
            </a:r>
            <a:r>
              <a:rPr lang="ko-KR" altLang="en-US" sz="1400" dirty="0" err="1"/>
              <a:t>억이상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7081158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파생변수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6873702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6873702" y="1913974"/>
            <a:ext cx="291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요일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공휴일 여부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 err="1">
                <a:latin typeface="+mj-ea"/>
                <a:ea typeface="+mj-ea"/>
              </a:rPr>
              <a:t>사상자수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부상자 수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사망자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34" y="3951171"/>
            <a:ext cx="2619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단일 모델 성능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854295"/>
            <a:ext cx="5889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총 </a:t>
            </a:r>
            <a:r>
              <a:rPr lang="en-US" altLang="ko-KR" sz="1400" dirty="0">
                <a:latin typeface="+mj-ea"/>
                <a:ea typeface="+mj-ea"/>
              </a:rPr>
              <a:t>4</a:t>
            </a:r>
            <a:r>
              <a:rPr lang="ko-KR" altLang="en-US" sz="1400" dirty="0">
                <a:latin typeface="+mj-ea"/>
                <a:ea typeface="+mj-ea"/>
              </a:rPr>
              <a:t>종의 모델을 대상으로 학습 및 성능 평가 진행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모델은 </a:t>
            </a:r>
            <a:r>
              <a:rPr lang="en-US" altLang="ko-KR" sz="1400" dirty="0" err="1">
                <a:latin typeface="+mj-ea"/>
                <a:ea typeface="+mj-ea"/>
              </a:rPr>
              <a:t>GridsearchCV</a:t>
            </a:r>
            <a:r>
              <a:rPr lang="ko-KR" altLang="en-US" sz="1400" dirty="0">
                <a:latin typeface="+mj-ea"/>
                <a:ea typeface="+mj-ea"/>
              </a:rPr>
              <a:t>를 사용한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진행</a:t>
            </a:r>
            <a:r>
              <a:rPr lang="en-US" altLang="ko-KR" sz="1400" dirty="0">
                <a:latin typeface="+mj-ea"/>
                <a:ea typeface="+mj-ea"/>
              </a:rPr>
              <a:t>, cv = 10</a:t>
            </a:r>
            <a:r>
              <a:rPr lang="ko-KR" altLang="en-US" sz="1400" dirty="0">
                <a:latin typeface="+mj-ea"/>
                <a:ea typeface="+mj-ea"/>
              </a:rPr>
              <a:t>으로 모델 성능 교차검증을 진행함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개별 모델 훈련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에서 가장 우수한 성능을 확인함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RandomForest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모델의 경우 훈련 데이터에 대한 과대적합이 발생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9CD8-B259-BB1B-7D92-FB0DC9CE1F52}"/>
              </a:ext>
            </a:extLst>
          </p:cNvPr>
          <p:cNvSpPr txBox="1"/>
          <p:nvPr/>
        </p:nvSpPr>
        <p:spPr>
          <a:xfrm>
            <a:off x="393536" y="376833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앙상블 모델 성능 측정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69E4A1-0CCD-3161-629C-2B163F8133B6}"/>
              </a:ext>
            </a:extLst>
          </p:cNvPr>
          <p:cNvSpPr/>
          <p:nvPr/>
        </p:nvSpPr>
        <p:spPr>
          <a:xfrm>
            <a:off x="186080" y="376513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DD-7E42-10B1-423E-054001D75A8E}"/>
              </a:ext>
            </a:extLst>
          </p:cNvPr>
          <p:cNvSpPr txBox="1"/>
          <p:nvPr/>
        </p:nvSpPr>
        <p:spPr>
          <a:xfrm>
            <a:off x="240081" y="4419915"/>
            <a:ext cx="5889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목적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단일 모델로서 일정 이상의 성능을 나타내는 모델들을 </a:t>
            </a:r>
            <a:r>
              <a:rPr lang="ko-KR" altLang="en-US" sz="1400" dirty="0" err="1">
                <a:latin typeface="+mj-ea"/>
                <a:ea typeface="+mj-ea"/>
              </a:rPr>
              <a:t>앙상블하여</a:t>
            </a:r>
            <a:r>
              <a:rPr lang="ko-KR" altLang="en-US" sz="1400" dirty="0">
                <a:latin typeface="+mj-ea"/>
                <a:ea typeface="+mj-ea"/>
              </a:rPr>
              <a:t> 추가적인 성능 향상이 가능한지의 여부를 확인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각 모델의 성능을 확인한 결과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LightGBM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CatBoost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종의 모델을 사용하기로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다수의 다른 종류의 모델을 </a:t>
            </a:r>
            <a:r>
              <a:rPr lang="ko-KR" altLang="en-US" sz="1400" dirty="0" err="1">
                <a:latin typeface="+mj-ea"/>
                <a:ea typeface="+mj-ea"/>
              </a:rPr>
              <a:t>앙상블하는</a:t>
            </a:r>
            <a:r>
              <a:rPr lang="ko-KR" altLang="en-US" sz="1400" dirty="0">
                <a:latin typeface="+mj-ea"/>
                <a:ea typeface="+mj-ea"/>
              </a:rPr>
              <a:t> 방법에는 </a:t>
            </a:r>
            <a:r>
              <a:rPr lang="en-US" altLang="ko-KR" sz="1400" dirty="0">
                <a:latin typeface="+mj-ea"/>
                <a:ea typeface="+mj-ea"/>
              </a:rPr>
              <a:t>Voting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을 선정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Stacking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Final estimator</a:t>
            </a:r>
            <a:r>
              <a:rPr lang="ko-KR" altLang="en-US" sz="1400" dirty="0">
                <a:latin typeface="+mj-ea"/>
                <a:ea typeface="+mj-ea"/>
              </a:rPr>
              <a:t>는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ko-KR" altLang="en-US" sz="1400" dirty="0">
                <a:latin typeface="+mj-ea"/>
                <a:ea typeface="+mj-ea"/>
              </a:rPr>
              <a:t>를 사용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앙상블 결과 </a:t>
            </a:r>
            <a:r>
              <a:rPr lang="en-US" altLang="ko-KR" sz="1400" dirty="0">
                <a:latin typeface="+mj-ea"/>
                <a:ea typeface="+mj-ea"/>
              </a:rPr>
              <a:t>(Soft) Voting</a:t>
            </a:r>
            <a:r>
              <a:rPr lang="ko-KR" altLang="en-US" sz="1400" dirty="0">
                <a:latin typeface="+mj-ea"/>
                <a:ea typeface="+mj-ea"/>
              </a:rPr>
              <a:t>에서 모델 성능이 </a:t>
            </a:r>
            <a:r>
              <a:rPr lang="en-US" altLang="ko-KR" sz="1400" dirty="0" err="1">
                <a:latin typeface="+mj-ea"/>
                <a:ea typeface="+mj-ea"/>
              </a:rPr>
              <a:t>XGBoost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단일 모델 성능보다 우수한 결과를 보임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169C7-A5BE-3C88-4FA2-E81F48561C00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1815977"/>
          <a:ext cx="55798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0.995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0.603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0.506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9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01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13887F-E8E6-2827-7482-24B2678CFE17}"/>
              </a:ext>
            </a:extLst>
          </p:cNvPr>
          <p:cNvGraphicFramePr>
            <a:graphicFrameLocks noGrp="1"/>
          </p:cNvGraphicFramePr>
          <p:nvPr/>
        </p:nvGraphicFramePr>
        <p:xfrm>
          <a:off x="6272647" y="4419915"/>
          <a:ext cx="55798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39">
                  <a:extLst>
                    <a:ext uri="{9D8B030D-6E8A-4147-A177-3AD203B41FA5}">
                      <a16:colId xmlns:a16="http://schemas.microsoft.com/office/drawing/2014/main" val="3869360571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1265923476"/>
                    </a:ext>
                  </a:extLst>
                </a:gridCol>
                <a:gridCol w="1859939">
                  <a:extLst>
                    <a:ext uri="{9D8B030D-6E8A-4147-A177-3AD203B41FA5}">
                      <a16:colId xmlns:a16="http://schemas.microsoft.com/office/drawing/2014/main" val="4074461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앙상블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Train_acc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Validation_acc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8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Voting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5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Stacking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0.576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0.489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4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1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모델링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>
                <a:solidFill>
                  <a:schemeClr val="bg1"/>
                </a:solidFill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3768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딥러닝 모델 구현 및 성능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39950"/>
            <a:ext cx="73130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모델을 구현하기 위한 분석 목표 확인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여러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차원 컬럼으로 구성된 다중 분류 문제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은닉층의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사용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출력층은 </a:t>
            </a:r>
            <a:r>
              <a:rPr lang="en-US" altLang="ko-KR" sz="1400" dirty="0" err="1">
                <a:latin typeface="+mj-ea"/>
                <a:ea typeface="+mj-ea"/>
              </a:rPr>
              <a:t>softmax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활성화 함수를 적용한 단일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층으로 구성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훈련을 위한 모델 구성 및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모델 구성은 </a:t>
            </a: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층과 </a:t>
            </a:r>
            <a:r>
              <a:rPr lang="en-US" altLang="ko-KR" sz="1400" dirty="0">
                <a:latin typeface="+mj-ea"/>
                <a:ea typeface="+mj-ea"/>
              </a:rPr>
              <a:t>Dropout </a:t>
            </a:r>
            <a:r>
              <a:rPr lang="ko-KR" altLang="en-US" sz="1400" dirty="0">
                <a:latin typeface="+mj-ea"/>
                <a:ea typeface="+mj-ea"/>
              </a:rPr>
              <a:t>층을 몇 단으로 쌓을 것인지 다수의 훈련 결과를 바탕으로 결정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최종적으로 </a:t>
            </a:r>
            <a:r>
              <a:rPr lang="en-US" altLang="ko-KR" sz="1400" dirty="0">
                <a:latin typeface="+mj-ea"/>
                <a:ea typeface="+mj-ea"/>
              </a:rPr>
              <a:t>Dense – Dropout – Dense – Dropout – Dense(</a:t>
            </a:r>
            <a:r>
              <a:rPr lang="ko-KR" altLang="en-US" sz="1400" dirty="0" err="1">
                <a:latin typeface="+mj-ea"/>
                <a:ea typeface="+mj-ea"/>
              </a:rPr>
              <a:t>출력층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의 구성</a:t>
            </a: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선정</a:t>
            </a:r>
            <a:endParaRPr lang="en-US" altLang="ko-KR" sz="1400" dirty="0">
              <a:latin typeface="+mj-ea"/>
              <a:ea typeface="+mj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출력 </a:t>
            </a:r>
            <a:r>
              <a:rPr lang="en-US" altLang="ko-KR" sz="1400" dirty="0">
                <a:latin typeface="+mj-ea"/>
                <a:ea typeface="+mj-ea"/>
              </a:rPr>
              <a:t>unit </a:t>
            </a:r>
            <a:r>
              <a:rPr lang="ko-KR" altLang="en-US" sz="1400" dirty="0">
                <a:latin typeface="+mj-ea"/>
                <a:ea typeface="+mj-ea"/>
              </a:rPr>
              <a:t>수 </a:t>
            </a:r>
            <a:r>
              <a:rPr lang="en-US" altLang="ko-KR" sz="1400" dirty="0">
                <a:latin typeface="+mj-ea"/>
                <a:ea typeface="+mj-ea"/>
              </a:rPr>
              <a:t>(512, 256)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Dense </a:t>
            </a:r>
            <a:r>
              <a:rPr lang="ko-KR" altLang="en-US" sz="1400" dirty="0">
                <a:latin typeface="+mj-ea"/>
                <a:ea typeface="+mj-ea"/>
              </a:rPr>
              <a:t>은닉층의 활성화 함수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leaky_relu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  <a:ea typeface="+mj-ea"/>
              </a:rPr>
              <a:t>Dropout</a:t>
            </a:r>
            <a:r>
              <a:rPr lang="ko-KR" altLang="en-US" sz="1400" dirty="0">
                <a:latin typeface="+mj-ea"/>
                <a:ea typeface="+mj-ea"/>
              </a:rPr>
              <a:t>의 뉴런 비활성화 비율 </a:t>
            </a:r>
            <a:r>
              <a:rPr lang="en-US" altLang="ko-KR" sz="1400" dirty="0">
                <a:latin typeface="+mj-ea"/>
                <a:ea typeface="+mj-ea"/>
              </a:rPr>
              <a:t>(0.3, 0.25)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ea"/>
                <a:ea typeface="+mj-ea"/>
              </a:rPr>
              <a:t>옵티마이저의</a:t>
            </a:r>
            <a:r>
              <a:rPr lang="ko-KR" altLang="en-US" sz="1400" dirty="0">
                <a:latin typeface="+mj-ea"/>
                <a:ea typeface="+mj-ea"/>
              </a:rPr>
              <a:t> 종류와 </a:t>
            </a:r>
            <a:r>
              <a:rPr lang="ko-KR" altLang="en-US" sz="1400" dirty="0" err="1">
                <a:latin typeface="+mj-ea"/>
                <a:ea typeface="+mj-ea"/>
              </a:rPr>
              <a:t>학습률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(Adam, </a:t>
            </a:r>
            <a:r>
              <a:rPr lang="en-US" altLang="ko-KR" sz="1400" dirty="0" err="1">
                <a:latin typeface="+mj-ea"/>
                <a:ea typeface="+mj-ea"/>
              </a:rPr>
              <a:t>lr</a:t>
            </a:r>
            <a:r>
              <a:rPr lang="en-US" altLang="ko-KR" sz="1400" dirty="0">
                <a:latin typeface="+mj-ea"/>
                <a:ea typeface="+mj-ea"/>
              </a:rPr>
              <a:t> = 0.0001)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딥러닝 모델 학습 결과 </a:t>
            </a:r>
            <a:r>
              <a:rPr lang="en-US" altLang="ko-KR" sz="1400" dirty="0">
                <a:latin typeface="+mj-ea"/>
                <a:ea typeface="+mj-ea"/>
              </a:rPr>
              <a:t>Train acc 0.56, Validation acc 0.495</a:t>
            </a:r>
            <a:r>
              <a:rPr lang="ko-KR" altLang="en-US" sz="1400" dirty="0">
                <a:latin typeface="+mj-ea"/>
                <a:ea typeface="+mj-ea"/>
              </a:rPr>
              <a:t>로 확인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B5AB-114E-97C7-6F4A-6FDAF2E2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441" y="1261467"/>
            <a:ext cx="4132889" cy="53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1120" y="1279672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ㅁㄴㅇ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55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연구결과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인적사고의 발생율을 정확도 </a:t>
            </a:r>
            <a:r>
              <a:rPr lang="en-US" altLang="ko-KR" sz="1400" dirty="0">
                <a:latin typeface="+mj-ea"/>
                <a:ea typeface="+mj-ea"/>
              </a:rPr>
              <a:t>0.5 </a:t>
            </a:r>
            <a:r>
              <a:rPr lang="ko-KR" altLang="en-US" sz="1400" dirty="0">
                <a:latin typeface="+mj-ea"/>
                <a:ea typeface="+mj-ea"/>
              </a:rPr>
              <a:t>내외로 예측 가능한 모델 완성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공사환경에 따라 어떠한 작업에서 어떠한 사고가 고위험도에 속하는지 확인할 수 있음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7303168" y="228330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전문 자료 추가</a:t>
            </a:r>
          </a:p>
        </p:txBody>
      </p:sp>
    </p:spTree>
    <p:extLst>
      <p:ext uri="{BB962C8B-B14F-4D97-AF65-F5344CB8AC3E}">
        <p14:creationId xmlns:p14="http://schemas.microsoft.com/office/powerpoint/2010/main" val="3411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24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논의와 시사점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특정한 조건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공사 현장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하에서 발생가능성이 높은 산재 유형을 추정하여 산업재해 예방에 기여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52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456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제안 및 연구 기대 효과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건설업 환경에서의 고위험 요소 사전 감지 및 사전 예방 가능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정부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기업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구직자에 대한 기대 효과 제안</a:t>
            </a:r>
            <a:r>
              <a:rPr lang="en-US" altLang="ko-KR" sz="1400" dirty="0">
                <a:latin typeface="+mj-ea"/>
                <a:ea typeface="+mj-ea"/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정부는 고위험군 발생 예방을 위한 법적 정책 수립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기업은 산재 사전 발생을 대비하여 이윤 손실 최소화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구직 </a:t>
            </a:r>
            <a:r>
              <a:rPr lang="en-US" altLang="ko-KR" sz="1400" dirty="0">
                <a:latin typeface="+mj-ea"/>
                <a:ea typeface="+mj-ea"/>
              </a:rPr>
              <a:t>/ </a:t>
            </a:r>
            <a:r>
              <a:rPr lang="ko-KR" altLang="en-US" sz="1400" dirty="0">
                <a:latin typeface="+mj-ea"/>
                <a:ea typeface="+mj-ea"/>
              </a:rPr>
              <a:t>종사자는 직업 선택 및 산재 발생에 의한 책임 부가에 대한 전문적인 뒷받침이 되는 자료 제공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정책 제언 및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특정확률</a:t>
            </a:r>
            <a:r>
              <a:rPr lang="en-US" altLang="ko-KR" sz="1400" dirty="0">
                <a:latin typeface="+mj-ea"/>
                <a:ea typeface="+mj-ea"/>
              </a:rPr>
              <a:t>(30%, 40%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이상인 유형에 대해 예방대책 조치 권고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(% </a:t>
            </a:r>
            <a:r>
              <a:rPr lang="ko-KR" altLang="en-US" sz="1400" dirty="0">
                <a:latin typeface="+mj-ea"/>
                <a:ea typeface="+mj-ea"/>
              </a:rPr>
              <a:t>확인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7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연구제안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연구의 한계점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산재 </a:t>
            </a:r>
            <a:r>
              <a:rPr lang="ko-KR" altLang="en-US" sz="1400" dirty="0" err="1">
                <a:latin typeface="+mj-ea"/>
                <a:ea typeface="+mj-ea"/>
              </a:rPr>
              <a:t>발생율</a:t>
            </a:r>
            <a:r>
              <a:rPr lang="ko-KR" altLang="en-US" sz="1400" dirty="0">
                <a:latin typeface="+mj-ea"/>
                <a:ea typeface="+mj-ea"/>
              </a:rPr>
              <a:t> 자체는 확인하기 어려움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0.5</a:t>
            </a:r>
            <a:r>
              <a:rPr lang="ko-KR" altLang="en-US" sz="1400" dirty="0">
                <a:latin typeface="+mj-ea"/>
                <a:ea typeface="+mj-ea"/>
              </a:rPr>
              <a:t>의 정확도에서 추가 개선 필요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개인에 대한 특성이 데이터에 존재하지 않음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319DF-CA88-A76F-145E-A9DFB4DF6BA3}"/>
              </a:ext>
            </a:extLst>
          </p:cNvPr>
          <p:cNvSpPr txBox="1"/>
          <p:nvPr/>
        </p:nvSpPr>
        <p:spPr>
          <a:xfrm>
            <a:off x="3633537" y="2085313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보다 상세하거나 필요한 기준에 알맞은 데이터가 추가되면 해소 가능</a:t>
            </a:r>
          </a:p>
        </p:txBody>
      </p:sp>
    </p:spTree>
    <p:extLst>
      <p:ext uri="{BB962C8B-B14F-4D97-AF65-F5344CB8AC3E}">
        <p14:creationId xmlns:p14="http://schemas.microsoft.com/office/powerpoint/2010/main" val="156720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5420975" y="215314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INDEX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2306550" y="1292274"/>
            <a:ext cx="75788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1-1. </a:t>
            </a:r>
            <a:r>
              <a:rPr lang="ko-KR" altLang="en-US" dirty="0"/>
              <a:t>연구 배경</a:t>
            </a:r>
            <a:endParaRPr lang="en-US" altLang="ko-KR" dirty="0"/>
          </a:p>
          <a:p>
            <a:r>
              <a:rPr lang="en-US" altLang="ko-KR" dirty="0"/>
              <a:t>	1-2. </a:t>
            </a:r>
            <a:r>
              <a:rPr lang="ko-KR" altLang="en-US" dirty="0"/>
              <a:t>연구 목적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en-US" altLang="ko-KR" dirty="0"/>
              <a:t>	2-1. </a:t>
            </a:r>
            <a:r>
              <a:rPr lang="ko-KR" altLang="en-US" dirty="0"/>
              <a:t>선행 연구</a:t>
            </a:r>
            <a:endParaRPr lang="en-US" altLang="ko-KR" dirty="0"/>
          </a:p>
          <a:p>
            <a:r>
              <a:rPr lang="en-US" altLang="ko-KR" dirty="0"/>
              <a:t>	2-2. 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3-1. </a:t>
            </a:r>
            <a:r>
              <a:rPr lang="ko-KR" altLang="en-US" dirty="0" err="1"/>
              <a:t>연구모형</a:t>
            </a:r>
            <a:r>
              <a:rPr lang="ko-KR" altLang="en-US" dirty="0"/>
              <a:t> 및 가설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3-2. </a:t>
            </a:r>
            <a:r>
              <a:rPr lang="ko-KR" altLang="en-US" dirty="0"/>
              <a:t>분석 순서도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3-3. </a:t>
            </a:r>
            <a:r>
              <a:rPr lang="ko-KR" altLang="en-US" dirty="0"/>
              <a:t>데이터 수집</a:t>
            </a:r>
            <a:r>
              <a:rPr lang="en-US" altLang="ko-KR" dirty="0"/>
              <a:t> – </a:t>
            </a:r>
            <a:r>
              <a:rPr lang="ko-KR" altLang="en-US" dirty="0" err="1"/>
              <a:t>크롤링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	3-4. </a:t>
            </a:r>
            <a:r>
              <a:rPr lang="ko-KR" altLang="en-US" dirty="0"/>
              <a:t>변수 선택</a:t>
            </a:r>
            <a:endParaRPr lang="en-US" altLang="ko-KR" dirty="0"/>
          </a:p>
          <a:p>
            <a:r>
              <a:rPr lang="en-US" altLang="ko-KR" dirty="0"/>
              <a:t>	3-5. </a:t>
            </a:r>
            <a:r>
              <a:rPr lang="ko-KR" altLang="en-US" dirty="0"/>
              <a:t>데이터 전처리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5-1. </a:t>
            </a:r>
            <a:r>
              <a:rPr lang="ko-KR" altLang="en-US" dirty="0"/>
              <a:t>연구결과 요약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5-2. </a:t>
            </a:r>
            <a:r>
              <a:rPr lang="ko-KR" altLang="en-US" dirty="0"/>
              <a:t>연구의 논의와 시사점</a:t>
            </a:r>
          </a:p>
          <a:p>
            <a:r>
              <a:rPr lang="ko-KR" altLang="en-US" dirty="0"/>
              <a:t>	</a:t>
            </a:r>
            <a:r>
              <a:rPr lang="en-US" altLang="ko-KR" dirty="0"/>
              <a:t>5-3. </a:t>
            </a: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r>
              <a:rPr lang="ko-KR" altLang="en-US" dirty="0"/>
              <a:t>	</a:t>
            </a:r>
            <a:r>
              <a:rPr lang="en-US" altLang="ko-KR" dirty="0"/>
              <a:t>5-4. </a:t>
            </a:r>
            <a:r>
              <a:rPr lang="ko-KR" altLang="en-US" dirty="0"/>
              <a:t>연구의 한계점 및 향후 </a:t>
            </a:r>
            <a:r>
              <a:rPr lang="ko-KR" altLang="en-US" dirty="0" err="1"/>
              <a:t>연구제언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23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14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연구의 한계점 및 향후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연구제언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ㄴ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1053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ㄴ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09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78933" y="38175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참고문헌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518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ko-KR" altLang="en-US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나라지표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산업재해현황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https://www.index.go.kr/unity/potal/main/EachDtlPageDetail.do?idx_cd=1514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KOSIS.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전체 재해 현황 및 분석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업종별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산업별 중분류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)”,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 접속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안전보건공단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ko-KR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n.d.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「산업재해통계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인포그래픽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」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통계로 보는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년도 산업재해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”, 2023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https://www.kosha.or.kr/kosha/data/mediaBankMain.do</a:t>
                      </a: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김명중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박선영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기업 특성이 산업재해 발생에 미치는 영향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중소기업과 대기업 비교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</a:t>
                      </a: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산업연구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Journal of Industrial Studies(J.I.S)(2023) Vol.4 No.2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서동민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인공지능을 활용한 산업재해 예방 현황과 전망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,”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한국콘텐츠학회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(2023) Vol.21 No.1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송태호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”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건축시공현장관리를 위한 가설공사 위험도 지수 모델 제안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,“ (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석사학위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금오공과대학교 산업대학원 토목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환경 및 건축공학과</a:t>
                      </a:r>
                      <a:r>
                        <a:rPr lang="en-US" altLang="ko-KR" sz="1000" b="0" kern="0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함초롬바탕" panose="02030604000101010101" pitchFamily="18" charset="-127"/>
                          <a:cs typeface="Arial" panose="020B0604020202020204" pitchFamily="34" charset="0"/>
                        </a:rPr>
                        <a:t>, 2019)</a:t>
                      </a:r>
                      <a:endParaRPr lang="ko-KR" altLang="en-US" sz="1100" b="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60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분석 프로세스</a:t>
            </a:r>
          </a:p>
        </p:txBody>
      </p:sp>
    </p:spTree>
    <p:extLst>
      <p:ext uri="{BB962C8B-B14F-4D97-AF65-F5344CB8AC3E}">
        <p14:creationId xmlns:p14="http://schemas.microsoft.com/office/powerpoint/2010/main" val="376997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순서도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분석 순서도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아래와 같은 순서로 분석 진행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E5F77-7069-9162-CB30-BB7432B2F1C6}"/>
              </a:ext>
            </a:extLst>
          </p:cNvPr>
          <p:cNvSpPr/>
          <p:nvPr/>
        </p:nvSpPr>
        <p:spPr>
          <a:xfrm>
            <a:off x="922287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E754F-A837-86BD-B8DD-5D6F58B49BC3}"/>
              </a:ext>
            </a:extLst>
          </p:cNvPr>
          <p:cNvSpPr/>
          <p:nvPr/>
        </p:nvSpPr>
        <p:spPr>
          <a:xfrm>
            <a:off x="922287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2A04E1-5480-6B57-FB96-652337D150D7}"/>
              </a:ext>
            </a:extLst>
          </p:cNvPr>
          <p:cNvSpPr/>
          <p:nvPr/>
        </p:nvSpPr>
        <p:spPr>
          <a:xfrm>
            <a:off x="9197962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55808-F1D7-5889-E1B3-30E6BA745C1F}"/>
              </a:ext>
            </a:extLst>
          </p:cNvPr>
          <p:cNvSpPr/>
          <p:nvPr/>
        </p:nvSpPr>
        <p:spPr>
          <a:xfrm>
            <a:off x="3680845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7B085-EEE6-1FC9-160A-B51EDE8443DD}"/>
              </a:ext>
            </a:extLst>
          </p:cNvPr>
          <p:cNvSpPr/>
          <p:nvPr/>
        </p:nvSpPr>
        <p:spPr>
          <a:xfrm>
            <a:off x="6439403" y="270221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96E09-8B8A-4DE0-1AAD-CCF68C3EB707}"/>
              </a:ext>
            </a:extLst>
          </p:cNvPr>
          <p:cNvSpPr txBox="1"/>
          <p:nvPr/>
        </p:nvSpPr>
        <p:spPr>
          <a:xfrm>
            <a:off x="3127365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F06CC-DC27-8371-6950-9270E13CEB29}"/>
              </a:ext>
            </a:extLst>
          </p:cNvPr>
          <p:cNvSpPr txBox="1"/>
          <p:nvPr/>
        </p:nvSpPr>
        <p:spPr>
          <a:xfrm>
            <a:off x="590156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9DEA9-15E7-8F50-B6A3-90461BF41AD3}"/>
              </a:ext>
            </a:extLst>
          </p:cNvPr>
          <p:cNvSpPr txBox="1"/>
          <p:nvPr/>
        </p:nvSpPr>
        <p:spPr>
          <a:xfrm>
            <a:off x="8628829" y="438941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07D44-C9C3-6181-7B11-7BE321C61A70}"/>
              </a:ext>
            </a:extLst>
          </p:cNvPr>
          <p:cNvSpPr txBox="1"/>
          <p:nvPr/>
        </p:nvSpPr>
        <p:spPr>
          <a:xfrm>
            <a:off x="1442393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F2C7E2-65BF-E026-1B31-53F1C99C9972}"/>
              </a:ext>
            </a:extLst>
          </p:cNvPr>
          <p:cNvSpPr/>
          <p:nvPr/>
        </p:nvSpPr>
        <p:spPr>
          <a:xfrm>
            <a:off x="3680844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77C19-2A1A-B42B-7E79-29D13ED6CBD1}"/>
              </a:ext>
            </a:extLst>
          </p:cNvPr>
          <p:cNvSpPr txBox="1"/>
          <p:nvPr/>
        </p:nvSpPr>
        <p:spPr>
          <a:xfrm>
            <a:off x="4224194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47EC56-0E68-3BDF-1C37-B470E1554689}"/>
              </a:ext>
            </a:extLst>
          </p:cNvPr>
          <p:cNvSpPr/>
          <p:nvPr/>
        </p:nvSpPr>
        <p:spPr>
          <a:xfrm>
            <a:off x="6439401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19932-0849-08F7-7E3A-D943E9932BDD}"/>
              </a:ext>
            </a:extLst>
          </p:cNvPr>
          <p:cNvSpPr txBox="1"/>
          <p:nvPr/>
        </p:nvSpPr>
        <p:spPr>
          <a:xfrm>
            <a:off x="6983552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83D832-E74F-8B15-6F70-44D9B7B0B58B}"/>
              </a:ext>
            </a:extLst>
          </p:cNvPr>
          <p:cNvSpPr/>
          <p:nvPr/>
        </p:nvSpPr>
        <p:spPr>
          <a:xfrm>
            <a:off x="9197958" y="270221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3A709-BCEE-5FC5-519C-B1850E001B2D}"/>
              </a:ext>
            </a:extLst>
          </p:cNvPr>
          <p:cNvSpPr txBox="1"/>
          <p:nvPr/>
        </p:nvSpPr>
        <p:spPr>
          <a:xfrm>
            <a:off x="9733881" y="2817189"/>
            <a:ext cx="97013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A9972-4CD2-4AAA-2240-48600BA7B26D}"/>
              </a:ext>
            </a:extLst>
          </p:cNvPr>
          <p:cNvSpPr txBox="1"/>
          <p:nvPr/>
        </p:nvSpPr>
        <p:spPr>
          <a:xfrm>
            <a:off x="1092012" y="430107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크롤링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API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경로를 통한 데이터 수집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4FDFC-7E41-09C2-FB35-DC78845CDB9F}"/>
              </a:ext>
            </a:extLst>
          </p:cNvPr>
          <p:cNvSpPr txBox="1"/>
          <p:nvPr/>
        </p:nvSpPr>
        <p:spPr>
          <a:xfrm>
            <a:off x="3850570" y="3797022"/>
            <a:ext cx="1758627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EDA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수집한 데이터의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분석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결과를 통한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방법 결정 및 데이터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1B3D8-B632-95E9-9AFA-CECAFDF50455}"/>
              </a:ext>
            </a:extLst>
          </p:cNvPr>
          <p:cNvSpPr txBox="1"/>
          <p:nvPr/>
        </p:nvSpPr>
        <p:spPr>
          <a:xfrm>
            <a:off x="6609129" y="4085054"/>
            <a:ext cx="1682895" cy="8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전처리를 진행한 데이터에 대한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머신러닝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모델 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C934-16F8-49CA-BF8D-ACECD22AAB31}"/>
              </a:ext>
            </a:extLst>
          </p:cNvPr>
          <p:cNvSpPr txBox="1"/>
          <p:nvPr/>
        </p:nvSpPr>
        <p:spPr>
          <a:xfrm>
            <a:off x="9377235" y="3938898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 성능 평가 및 최종 결론 도출</a:t>
            </a:r>
          </a:p>
        </p:txBody>
      </p:sp>
    </p:spTree>
    <p:extLst>
      <p:ext uri="{BB962C8B-B14F-4D97-AF65-F5344CB8AC3E}">
        <p14:creationId xmlns:p14="http://schemas.microsoft.com/office/powerpoint/2010/main" val="38224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-1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선행 연구에서 선택한 변수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279672"/>
            <a:ext cx="6296025" cy="54483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007" y="1776044"/>
            <a:ext cx="2619375" cy="2028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363326" y="4003822"/>
            <a:ext cx="2619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한국건설기술연구원</a:t>
            </a:r>
            <a:r>
              <a:rPr lang="en-US" altLang="ko-KR" dirty="0"/>
              <a:t>, </a:t>
            </a:r>
            <a:r>
              <a:rPr lang="ko-KR" altLang="en-US" dirty="0" err="1"/>
              <a:t>공정기반의</a:t>
            </a:r>
            <a:r>
              <a:rPr lang="ko-KR" altLang="en-US" dirty="0"/>
              <a:t> 건설현장 안전 위험도 </a:t>
            </a:r>
            <a:r>
              <a:rPr lang="ko-KR" altLang="en-US" dirty="0" err="1"/>
              <a:t>평가지수</a:t>
            </a:r>
            <a:r>
              <a:rPr lang="ko-KR" altLang="en-US" dirty="0"/>
              <a:t> 및 </a:t>
            </a:r>
            <a:r>
              <a:rPr lang="ko-KR" altLang="en-US" dirty="0" err="1"/>
              <a:t>위험예측</a:t>
            </a:r>
            <a:r>
              <a:rPr lang="ko-KR" altLang="en-US" dirty="0"/>
              <a:t> 시스템개발</a:t>
            </a:r>
            <a:r>
              <a:rPr lang="en-US" altLang="ko-KR" dirty="0"/>
              <a:t>(2018)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48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-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크롤링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2" y="1374492"/>
            <a:ext cx="276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건설공사 안전관리 종합정보망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4031527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3824071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71" y="1839356"/>
            <a:ext cx="7667079" cy="48348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787300"/>
            <a:ext cx="3637991" cy="48731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7255724" y="1096632"/>
            <a:ext cx="48060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종속변수를 포함하는 핵심 데이터는 국토교통부 산하 건설공사 안전관리 종합정보망에서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기본적으로 엑셀 형식의 다운로드가 가능하지만 일부 데이터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사건 발생 시간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엑셀 다운로드로 제공되지 않아 </a:t>
            </a:r>
            <a:r>
              <a:rPr lang="en-US" altLang="ko-KR" sz="1400" dirty="0">
                <a:latin typeface="+mj-ea"/>
                <a:ea typeface="+mj-ea"/>
              </a:rPr>
              <a:t>Selenium</a:t>
            </a:r>
            <a:r>
              <a:rPr lang="ko-KR" altLang="en-US" sz="1400" dirty="0">
                <a:latin typeface="+mj-ea"/>
                <a:ea typeface="+mj-ea"/>
              </a:rPr>
              <a:t>을 통한 동적 </a:t>
            </a:r>
            <a:r>
              <a:rPr lang="ko-KR" altLang="en-US" sz="1400" dirty="0" err="1">
                <a:latin typeface="+mj-ea"/>
                <a:ea typeface="+mj-ea"/>
              </a:rPr>
              <a:t>크롤링으로</a:t>
            </a:r>
            <a:r>
              <a:rPr lang="ko-KR" altLang="en-US" sz="1400" dirty="0">
                <a:latin typeface="+mj-ea"/>
                <a:ea typeface="+mj-ea"/>
              </a:rPr>
              <a:t> 수집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9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1"/>
                </a:solidFill>
              </a:rPr>
              <a:t>데이터 수집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en-US" altLang="ko-KR" sz="3600" spc="-300" dirty="0" err="1">
                <a:solidFill>
                  <a:schemeClr val="bg1"/>
                </a:solidFill>
              </a:rPr>
              <a:t>api</a:t>
            </a:r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출처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062811" y="1357493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기상청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6153953" y="1261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393939"/>
                </a:solidFill>
                <a:latin typeface="+mn-ea"/>
              </a:rPr>
              <a:t>수집내용</a:t>
            </a:r>
            <a:endParaRPr lang="ko-KR" altLang="en-US" sz="2400" spc="-30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5946497" y="125826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0" y="1913974"/>
            <a:ext cx="5770574" cy="12193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7182"/>
              </p:ext>
            </p:extLst>
          </p:nvPr>
        </p:nvGraphicFramePr>
        <p:xfrm>
          <a:off x="5943593" y="1763443"/>
          <a:ext cx="1934094" cy="4403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047">
                  <a:extLst>
                    <a:ext uri="{9D8B030D-6E8A-4147-A177-3AD203B41FA5}">
                      <a16:colId xmlns:a16="http://schemas.microsoft.com/office/drawing/2014/main" val="2137375198"/>
                    </a:ext>
                  </a:extLst>
                </a:gridCol>
                <a:gridCol w="967047">
                  <a:extLst>
                    <a:ext uri="{9D8B030D-6E8A-4147-A177-3AD203B41FA5}">
                      <a16:colId xmlns:a16="http://schemas.microsoft.com/office/drawing/2014/main" val="3853088142"/>
                    </a:ext>
                  </a:extLst>
                </a:gridCol>
              </a:tblGrid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055923038"/>
                  </a:ext>
                </a:extLst>
              </a:tr>
              <a:tr h="1671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 결과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한 페이지당 표출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814259430"/>
                  </a:ext>
                </a:extLst>
              </a:tr>
              <a:tr h="14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429134745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페이지 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72043289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총 개수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5268001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950196220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응답메시지 내용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 메시지 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42306171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데이터 타입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응답자료형식 </a:t>
                      </a:r>
                      <a:r>
                        <a:rPr lang="en-US" altLang="ko-KR" sz="700" u="none" strike="noStrike">
                          <a:effectLst/>
                        </a:rPr>
                        <a:t>(XML/JSON)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082473367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25885452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목록 순서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751824932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지점 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종관기상관측 지점 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9398055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종관기상관측 지점명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53861654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51576302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기온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95296454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095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60123439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강수량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274333628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7723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m/s)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92502635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풍속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38475481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9251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</a:t>
                      </a:r>
                      <a:r>
                        <a:rPr lang="en-US" altLang="ko-KR" sz="700" u="none" strike="noStrike">
                          <a:effectLst/>
                        </a:rPr>
                        <a:t>(16</a:t>
                      </a:r>
                      <a:r>
                        <a:rPr lang="ko-KR" altLang="en-US" sz="700" u="none" strike="noStrike">
                          <a:effectLst/>
                        </a:rPr>
                        <a:t>방위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77690240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풍향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280883352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3718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</a:t>
                      </a:r>
                      <a:r>
                        <a:rPr lang="en-US" altLang="ko-KR" sz="700" u="none" strike="noStrike">
                          <a:effectLst/>
                        </a:rPr>
                        <a:t>(%)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422144828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습도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598211696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73589"/>
                  </a:ext>
                </a:extLst>
              </a:tr>
              <a:tr h="1423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증기압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증기압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3728587651"/>
                  </a:ext>
                </a:extLst>
              </a:tr>
              <a:tr h="167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이슬점온도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이슬점온도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190" marR="6190" marT="6190" marB="0" anchor="ctr"/>
                </a:tc>
                <a:extLst>
                  <a:ext uri="{0D108BD9-81ED-4DB2-BD59-A6C34878D82A}">
                    <a16:rowId xmlns:a16="http://schemas.microsoft.com/office/drawing/2014/main" val="119407060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2196"/>
              </p:ext>
            </p:extLst>
          </p:nvPr>
        </p:nvGraphicFramePr>
        <p:xfrm>
          <a:off x="9004552" y="1763443"/>
          <a:ext cx="1972664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332">
                  <a:extLst>
                    <a:ext uri="{9D8B030D-6E8A-4147-A177-3AD203B41FA5}">
                      <a16:colId xmlns:a16="http://schemas.microsoft.com/office/drawing/2014/main" val="2052089874"/>
                    </a:ext>
                  </a:extLst>
                </a:gridCol>
                <a:gridCol w="986332">
                  <a:extLst>
                    <a:ext uri="{9D8B030D-6E8A-4147-A177-3AD203B41FA5}">
                      <a16:colId xmlns:a16="http://schemas.microsoft.com/office/drawing/2014/main" val="3435953919"/>
                    </a:ext>
                  </a:extLst>
                </a:gridCol>
              </a:tblGrid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항목명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국문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항목설명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02279960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8989963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현지기압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관측값의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정상여부</a:t>
                      </a:r>
                      <a:r>
                        <a:rPr lang="ko-KR" altLang="en-US" sz="700" u="none" strike="noStrike" dirty="0">
                          <a:effectLst/>
                        </a:rPr>
                        <a:t> 판별 정보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하단참조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73711249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 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065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hPa)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4197157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해면기압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519174603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품질검사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732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>
                          <a:effectLst/>
                        </a:rPr>
                        <a:t>플래그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7598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hr)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491496879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일조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95998098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29011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일사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MJ/m2)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598762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73315836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r>
                        <a:rPr lang="ko-KR" altLang="en-US" sz="700" u="none" strike="noStrike">
                          <a:effectLst/>
                        </a:rPr>
                        <a:t>시간신적설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40813342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전운량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893242630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중하층운량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ko-KR" altLang="en-US" sz="700" u="none" strike="noStrike">
                          <a:effectLst/>
                        </a:rPr>
                        <a:t>분위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9829761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운형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 dirty="0" err="1">
                          <a:effectLst/>
                        </a:rPr>
                        <a:t>운형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운형약어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273643187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최저운고</a:t>
                      </a:r>
                      <a:r>
                        <a:rPr lang="en-US" altLang="ko-KR" sz="700" u="none" strike="noStrike">
                          <a:effectLst/>
                        </a:rPr>
                        <a:t>(100</a:t>
                      </a:r>
                      <a:r>
                        <a:rPr lang="en-US" sz="700" u="none" strike="noStrike">
                          <a:effectLst/>
                        </a:rPr>
                        <a:t>m 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94982606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시정</a:t>
                      </a:r>
                      <a:r>
                        <a:rPr lang="en-US" altLang="ko-KR" sz="700" u="none" strike="noStrike">
                          <a:effectLst/>
                        </a:rPr>
                        <a:t>(10</a:t>
                      </a:r>
                      <a:r>
                        <a:rPr lang="en-US" sz="700" u="none" strike="noStrike">
                          <a:effectLst/>
                        </a:rPr>
                        <a:t>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403897803"/>
                  </a:ext>
                </a:extLst>
              </a:tr>
              <a:tr h="16249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지면상태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지면상태코드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631378197"/>
                  </a:ext>
                </a:extLst>
              </a:tr>
              <a:tr h="1624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종료</a:t>
                      </a:r>
                      <a:r>
                        <a:rPr lang="en-US" altLang="ko-KR" sz="700" u="none" strike="noStrike">
                          <a:effectLst/>
                        </a:rPr>
                        <a:t>: 2016.7.1.00</a:t>
                      </a:r>
                      <a:r>
                        <a:rPr lang="ko-KR" altLang="en-US" sz="700" u="none" strike="noStrike">
                          <a:effectLst/>
                        </a:rPr>
                        <a:t>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12294137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현상번호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국내식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375892114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207278040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지면온도 품질검사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관측값의 정상여부 판별 정보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하단참조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514030595"/>
                  </a:ext>
                </a:extLst>
              </a:tr>
              <a:tr h="138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700" u="none" strike="noStrike">
                          <a:effectLst/>
                        </a:rPr>
                        <a:t>플래그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22678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5cm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150208002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10cm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614603339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20cm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r>
                        <a:rPr lang="en-US" altLang="ko-KR" sz="700" u="none" strike="noStrike">
                          <a:effectLst/>
                        </a:rPr>
                        <a:t>(°</a:t>
                      </a:r>
                      <a:r>
                        <a:rPr lang="en-US" sz="700" u="none" strike="noStrike">
                          <a:effectLst/>
                        </a:rPr>
                        <a:t>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3596729801"/>
                  </a:ext>
                </a:extLst>
              </a:tr>
              <a:tr h="1624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30cm </a:t>
                      </a:r>
                      <a:r>
                        <a:rPr lang="ko-KR" altLang="en-US" sz="700" u="none" strike="noStrike">
                          <a:effectLst/>
                        </a:rPr>
                        <a:t>지중온도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30cm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지중온도</a:t>
                      </a:r>
                      <a:r>
                        <a:rPr lang="en-US" altLang="ko-KR" sz="700" u="none" strike="noStrike" dirty="0">
                          <a:effectLst/>
                        </a:rPr>
                        <a:t>(°</a:t>
                      </a:r>
                      <a:r>
                        <a:rPr lang="en-US" sz="700" u="none" strike="noStrike" dirty="0">
                          <a:effectLst/>
                        </a:rPr>
                        <a:t>C)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Light"/>
                        <a:ea typeface="맑은 고딕" panose="020B0503020000020004" pitchFamily="50" charset="-127"/>
                      </a:endParaRPr>
                    </a:p>
                  </a:txBody>
                  <a:tcPr marL="6018" marR="6018" marT="6018" marB="0" anchor="ctr"/>
                </a:tc>
                <a:extLst>
                  <a:ext uri="{0D108BD9-81ED-4DB2-BD59-A6C34878D82A}">
                    <a16:rowId xmlns:a16="http://schemas.microsoft.com/office/drawing/2014/main" val="16887475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3873731"/>
            <a:ext cx="480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기상 데이터를 추가하기 위한 기상청 데이터는 공공데이터 포털에서 제공하는 기상청 시간자료 조회서비스 </a:t>
            </a:r>
            <a:r>
              <a:rPr lang="en-US" altLang="ko-KR" sz="1400" dirty="0" err="1">
                <a:latin typeface="+mj-ea"/>
                <a:ea typeface="+mj-ea"/>
              </a:rPr>
              <a:t>OpenAPI</a:t>
            </a:r>
            <a:r>
              <a:rPr lang="ko-KR" altLang="en-US" sz="1400" dirty="0">
                <a:latin typeface="+mj-ea"/>
                <a:ea typeface="+mj-ea"/>
              </a:rPr>
              <a:t>를 통하여 수집</a:t>
            </a:r>
            <a:endParaRPr lang="en-US" altLang="ko-KR" sz="1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  <a:ea typeface="+mj-ea"/>
              </a:rPr>
              <a:t>국토교통부에서 수집한 데이터를 기반으로 가장 가까운 기상 관측소와 시간을 매칭하여 데이터를 </a:t>
            </a:r>
            <a:r>
              <a:rPr lang="en-US" altLang="ko-KR" sz="1400" dirty="0">
                <a:latin typeface="+mj-ea"/>
                <a:ea typeface="+mj-ea"/>
              </a:rPr>
              <a:t>API</a:t>
            </a:r>
            <a:r>
              <a:rPr lang="ko-KR" altLang="en-US" sz="1400" dirty="0">
                <a:latin typeface="+mj-ea"/>
                <a:ea typeface="+mj-ea"/>
              </a:rPr>
              <a:t>로 수집함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25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6078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데이터 분석 </a:t>
            </a:r>
            <a:r>
              <a:rPr lang="en-US" altLang="ko-KR" sz="3600" spc="-300" dirty="0">
                <a:solidFill>
                  <a:schemeClr val="bg1"/>
                </a:solidFill>
              </a:rPr>
              <a:t>– </a:t>
            </a:r>
            <a:r>
              <a:rPr lang="ko-KR" altLang="en-US" sz="3600" spc="-300" dirty="0">
                <a:solidFill>
                  <a:schemeClr val="bg1"/>
                </a:solidFill>
              </a:rPr>
              <a:t>데이터 특성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데이터 기본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0" y="1913974"/>
            <a:ext cx="893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컬럼 종류 수가 많아 일부 컬럼에 대해서 정보 소개</a:t>
            </a:r>
            <a:endParaRPr lang="en-US" altLang="ko-KR" sz="140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F20D45-ABD4-9CB7-F110-D6024AC76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28474"/>
              </p:ext>
            </p:extLst>
          </p:nvPr>
        </p:nvGraphicFramePr>
        <p:xfrm>
          <a:off x="186081" y="2406258"/>
          <a:ext cx="11170682" cy="4072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704">
                  <a:extLst>
                    <a:ext uri="{9D8B030D-6E8A-4147-A177-3AD203B41FA5}">
                      <a16:colId xmlns:a16="http://schemas.microsoft.com/office/drawing/2014/main" val="1369418783"/>
                    </a:ext>
                  </a:extLst>
                </a:gridCol>
                <a:gridCol w="723208">
                  <a:extLst>
                    <a:ext uri="{9D8B030D-6E8A-4147-A177-3AD203B41FA5}">
                      <a16:colId xmlns:a16="http://schemas.microsoft.com/office/drawing/2014/main" val="1647332448"/>
                    </a:ext>
                  </a:extLst>
                </a:gridCol>
                <a:gridCol w="3716590">
                  <a:extLst>
                    <a:ext uri="{9D8B030D-6E8A-4147-A177-3AD203B41FA5}">
                      <a16:colId xmlns:a16="http://schemas.microsoft.com/office/drawing/2014/main" val="446693396"/>
                    </a:ext>
                  </a:extLst>
                </a:gridCol>
                <a:gridCol w="963475">
                  <a:extLst>
                    <a:ext uri="{9D8B030D-6E8A-4147-A177-3AD203B41FA5}">
                      <a16:colId xmlns:a16="http://schemas.microsoft.com/office/drawing/2014/main" val="3283693386"/>
                    </a:ext>
                  </a:extLst>
                </a:gridCol>
                <a:gridCol w="660133">
                  <a:extLst>
                    <a:ext uri="{9D8B030D-6E8A-4147-A177-3AD203B41FA5}">
                      <a16:colId xmlns:a16="http://schemas.microsoft.com/office/drawing/2014/main" val="1695456995"/>
                    </a:ext>
                  </a:extLst>
                </a:gridCol>
                <a:gridCol w="3996572">
                  <a:extLst>
                    <a:ext uri="{9D8B030D-6E8A-4147-A177-3AD203B41FA5}">
                      <a16:colId xmlns:a16="http://schemas.microsoft.com/office/drawing/2014/main" val="3017550667"/>
                    </a:ext>
                  </a:extLst>
                </a:gridCol>
              </a:tblGrid>
              <a:tr h="3653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컬럼명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발생날짜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날짜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위치의 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endParaRPr lang="en-US" altLang="ko-KR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21052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시각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전체공사비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공사비 규모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7440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사고인지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시간의 구분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정규작업중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정규작업 외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산재를 인지한 시간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공사기간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공사와 산재가 발생한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공종의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공사기간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시작일과 종료일이 제공됨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20526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인적사고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종속변수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산재로 인하여 발생한 부상의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전체 공사기간 대비 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공정률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범주화된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변수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09024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보호조치여부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노동자에 대한 보호 조치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기온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5487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공종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진행한 공사의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건축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토목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설비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79711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사고객체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물적 객체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가시설물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건설 공구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풍향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풍향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도 단위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9039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작업프로세스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산재가 발생한 작업 종류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설치작업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해체작업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습도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68735"/>
                  </a:ext>
                </a:extLst>
              </a:tr>
              <a:tr h="406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장소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신고된 건축물의 용도 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근린생활시설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판매시설 등</a:t>
                      </a: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이슬점온도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float</a:t>
                      </a:r>
                      <a:endParaRPr lang="ko-KR" altLang="en-US" sz="1200" spc="-150" dirty="0">
                        <a:solidFill>
                          <a:srgbClr val="40474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>
                          <a:solidFill>
                            <a:srgbClr val="40474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산재 발생 당시의 이슬점 온도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3D8DAE-7E0B-4F90-8C19-B6EA5809081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D99D5-CB5D-F8A1-7311-636132BE89B4}"/>
              </a:ext>
            </a:extLst>
          </p:cNvPr>
          <p:cNvSpPr txBox="1"/>
          <p:nvPr/>
        </p:nvSpPr>
        <p:spPr>
          <a:xfrm>
            <a:off x="186080" y="202712"/>
            <a:ext cx="5210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변수 선택과 데이터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전처리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변수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339536" y="1914990"/>
            <a:ext cx="4644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가능한 많은 변수를 선택하지만 </a:t>
            </a:r>
            <a:r>
              <a:rPr lang="ko-KR" altLang="en-US" sz="1400" dirty="0" err="1">
                <a:latin typeface="+mj-ea"/>
                <a:ea typeface="+mj-ea"/>
              </a:rPr>
              <a:t>다중공선성으로</a:t>
            </a:r>
            <a:r>
              <a:rPr lang="ko-KR" altLang="en-US" sz="1400" dirty="0">
                <a:latin typeface="+mj-ea"/>
                <a:ea typeface="+mj-ea"/>
              </a:rPr>
              <a:t> 인한 성능 저하 문제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데이터 전처리로 인한 원본 데이터 불필요 등의 사유로 일부 변수는 사용하지 않음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추가적으로 선행 연구를 통하여 산재 예측에 유의미한 영향을 주는 것으로 판단되는 변수 선택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동일한 데이터이지만 수집 기준이 다를 경우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국도교통부와 기상청에서 각각 제공하는 기온 데이터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한쪽은 제외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D544E-725E-FDB1-723A-19877189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06" y="1527808"/>
            <a:ext cx="5565964" cy="4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1744</Words>
  <Application>Microsoft Office PowerPoint</Application>
  <PresentationFormat>와이드스크린</PresentationFormat>
  <Paragraphs>342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진규 이</cp:lastModifiedBy>
  <cp:revision>86</cp:revision>
  <dcterms:created xsi:type="dcterms:W3CDTF">2020-09-07T02:34:06Z</dcterms:created>
  <dcterms:modified xsi:type="dcterms:W3CDTF">2024-05-13T05:40:19Z</dcterms:modified>
</cp:coreProperties>
</file>