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6_57731261.xml" ContentType="application/vnd.ms-powerpoint.comments+xml"/>
  <Override PartName="/ppt/comments/modernComment_103_B72FC7DD.xml" ContentType="application/vnd.ms-powerpoint.comments+xml"/>
  <Override PartName="/ppt/comments/modernComment_104_912FB79E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59" r:id="rId5"/>
    <p:sldId id="262" r:id="rId6"/>
    <p:sldId id="260" r:id="rId7"/>
    <p:sldId id="261" r:id="rId8"/>
  </p:sldIdLst>
  <p:sldSz cx="12192000" cy="6858000"/>
  <p:notesSz cx="6858000" cy="9144000"/>
  <p:embeddedFontLst>
    <p:embeddedFont>
      <p:font typeface="Noto Sans KR Medium" panose="020B0600000101010101" charset="-127"/>
      <p:regular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7F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0604" autoAdjust="0"/>
  </p:normalViewPr>
  <p:slideViewPr>
    <p:cSldViewPr snapToGrid="0">
      <p:cViewPr>
        <p:scale>
          <a:sx n="100" d="100"/>
          <a:sy n="100" d="100"/>
        </p:scale>
        <p:origin x="-125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8/10/relationships/authors" Target="authors.xml"/></Relationships>
</file>

<file path=ppt/comments/modernComment_103_B72FC7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D15B9-0C62-4A7F-ABBC-FA9DDDABDB73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B15DAE07-5755-4849-AA2D-E981709976F2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4_912FB7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5934048-1DA6-4EF8-A11C-8AA3455ECE18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6B5E3AC1-976F-47EF-8740-09FC6958FF76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comments/modernComment_106_577312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35A3D-AB3F-4075-B5FE-7CF050F97C8E}" authorId="{35E483DD-4719-BEF8-752C-14C588386BC5}" created="2024-05-09T12:02:29.538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독립변수,종속변수, 매개변수 또는 조절변수의 이론들을 정리, 기존 논문 요약하여 본연구에서 사용되는 변수가 선정된 근거 제시, 분석에 사용되는 이론 정리</a:t>
        </a:r>
      </a:p>
    </p188:txBody>
  </p188:cm>
  <p188:cm id="{5CB89AAE-D77B-41A5-AEE2-549269408538}" authorId="{35E483DD-4719-BEF8-752C-14C588386BC5}" created="2024-05-09T12:03:11.225">
    <pc:sldMkLst xmlns:pc="http://schemas.microsoft.com/office/powerpoint/2013/main/command">
      <pc:docMk/>
      <pc:sldMk cId="3073361885" sldId="259"/>
    </pc:sldMkLst>
    <p188:txBody>
      <a:bodyPr/>
      <a:lstStyle/>
      <a:p>
        <a:r>
          <a:rPr lang="ko-KR" altLang="en-US"/>
          <a:t>연구가설은 선행연구를 기반으로 이론적 근거를 제시해줘야함, 연구문제는 특별히 이론적 근거가 필요없음, 연구문제와 연구가설 명확히 구분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0F723-0522-4B77-965F-56730E85B169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AD10-E7B6-4B17-9377-0F1B1FE2A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사상자수를 예측하기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재해유형</a:t>
            </a:r>
            <a:r>
              <a:rPr lang="ko-KR" altLang="en-US" dirty="0" smtClean="0"/>
              <a:t> 예측하기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3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건설현장 정형</a:t>
            </a:r>
            <a:r>
              <a:rPr lang="en-US" altLang="ko-KR" dirty="0"/>
              <a:t>, </a:t>
            </a:r>
            <a:r>
              <a:rPr lang="ko-KR" altLang="en-US" dirty="0"/>
              <a:t>비정형 데이터 활용한 건설재해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데이터 표본이 적거나 사전에 파악 </a:t>
            </a:r>
            <a:r>
              <a:rPr lang="ko-KR" altLang="en-US" i="1" dirty="0"/>
              <a:t>불가능한</a:t>
            </a:r>
            <a:r>
              <a:rPr lang="ko-KR" altLang="en-US" dirty="0"/>
              <a:t> 변수 제거</a:t>
            </a:r>
            <a:r>
              <a:rPr lang="en-US" altLang="ko-KR" dirty="0"/>
              <a:t>, permutation feature importance(Fisher et al., 2019) </a:t>
            </a:r>
            <a:r>
              <a:rPr lang="ko-KR" altLang="en-US" dirty="0"/>
              <a:t>기법 적용하여 관련성 높은 변수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수치형데이터의</a:t>
            </a:r>
            <a:r>
              <a:rPr lang="ko-KR" altLang="en-US" dirty="0"/>
              <a:t> 경우 정규화 수행</a:t>
            </a:r>
            <a:r>
              <a:rPr lang="en-US" altLang="ko-KR" dirty="0"/>
              <a:t>, </a:t>
            </a:r>
            <a:r>
              <a:rPr lang="ko-KR" altLang="en-US" dirty="0"/>
              <a:t>범주형 데이터의 경우 </a:t>
            </a:r>
            <a:r>
              <a:rPr lang="ko-KR" altLang="en-US" dirty="0" err="1"/>
              <a:t>원핫인코딩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비정형데이터</a:t>
            </a:r>
            <a:r>
              <a:rPr lang="en-US" altLang="ko-KR" dirty="0"/>
              <a:t>: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처리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기온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공사종류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중</a:t>
            </a:r>
            <a:r>
              <a:rPr lang="en-US" altLang="ko-KR" dirty="0">
                <a:solidFill>
                  <a:schemeClr val="tx1"/>
                </a:solidFill>
              </a:rPr>
              <a:t>),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(1),</a:t>
            </a:r>
            <a:r>
              <a:rPr lang="ko-KR" altLang="en-US" dirty="0">
                <a:solidFill>
                  <a:schemeClr val="tx1"/>
                </a:solidFill>
              </a:rPr>
              <a:t>작업위치</a:t>
            </a:r>
            <a:r>
              <a:rPr lang="en-US" altLang="ko-KR" dirty="0">
                <a:solidFill>
                  <a:schemeClr val="tx1"/>
                </a:solidFill>
              </a:rPr>
              <a:t>(2), </a:t>
            </a:r>
            <a:r>
              <a:rPr lang="ko-KR" altLang="en-US" dirty="0">
                <a:solidFill>
                  <a:schemeClr val="tx1"/>
                </a:solidFill>
              </a:rPr>
              <a:t>사고객체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작업프로세스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구체적 사고원인</a:t>
            </a:r>
            <a:endParaRPr lang="en-US" altLang="ko-KR" dirty="0"/>
          </a:p>
          <a:p>
            <a:pPr marL="457200" lvl="1" indent="0">
              <a:buFontTx/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공정기반 위험도평가지수 개발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변수 선정 근거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문헌조사 </a:t>
            </a:r>
            <a:r>
              <a:rPr lang="ko-KR" altLang="en-US" dirty="0"/>
              <a:t>및 안전관리자 </a:t>
            </a:r>
            <a:r>
              <a:rPr lang="ko-KR" altLang="en-US" dirty="0" err="1"/>
              <a:t>면답</a:t>
            </a:r>
            <a:r>
              <a:rPr lang="ko-KR" altLang="en-US" dirty="0"/>
              <a:t> 결과</a:t>
            </a:r>
            <a:r>
              <a:rPr lang="en-US" altLang="ko-KR" dirty="0"/>
              <a:t>, </a:t>
            </a:r>
            <a:r>
              <a:rPr lang="ko-KR" altLang="en-US" dirty="0" err="1"/>
              <a:t>측정가능하고</a:t>
            </a:r>
            <a:r>
              <a:rPr lang="ko-KR" altLang="en-US" dirty="0"/>
              <a:t> 통계적 값이 있는지 등 전문가 자문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공종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공사종류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공사규모</a:t>
            </a:r>
            <a:r>
              <a:rPr lang="en-US" altLang="ko-KR" dirty="0"/>
              <a:t>(</a:t>
            </a:r>
            <a:r>
              <a:rPr lang="ko-KR" altLang="en-US" dirty="0"/>
              <a:t>계약금액</a:t>
            </a:r>
            <a:r>
              <a:rPr lang="en-US" altLang="ko-KR" dirty="0"/>
              <a:t>), </a:t>
            </a:r>
            <a:r>
              <a:rPr lang="ko-KR" altLang="en-US" dirty="0"/>
              <a:t>층수</a:t>
            </a:r>
            <a:r>
              <a:rPr lang="en-US" altLang="ko-KR" dirty="0"/>
              <a:t>, </a:t>
            </a:r>
            <a:r>
              <a:rPr lang="ko-KR" altLang="en-US" dirty="0"/>
              <a:t>공사기간</a:t>
            </a:r>
            <a:r>
              <a:rPr lang="en-US" altLang="ko-KR" dirty="0"/>
              <a:t>, </a:t>
            </a:r>
            <a:r>
              <a:rPr lang="ko-KR" altLang="en-US" dirty="0"/>
              <a:t>안전교육</a:t>
            </a:r>
            <a:r>
              <a:rPr lang="en-US" altLang="ko-KR" dirty="0"/>
              <a:t>, </a:t>
            </a:r>
            <a:r>
              <a:rPr lang="ko-KR" altLang="en-US" dirty="0"/>
              <a:t>현장근무일수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의사결정나무기법을 이용한 건설재해 사전 예측모델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변수 선정 근거</a:t>
            </a:r>
            <a:r>
              <a:rPr lang="en-US" altLang="ko-KR" dirty="0"/>
              <a:t>: </a:t>
            </a:r>
            <a:r>
              <a:rPr lang="ko-KR" altLang="en-US" dirty="0"/>
              <a:t>전문가 인터뷰 조사 </a:t>
            </a:r>
            <a:r>
              <a:rPr lang="en-US" altLang="ko-KR" dirty="0"/>
              <a:t>-15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고용형태</a:t>
            </a:r>
            <a:r>
              <a:rPr lang="en-US" altLang="ko-KR" dirty="0"/>
              <a:t>(</a:t>
            </a:r>
            <a:r>
              <a:rPr lang="ko-KR" altLang="en-US" dirty="0"/>
              <a:t>정규비정규</a:t>
            </a:r>
            <a:r>
              <a:rPr lang="en-US" altLang="ko-KR" dirty="0"/>
              <a:t>), </a:t>
            </a:r>
            <a:r>
              <a:rPr lang="ko-KR" altLang="en-US" dirty="0"/>
              <a:t>직무</a:t>
            </a:r>
            <a:r>
              <a:rPr lang="en-US" altLang="ko-KR" dirty="0"/>
              <a:t>(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노동자</a:t>
            </a:r>
            <a:r>
              <a:rPr lang="en-US" altLang="ko-KR" dirty="0"/>
              <a:t>,,), </a:t>
            </a:r>
            <a:r>
              <a:rPr lang="ko-KR" altLang="en-US" dirty="0"/>
              <a:t>회사 근무 기간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프로젝트 종류</a:t>
            </a:r>
            <a:r>
              <a:rPr lang="en-US" altLang="ko-KR" dirty="0"/>
              <a:t>(</a:t>
            </a:r>
            <a:r>
              <a:rPr lang="ko-KR" altLang="en-US" dirty="0"/>
              <a:t>거주 및 상가</a:t>
            </a:r>
            <a:r>
              <a:rPr lang="en-US" altLang="ko-KR" dirty="0"/>
              <a:t>, </a:t>
            </a:r>
            <a:r>
              <a:rPr lang="ko-KR" altLang="en-US" dirty="0"/>
              <a:t>공공 등</a:t>
            </a:r>
            <a:r>
              <a:rPr lang="en-US" altLang="ko-KR" dirty="0"/>
              <a:t>), </a:t>
            </a:r>
            <a:r>
              <a:rPr lang="ko-KR" altLang="en-US" dirty="0"/>
              <a:t>프로젝트기간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 err="1"/>
              <a:t>공정률</a:t>
            </a:r>
            <a:r>
              <a:rPr lang="en-US" altLang="ko-KR" dirty="0"/>
              <a:t>, </a:t>
            </a:r>
            <a:r>
              <a:rPr lang="ko-KR" altLang="en-US" dirty="0"/>
              <a:t>노동자수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주중주말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계절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- 80%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?),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 1,3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프로젝트 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프로젝트기간</a:t>
            </a:r>
            <a:r>
              <a:rPr lang="en-US" altLang="ko-KR" dirty="0">
                <a:sym typeface="Wingdings" panose="05000000000000000000" pitchFamily="2" charset="2"/>
              </a:rPr>
              <a:t>,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주중주말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1,2,3 </a:t>
            </a:r>
            <a:r>
              <a:rPr lang="ko-KR" altLang="en-US" dirty="0">
                <a:sym typeface="Wingdings" panose="05000000000000000000" pitchFamily="2" charset="2"/>
              </a:rPr>
              <a:t>공통 변수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논문 참고 변수 최종 선정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요일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계절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날씨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기온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공사특성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공사종류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공정률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 규모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작업위치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층수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최고 성능 모델 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전처리</a:t>
            </a:r>
            <a:r>
              <a:rPr lang="ko-KR" altLang="en-US" dirty="0"/>
              <a:t> 최종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발생날짜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공휴일여부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오전오후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시간대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사고인지 시간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공사기간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시작일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종료일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', ‘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공정률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공사특성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사고객체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작업프로세스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장소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대분류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사상자수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전체공사비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분류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해당공종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공사비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공공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민간 구분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안전조치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원인과 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보호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조치여부 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개인방호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주원인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구체적 사고원인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안전관리계획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설계안전성검토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 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사고발생후 조치사항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’,’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재발방지대책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작업자수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날씨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지점 번호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관측소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기온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강수량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풍속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풍향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.1',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증기압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이슬점온도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현지기압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해면기압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일조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전운량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 err="1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중하층운량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시정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지면온도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종속변수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인적사고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altLang="ko-KR" b="0" i="0" dirty="0">
              <a:solidFill>
                <a:srgbClr val="BABED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부상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사망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사고신고사유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물적</a:t>
            </a:r>
            <a:r>
              <a:rPr lang="en-US" altLang="ko-KR" b="0" i="0" strike="sngStrike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altLang="ko-KR" b="0" i="0" dirty="0">
                <a:solidFill>
                  <a:srgbClr val="BABED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3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연구가설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노동부 데이터 안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날씨와</a:t>
            </a:r>
            <a:r>
              <a:rPr lang="en-US" altLang="ko-KR" dirty="0"/>
              <a:t> </a:t>
            </a:r>
            <a:r>
              <a:rPr lang="ko-KR" altLang="en-US" dirty="0"/>
              <a:t>공휴일여부</a:t>
            </a:r>
            <a:r>
              <a:rPr lang="en-US" altLang="ko-KR" dirty="0"/>
              <a:t>, </a:t>
            </a:r>
            <a:r>
              <a:rPr lang="ko-KR" altLang="en-US" dirty="0" err="1"/>
              <a:t>공정률과</a:t>
            </a:r>
            <a:r>
              <a:rPr lang="ko-KR" altLang="en-US" dirty="0"/>
              <a:t> 같은 데이터를 더 추가한다면 예측 정확도를 더 높일 수 있다</a:t>
            </a:r>
            <a:r>
              <a:rPr lang="en-US" altLang="ko-KR" dirty="0"/>
              <a:t>. </a:t>
            </a:r>
            <a:r>
              <a:rPr lang="ko-KR" altLang="en-US" dirty="0"/>
              <a:t>논문에서는 훈련데이터와 검증데이터에 대한 평가지표와 </a:t>
            </a:r>
            <a:r>
              <a:rPr lang="ko-KR" altLang="en-US" dirty="0" err="1"/>
              <a:t>과적합</a:t>
            </a:r>
            <a:r>
              <a:rPr lang="ko-KR" altLang="en-US" dirty="0"/>
              <a:t> 여부를 명확하게 제시하고 있지 않기 때문에 정확도는 높지만 일반화 설명력이 떨어진다</a:t>
            </a:r>
            <a:r>
              <a:rPr lang="en-US" altLang="ko-KR" dirty="0"/>
              <a:t>. </a:t>
            </a:r>
            <a:r>
              <a:rPr lang="ko-KR" altLang="en-US" dirty="0"/>
              <a:t>본 연구에서는 이러한 문제점을 해결할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노동부 데이터 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공사현장 데이터와 재해자 정보와 관련된 데이터를 모두 활용하여 모델 </a:t>
            </a:r>
            <a:r>
              <a:rPr lang="en-US" altLang="ko-KR" dirty="0"/>
              <a:t>2</a:t>
            </a:r>
            <a:r>
              <a:rPr lang="ko-KR" altLang="en-US" dirty="0"/>
              <a:t>개를 만들고 앙상블을 해서 모델 성능을 향상시키고 재해에 관해 더 많은 설명력을 제공할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연구문제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고용노동부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 err="1"/>
              <a:t>중업종</a:t>
            </a:r>
            <a:r>
              <a:rPr lang="en-US" altLang="ko-KR" dirty="0"/>
              <a:t>, </a:t>
            </a:r>
            <a:r>
              <a:rPr lang="ko-KR" altLang="en-US" dirty="0"/>
              <a:t>발생형태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근무기간</a:t>
            </a:r>
            <a:r>
              <a:rPr lang="en-US" altLang="ko-KR" dirty="0"/>
              <a:t>, </a:t>
            </a:r>
            <a:r>
              <a:rPr lang="ko-KR" altLang="en-US" dirty="0"/>
              <a:t>재해정도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지방관서</a:t>
            </a:r>
            <a:r>
              <a:rPr lang="en-US" altLang="ko-KR" dirty="0"/>
              <a:t>, </a:t>
            </a:r>
            <a:r>
              <a:rPr lang="ko-KR" altLang="en-US" dirty="0"/>
              <a:t>건설공사금액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종속변수</a:t>
            </a:r>
            <a:r>
              <a:rPr lang="en-US" altLang="ko-KR" dirty="0"/>
              <a:t>: </a:t>
            </a:r>
            <a:r>
              <a:rPr lang="ko-KR" altLang="en-US" dirty="0"/>
              <a:t>발생형태 </a:t>
            </a:r>
            <a:r>
              <a:rPr lang="en-US" altLang="ko-KR" dirty="0"/>
              <a:t>or </a:t>
            </a:r>
            <a:r>
              <a:rPr lang="ko-KR" altLang="en-US" dirty="0"/>
              <a:t>재해정도</a:t>
            </a:r>
            <a:endParaRPr lang="en-US" altLang="ko-KR" dirty="0"/>
          </a:p>
          <a:p>
            <a:r>
              <a:rPr lang="ko-KR" altLang="en-US" dirty="0"/>
              <a:t>독립변수</a:t>
            </a:r>
            <a:r>
              <a:rPr lang="en-US" altLang="ko-KR" dirty="0"/>
              <a:t>: (</a:t>
            </a:r>
            <a:r>
              <a:rPr lang="ko-KR" altLang="en-US" dirty="0"/>
              <a:t>개인정보</a:t>
            </a:r>
            <a:r>
              <a:rPr lang="en-US" altLang="ko-KR" dirty="0"/>
              <a:t>)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근무기간</a:t>
            </a:r>
            <a:r>
              <a:rPr lang="en-US" altLang="ko-KR" dirty="0"/>
              <a:t>, </a:t>
            </a:r>
            <a:r>
              <a:rPr lang="ko-KR" altLang="en-US" dirty="0"/>
              <a:t>재해정도</a:t>
            </a:r>
            <a:endParaRPr lang="en-US" altLang="ko-KR" dirty="0"/>
          </a:p>
          <a:p>
            <a:r>
              <a:rPr lang="en-US" altLang="ko-KR" dirty="0"/>
              <a:t>             (</a:t>
            </a:r>
            <a:r>
              <a:rPr lang="ko-KR" altLang="en-US" dirty="0"/>
              <a:t>공사특성</a:t>
            </a:r>
            <a:r>
              <a:rPr lang="en-US" altLang="ko-KR" dirty="0"/>
              <a:t>)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건설공사금액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BAD10-E7B6-4B17-9377-0F1B1FE2AE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7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7B4B0-AAB9-460E-6048-DB5BFA867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BA91CC-C3B9-6941-8399-3D80E8116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E29BD-009C-BB96-9FF9-A65A7B71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1DC-A709-4B0D-8F2A-0E29A426429A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19E41-0542-A7EC-54C7-4D3DD6E2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A8CDF-0EFE-7C80-C9BE-E7B22DC4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D899-99EF-4C7D-9020-E4A456569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5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69195-85FB-C1EF-1724-C51B24BB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5816" y="6368542"/>
            <a:ext cx="2743200" cy="365125"/>
          </a:xfrm>
        </p:spPr>
        <p:txBody>
          <a:bodyPr/>
          <a:lstStyle/>
          <a:p>
            <a:fld id="{B537D899-99EF-4C7D-9020-E4A456569E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05198F-CF45-1C66-C0CC-08C7481B02F4}"/>
              </a:ext>
            </a:extLst>
          </p:cNvPr>
          <p:cNvCxnSpPr/>
          <p:nvPr userDrawn="1"/>
        </p:nvCxnSpPr>
        <p:spPr>
          <a:xfrm>
            <a:off x="405579" y="706797"/>
            <a:ext cx="1083353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D06B17-746C-9C5C-05C0-37A3427A7444}"/>
              </a:ext>
            </a:extLst>
          </p:cNvPr>
          <p:cNvSpPr/>
          <p:nvPr userDrawn="1"/>
        </p:nvSpPr>
        <p:spPr>
          <a:xfrm>
            <a:off x="339833" y="385832"/>
            <a:ext cx="1840676" cy="32654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2. 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방법론 및 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800461-5296-FB5C-3F89-9D8D84F41343}"/>
              </a:ext>
            </a:extLst>
          </p:cNvPr>
          <p:cNvCxnSpPr>
            <a:cxnSpLocks/>
          </p:cNvCxnSpPr>
          <p:nvPr userDrawn="1"/>
        </p:nvCxnSpPr>
        <p:spPr>
          <a:xfrm>
            <a:off x="339833" y="6353387"/>
            <a:ext cx="11100179" cy="1515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32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69195-85FB-C1EF-1724-C51B24BB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5816" y="6368542"/>
            <a:ext cx="2743200" cy="365125"/>
          </a:xfrm>
        </p:spPr>
        <p:txBody>
          <a:bodyPr/>
          <a:lstStyle/>
          <a:p>
            <a:fld id="{B537D899-99EF-4C7D-9020-E4A456569EC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05198F-CF45-1C66-C0CC-08C7481B02F4}"/>
              </a:ext>
            </a:extLst>
          </p:cNvPr>
          <p:cNvCxnSpPr/>
          <p:nvPr userDrawn="1"/>
        </p:nvCxnSpPr>
        <p:spPr>
          <a:xfrm>
            <a:off x="405579" y="706797"/>
            <a:ext cx="1083353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D06B17-746C-9C5C-05C0-37A3427A7444}"/>
              </a:ext>
            </a:extLst>
          </p:cNvPr>
          <p:cNvSpPr/>
          <p:nvPr userDrawn="1"/>
        </p:nvSpPr>
        <p:spPr>
          <a:xfrm>
            <a:off x="339833" y="385832"/>
            <a:ext cx="1840676" cy="32654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800461-5296-FB5C-3F89-9D8D84F41343}"/>
              </a:ext>
            </a:extLst>
          </p:cNvPr>
          <p:cNvCxnSpPr>
            <a:cxnSpLocks/>
          </p:cNvCxnSpPr>
          <p:nvPr userDrawn="1"/>
        </p:nvCxnSpPr>
        <p:spPr>
          <a:xfrm>
            <a:off x="339833" y="6353387"/>
            <a:ext cx="11100179" cy="1515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2EF2F5-84D9-E6E8-CA34-ED251DE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AF1C2-1C5F-38E5-4862-8AB2B5C5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11EDA-E831-03BE-C19F-D9FC2D7D3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1DC-A709-4B0D-8F2A-0E29A426429A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D439C-E767-4DFC-9B1B-621FCF0F0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8F990-6500-F91E-D955-5A62C3C04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D899-99EF-4C7D-9020-E4A456569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9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18/10/relationships/comments" Target="../comments/modernComment_106_5773126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B72FC7D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5773126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912FB79E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1E87960D-6F70-23A0-F56B-25ACD5348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82602"/>
              </p:ext>
            </p:extLst>
          </p:nvPr>
        </p:nvGraphicFramePr>
        <p:xfrm>
          <a:off x="339833" y="1708029"/>
          <a:ext cx="10990017" cy="4299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339">
                  <a:extLst>
                    <a:ext uri="{9D8B030D-6E8A-4147-A177-3AD203B41FA5}">
                      <a16:colId xmlns:a16="http://schemas.microsoft.com/office/drawing/2014/main" val="1318945750"/>
                    </a:ext>
                  </a:extLst>
                </a:gridCol>
                <a:gridCol w="3663339">
                  <a:extLst>
                    <a:ext uri="{9D8B030D-6E8A-4147-A177-3AD203B41FA5}">
                      <a16:colId xmlns:a16="http://schemas.microsoft.com/office/drawing/2014/main" val="3896679780"/>
                    </a:ext>
                  </a:extLst>
                </a:gridCol>
                <a:gridCol w="3663339">
                  <a:extLst>
                    <a:ext uri="{9D8B030D-6E8A-4147-A177-3AD203B41FA5}">
                      <a16:colId xmlns:a16="http://schemas.microsoft.com/office/drawing/2014/main" val="1932821234"/>
                    </a:ext>
                  </a:extLst>
                </a:gridCol>
              </a:tblGrid>
              <a:tr h="387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 수집 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전처리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및 분석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사고 유형별 발생위험도 분류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97457"/>
                  </a:ext>
                </a:extLst>
              </a:tr>
              <a:tr h="39122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994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577488-BC65-BACD-EDB5-99C68461A374}"/>
              </a:ext>
            </a:extLst>
          </p:cNvPr>
          <p:cNvSpPr txBox="1"/>
          <p:nvPr/>
        </p:nvSpPr>
        <p:spPr>
          <a:xfrm>
            <a:off x="339833" y="992494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u="none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분석 프로세스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A86D44-E104-3FEA-7120-DCED15602533}"/>
              </a:ext>
            </a:extLst>
          </p:cNvPr>
          <p:cNvSpPr/>
          <p:nvPr/>
        </p:nvSpPr>
        <p:spPr>
          <a:xfrm>
            <a:off x="1038224" y="2345871"/>
            <a:ext cx="2247731" cy="9429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건설현장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사고사례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A724B66-AFBB-4D8E-CFBD-9394F19A83A4}"/>
              </a:ext>
            </a:extLst>
          </p:cNvPr>
          <p:cNvSpPr/>
          <p:nvPr/>
        </p:nvSpPr>
        <p:spPr>
          <a:xfrm>
            <a:off x="1038224" y="4119311"/>
            <a:ext cx="2247731" cy="9429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시간별 날씨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59A55C-153D-1FC6-3CD3-D055F3EB45BC}"/>
              </a:ext>
            </a:extLst>
          </p:cNvPr>
          <p:cNvSpPr/>
          <p:nvPr/>
        </p:nvSpPr>
        <p:spPr>
          <a:xfrm>
            <a:off x="4710975" y="2343150"/>
            <a:ext cx="2247731" cy="9429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2B54-49B3-A19A-038D-4FF633497207}"/>
              </a:ext>
            </a:extLst>
          </p:cNvPr>
          <p:cNvSpPr txBox="1"/>
          <p:nvPr/>
        </p:nvSpPr>
        <p:spPr>
          <a:xfrm>
            <a:off x="487591" y="5149971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기상청 지상</a:t>
            </a:r>
            <a:r>
              <a:rPr lang="en-US" altLang="ko-KR" dirty="0"/>
              <a:t> </a:t>
            </a:r>
            <a:r>
              <a:rPr lang="ko-KR" altLang="en-US" dirty="0"/>
              <a:t>시간자료 조회서비스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종관</a:t>
            </a:r>
            <a:r>
              <a:rPr lang="en-US" altLang="ko-KR" dirty="0"/>
              <a:t>, ASOS)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26153-2FEB-1698-4745-2D7442A5C72F}"/>
              </a:ext>
            </a:extLst>
          </p:cNvPr>
          <p:cNvSpPr txBox="1"/>
          <p:nvPr/>
        </p:nvSpPr>
        <p:spPr>
          <a:xfrm>
            <a:off x="487591" y="3398134"/>
            <a:ext cx="334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국토교통부 국토안전관리원</a:t>
            </a:r>
            <a:endParaRPr lang="en-US" altLang="ko-KR" dirty="0"/>
          </a:p>
          <a:p>
            <a:pPr algn="ctr"/>
            <a:r>
              <a:rPr lang="ko-KR" altLang="en-US" dirty="0"/>
              <a:t>건설공사 안전관리 종합정보망</a:t>
            </a:r>
          </a:p>
        </p:txBody>
      </p:sp>
    </p:spTree>
    <p:extLst>
      <p:ext uri="{BB962C8B-B14F-4D97-AF65-F5344CB8AC3E}">
        <p14:creationId xmlns:p14="http://schemas.microsoft.com/office/powerpoint/2010/main" val="14539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6420" y="1475076"/>
            <a:ext cx="9431628" cy="4662887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3" y="381483"/>
            <a:ext cx="189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 모형 및 가설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918267"/>
            <a:ext cx="80121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건설현장 </a:t>
            </a:r>
            <a:r>
              <a:rPr lang="ko-KR" altLang="en-US" sz="2500" dirty="0" err="1"/>
              <a:t>정형∙비정형</a:t>
            </a:r>
            <a:r>
              <a:rPr lang="ko-KR" altLang="en-US" sz="2500" dirty="0"/>
              <a:t> 데이터를 활용한 건설재해 예측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612323" y="1851353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2" y="1743496"/>
            <a:ext cx="4114057" cy="1170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외부조건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∙ 기온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계절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날씨유형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2"/>
            <a:ext cx="4114056" cy="11060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공사 특성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∙ 공사종류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공정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6467" y="4729207"/>
            <a:ext cx="4105767" cy="1249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비정형데이터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∙ 구체적 사고 원인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F1739F-4818-58D4-B080-5C75E3F3AFB8}"/>
              </a:ext>
            </a:extLst>
          </p:cNvPr>
          <p:cNvSpPr/>
          <p:nvPr/>
        </p:nvSpPr>
        <p:spPr>
          <a:xfrm>
            <a:off x="9605415" y="2867802"/>
            <a:ext cx="1775149" cy="18962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떨어짐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넘어짐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맞음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끼임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잘림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부딪힘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A5128F6-FBF9-CBB1-4637-DEDA7D1A28E2}"/>
              </a:ext>
            </a:extLst>
          </p:cNvPr>
          <p:cNvSpPr/>
          <p:nvPr/>
        </p:nvSpPr>
        <p:spPr>
          <a:xfrm>
            <a:off x="5810865" y="2751025"/>
            <a:ext cx="1694687" cy="20130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LOGIT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ANN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E9B9C3D-7191-86A3-CB59-AADAD64FDC2F}"/>
              </a:ext>
            </a:extLst>
          </p:cNvPr>
          <p:cNvSpPr/>
          <p:nvPr/>
        </p:nvSpPr>
        <p:spPr>
          <a:xfrm>
            <a:off x="6269834" y="2751025"/>
            <a:ext cx="77674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9F7D07-4D5D-A7F4-B1F4-69D969ACCA08}"/>
              </a:ext>
            </a:extLst>
          </p:cNvPr>
          <p:cNvCxnSpPr/>
          <p:nvPr/>
        </p:nvCxnSpPr>
        <p:spPr>
          <a:xfrm>
            <a:off x="9938991" y="2502458"/>
            <a:ext cx="0" cy="31621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9BA9BB-D6D9-05E5-67C4-6F5D10ABD830}"/>
              </a:ext>
            </a:extLst>
          </p:cNvPr>
          <p:cNvSpPr txBox="1"/>
          <p:nvPr/>
        </p:nvSpPr>
        <p:spPr>
          <a:xfrm>
            <a:off x="9938991" y="24984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종속변수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114AAC-5BAB-7B60-A22C-D63C995A428C}"/>
              </a:ext>
            </a:extLst>
          </p:cNvPr>
          <p:cNvCxnSpPr/>
          <p:nvPr/>
        </p:nvCxnSpPr>
        <p:spPr>
          <a:xfrm>
            <a:off x="6364965" y="2809226"/>
            <a:ext cx="0" cy="31621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395321"/>
            <a:ext cx="12084908" cy="4554905"/>
          </a:xfrm>
          <a:prstGeom prst="rightArrow">
            <a:avLst>
              <a:gd name="adj1" fmla="val 63342"/>
              <a:gd name="adj2" fmla="val 103284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30B7CB-EB7A-70D6-F689-E02A6A27DF58}"/>
              </a:ext>
            </a:extLst>
          </p:cNvPr>
          <p:cNvSpPr/>
          <p:nvPr/>
        </p:nvSpPr>
        <p:spPr>
          <a:xfrm>
            <a:off x="652092" y="1921784"/>
            <a:ext cx="202520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0460" y="1464333"/>
            <a:ext cx="5497582" cy="2140167"/>
            <a:chOff x="4089527" y="3584715"/>
            <a:chExt cx="2440151" cy="214016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34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400783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270767" y="3584715"/>
              <a:ext cx="141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연구가설</a:t>
              </a:r>
              <a:r>
                <a:rPr lang="en-US" altLang="ko-KR" b="1" dirty="0" smtClean="0"/>
                <a:t>1- </a:t>
              </a:r>
              <a:r>
                <a:rPr lang="ko-KR" altLang="en-US" b="1" dirty="0" smtClean="0"/>
                <a:t>위험도 산정</a:t>
              </a:r>
              <a:endParaRPr lang="ko-KR" altLang="en-US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10460" y="3858738"/>
            <a:ext cx="5497582" cy="2107508"/>
            <a:chOff x="4089527" y="3617374"/>
            <a:chExt cx="2440151" cy="210750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4089527" y="3617374"/>
              <a:ext cx="2440151" cy="2107508"/>
              <a:chOff x="1576602" y="2355841"/>
              <a:chExt cx="2440151" cy="3272630"/>
            </a:xfrm>
          </p:grpSpPr>
          <p:sp>
            <p:nvSpPr>
              <p:cNvPr id="51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2440151" cy="327263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743648" y="2502209"/>
                <a:ext cx="0" cy="38262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4270767" y="3650032"/>
              <a:ext cx="1697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연구가설</a:t>
              </a:r>
              <a:r>
                <a:rPr lang="en-US" altLang="ko-KR" b="1" dirty="0" smtClean="0"/>
                <a:t>2- </a:t>
              </a:r>
              <a:r>
                <a:rPr lang="ko-KR" altLang="en-US" b="1" dirty="0" smtClean="0"/>
                <a:t>사상자 수 </a:t>
              </a:r>
              <a:r>
                <a:rPr lang="en-US" altLang="ko-KR" b="1" dirty="0" smtClean="0"/>
                <a:t>vs </a:t>
              </a:r>
              <a:r>
                <a:rPr lang="ko-KR" altLang="en-US" b="1" dirty="0" smtClean="0"/>
                <a:t>사고유형</a:t>
              </a:r>
              <a:endParaRPr lang="ko-KR" altLang="en-US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70595" y="1783279"/>
            <a:ext cx="3578429" cy="3842912"/>
            <a:chOff x="7670595" y="1783279"/>
            <a:chExt cx="3578429" cy="384291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8CC07E7-73DB-8E4B-DB42-332D9C96AD13}"/>
                </a:ext>
              </a:extLst>
            </p:cNvPr>
            <p:cNvGrpSpPr/>
            <p:nvPr/>
          </p:nvGrpSpPr>
          <p:grpSpPr>
            <a:xfrm>
              <a:off x="7670595" y="1783279"/>
              <a:ext cx="3578429" cy="3842912"/>
              <a:chOff x="1576601" y="2355841"/>
              <a:chExt cx="3208618" cy="3842912"/>
            </a:xfrm>
          </p:grpSpPr>
          <p:sp>
            <p:nvSpPr>
              <p:cNvPr id="43" name="사각형: 둥근 모서리 28">
                <a:extLst>
                  <a:ext uri="{FF2B5EF4-FFF2-40B4-BE49-F238E27FC236}">
                    <a16:creationId xmlns:a16="http://schemas.microsoft.com/office/drawing/2014/main" id="{53DF6C2F-EF7F-9365-6D5C-A3C229803B5C}"/>
                  </a:ext>
                </a:extLst>
              </p:cNvPr>
              <p:cNvSpPr/>
              <p:nvPr/>
            </p:nvSpPr>
            <p:spPr>
              <a:xfrm>
                <a:off x="1576601" y="2355841"/>
                <a:ext cx="3208618" cy="38429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tx1"/>
                    </a:solidFill>
                  </a:rPr>
                  <a:t>재해가 발생한 공사현장 데이터와 날씨 데이터를 활용하여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사고 발생 위험이 높은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b="1" dirty="0" smtClean="0">
                    <a:solidFill>
                      <a:srgbClr val="FF0000"/>
                    </a:solidFill>
                  </a:rPr>
                  <a:t>유형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예측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4F901D8-FC33-D104-D946-CB8703019E95}"/>
                  </a:ext>
                </a:extLst>
              </p:cNvPr>
              <p:cNvCxnSpPr/>
              <p:nvPr/>
            </p:nvCxnSpPr>
            <p:spPr>
              <a:xfrm>
                <a:off x="1898122" y="2602362"/>
                <a:ext cx="0" cy="31621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8059250" y="197668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최종 연구가설</a:t>
              </a:r>
              <a:endParaRPr lang="ko-KR" altLang="en-US" b="1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82699"/>
              </p:ext>
            </p:extLst>
          </p:nvPr>
        </p:nvGraphicFramePr>
        <p:xfrm>
          <a:off x="786809" y="1921784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20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785322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위험도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산정법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한계점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빈도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빈도와 강도의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명확한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구분 기준 모호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재해가 일어나지 않은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경우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대립군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데이터 부족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강도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0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총 위험도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273030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19111"/>
              </p:ext>
            </p:extLst>
          </p:nvPr>
        </p:nvGraphicFramePr>
        <p:xfrm>
          <a:off x="786809" y="4363797"/>
          <a:ext cx="48723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171">
                  <a:extLst>
                    <a:ext uri="{9D8B030D-6E8A-4147-A177-3AD203B41FA5}">
                      <a16:colId xmlns:a16="http://schemas.microsoft.com/office/drawing/2014/main" val="3018283438"/>
                    </a:ext>
                  </a:extLst>
                </a:gridCol>
                <a:gridCol w="2436171">
                  <a:extLst>
                    <a:ext uri="{9D8B030D-6E8A-4147-A177-3AD203B41FA5}">
                      <a16:colId xmlns:a16="http://schemas.microsoft.com/office/drawing/2014/main" val="424021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사상자 수 예측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사고유형 예측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5198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중대재해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위험성 예측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데이터 불균형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대부분 사상자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발생가능한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사고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유형 예측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유사 상황에서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예방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가능성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4926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50" y="2552340"/>
            <a:ext cx="363270" cy="363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00" y="4363797"/>
            <a:ext cx="409246" cy="4092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870489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/>
              <a:t>연구가설 설정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161539424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5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2ED77A-C69E-8775-328B-B9E6CB45DDD3}"/>
              </a:ext>
            </a:extLst>
          </p:cNvPr>
          <p:cNvSpPr/>
          <p:nvPr/>
        </p:nvSpPr>
        <p:spPr>
          <a:xfrm rot="10800000">
            <a:off x="6132063" y="1441487"/>
            <a:ext cx="6059937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441487"/>
            <a:ext cx="6138065" cy="5057284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7144" y="3568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260730" y="852652"/>
            <a:ext cx="3839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선행연구 기반 변수 분석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517146" y="2064033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기온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습도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계절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날씨유형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시설종류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작업장소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공정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구체적 사고 원인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C1951CF-2FD4-71F6-3D21-B86DC68171AF}"/>
              </a:ext>
            </a:extLst>
          </p:cNvPr>
          <p:cNvSpPr/>
          <p:nvPr/>
        </p:nvSpPr>
        <p:spPr>
          <a:xfrm>
            <a:off x="612323" y="1613548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2" y="3234333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1" y="4853766"/>
            <a:ext cx="1325406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선행연구</a:t>
            </a:r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A58C50-F96F-140A-9D9C-ACFDAE2D5AA2}"/>
              </a:ext>
            </a:extLst>
          </p:cNvPr>
          <p:cNvSpPr/>
          <p:nvPr/>
        </p:nvSpPr>
        <p:spPr>
          <a:xfrm>
            <a:off x="517146" y="3621202"/>
            <a:ext cx="458016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</a:t>
            </a:r>
            <a:r>
              <a:rPr lang="ko-KR" altLang="en-US" sz="1600" dirty="0" err="1">
                <a:solidFill>
                  <a:schemeClr val="tx1"/>
                </a:solidFill>
              </a:rPr>
              <a:t>공종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공사규모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계약금액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층수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공사기간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∙ 안전교육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현장근무일수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기온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A1F81A-F0D0-17C4-1EE5-B3EE3BD7D0BA}"/>
              </a:ext>
            </a:extLst>
          </p:cNvPr>
          <p:cNvSpPr/>
          <p:nvPr/>
        </p:nvSpPr>
        <p:spPr>
          <a:xfrm>
            <a:off x="517145" y="5254384"/>
            <a:ext cx="5008832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∙ 성별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국적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고용형태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직무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근무 기간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공사 종류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공사기간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규모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노동자수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∙ 요일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지역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계절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596F7B-6FFF-8866-87D4-E7B81CD0A589}"/>
              </a:ext>
            </a:extLst>
          </p:cNvPr>
          <p:cNvGrpSpPr/>
          <p:nvPr/>
        </p:nvGrpSpPr>
        <p:grpSpPr>
          <a:xfrm>
            <a:off x="4493690" y="2202124"/>
            <a:ext cx="3467100" cy="3467100"/>
            <a:chOff x="4952857" y="2064033"/>
            <a:chExt cx="3467100" cy="34671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87DAF6A-EACE-0903-7505-2E50BDF91433}"/>
                </a:ext>
              </a:extLst>
            </p:cNvPr>
            <p:cNvGrpSpPr/>
            <p:nvPr/>
          </p:nvGrpSpPr>
          <p:grpSpPr>
            <a:xfrm>
              <a:off x="4952857" y="2064033"/>
              <a:ext cx="3467100" cy="3467100"/>
              <a:chOff x="1304925" y="1695450"/>
              <a:chExt cx="3467100" cy="3467100"/>
            </a:xfrm>
          </p:grpSpPr>
          <p:sp>
            <p:nvSpPr>
              <p:cNvPr id="11" name="부분 원형 10">
                <a:extLst>
                  <a:ext uri="{FF2B5EF4-FFF2-40B4-BE49-F238E27FC236}">
                    <a16:creationId xmlns:a16="http://schemas.microsoft.com/office/drawing/2014/main" id="{01CECB01-4F0A-164E-B521-1BF235899D6B}"/>
                  </a:ext>
                </a:extLst>
              </p:cNvPr>
              <p:cNvSpPr/>
              <p:nvPr/>
            </p:nvSpPr>
            <p:spPr>
              <a:xfrm>
                <a:off x="1304925" y="1695450"/>
                <a:ext cx="3467100" cy="3467100"/>
              </a:xfrm>
              <a:prstGeom prst="pi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B911402-A424-310D-5BF5-E0A7964F7303}"/>
                  </a:ext>
                </a:extLst>
              </p:cNvPr>
              <p:cNvGrpSpPr/>
              <p:nvPr/>
            </p:nvGrpSpPr>
            <p:grpSpPr>
              <a:xfrm>
                <a:off x="1304925" y="1695450"/>
                <a:ext cx="3467100" cy="3467100"/>
                <a:chOff x="371475" y="1743074"/>
                <a:chExt cx="3467100" cy="3467100"/>
              </a:xfrm>
            </p:grpSpPr>
            <p:sp>
              <p:nvSpPr>
                <p:cNvPr id="24" name="부분 원형 23">
                  <a:extLst>
                    <a:ext uri="{FF2B5EF4-FFF2-40B4-BE49-F238E27FC236}">
                      <a16:creationId xmlns:a16="http://schemas.microsoft.com/office/drawing/2014/main" id="{7A755F2D-E93E-3BCE-0836-DCD3F5840313}"/>
                    </a:ext>
                  </a:extLst>
                </p:cNvPr>
                <p:cNvSpPr/>
                <p:nvPr/>
              </p:nvSpPr>
              <p:spPr>
                <a:xfrm rot="2147642">
                  <a:off x="371475" y="1743074"/>
                  <a:ext cx="3467100" cy="3467100"/>
                </a:xfrm>
                <a:prstGeom prst="pie">
                  <a:avLst>
                    <a:gd name="adj1" fmla="val 6852130"/>
                    <a:gd name="adj2" fmla="val 1406068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부분 원형 24">
                  <a:extLst>
                    <a:ext uri="{FF2B5EF4-FFF2-40B4-BE49-F238E27FC236}">
                      <a16:creationId xmlns:a16="http://schemas.microsoft.com/office/drawing/2014/main" id="{0E8005E1-9799-F5B9-AC49-461F9DE74685}"/>
                    </a:ext>
                  </a:extLst>
                </p:cNvPr>
                <p:cNvSpPr/>
                <p:nvPr/>
              </p:nvSpPr>
              <p:spPr>
                <a:xfrm rot="16200000">
                  <a:off x="371475" y="1743074"/>
                  <a:ext cx="3467100" cy="3467100"/>
                </a:xfrm>
                <a:prstGeom prst="pie">
                  <a:avLst>
                    <a:gd name="adj1" fmla="val 0"/>
                    <a:gd name="adj2" fmla="val 7132114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BDCB162A-66BB-20C4-4309-6BD26FE6FC25}"/>
                  </a:ext>
                </a:extLst>
              </p:cNvPr>
              <p:cNvSpPr/>
              <p:nvPr/>
            </p:nvSpPr>
            <p:spPr>
              <a:xfrm>
                <a:off x="1990724" y="2381249"/>
                <a:ext cx="2095500" cy="20955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96399E-FE8F-B0BD-E0E6-7D3ACFA4E201}"/>
                  </a:ext>
                </a:extLst>
              </p:cNvPr>
              <p:cNvSpPr txBox="1"/>
              <p:nvPr/>
            </p:nvSpPr>
            <p:spPr>
              <a:xfrm>
                <a:off x="1400174" y="2705100"/>
                <a:ext cx="7048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시간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61730-F6A2-11FB-D902-92E3E8D82EC2}"/>
                  </a:ext>
                </a:extLst>
              </p:cNvPr>
              <p:cNvSpPr txBox="1"/>
              <p:nvPr/>
            </p:nvSpPr>
            <p:spPr>
              <a:xfrm>
                <a:off x="3987936" y="2705100"/>
                <a:ext cx="7048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날씨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86FCE1-F84D-91F4-B1B5-55E78B7804FB}"/>
                  </a:ext>
                </a:extLst>
              </p:cNvPr>
              <p:cNvSpPr txBox="1"/>
              <p:nvPr/>
            </p:nvSpPr>
            <p:spPr>
              <a:xfrm>
                <a:off x="2474437" y="4619872"/>
                <a:ext cx="131313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err="1">
                    <a:solidFill>
                      <a:schemeClr val="bg1"/>
                    </a:solidFill>
                  </a:rPr>
                  <a:t>공사특성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9BA9BB-D6D9-05E5-67C4-6F5D10ABD830}"/>
                </a:ext>
              </a:extLst>
            </p:cNvPr>
            <p:cNvSpPr txBox="1"/>
            <p:nvPr/>
          </p:nvSpPr>
          <p:spPr>
            <a:xfrm>
              <a:off x="6138065" y="356296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사고유형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F2E9B8-7D5B-1895-1814-AD2120B877F6}"/>
              </a:ext>
            </a:extLst>
          </p:cNvPr>
          <p:cNvSpPr/>
          <p:nvPr/>
        </p:nvSpPr>
        <p:spPr>
          <a:xfrm>
            <a:off x="9428126" y="1940513"/>
            <a:ext cx="1263392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독립변수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355404" y="2711113"/>
            <a:ext cx="3581930" cy="523220"/>
            <a:chOff x="8355404" y="2711113"/>
            <a:chExt cx="3581930" cy="52322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8774F9B-DFE2-84E3-FA83-77057789998C}"/>
                </a:ext>
              </a:extLst>
            </p:cNvPr>
            <p:cNvSpPr/>
            <p:nvPr/>
          </p:nvSpPr>
          <p:spPr>
            <a:xfrm>
              <a:off x="8355404" y="2711113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시간</a:t>
              </a:r>
              <a:r>
                <a:rPr lang="ko-KR" altLang="en-US" dirty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시간대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사고인지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시간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F40EA7F-D26D-CE85-FA2E-B6306C410543}"/>
                </a:ext>
              </a:extLst>
            </p:cNvPr>
            <p:cNvCxnSpPr/>
            <p:nvPr/>
          </p:nvCxnSpPr>
          <p:spPr>
            <a:xfrm>
              <a:off x="9086850" y="2767011"/>
              <a:ext cx="0" cy="4114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8355404" y="3384612"/>
            <a:ext cx="3581930" cy="1373680"/>
            <a:chOff x="8355404" y="3777051"/>
            <a:chExt cx="3581930" cy="5232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B337FF2-F249-B765-225D-06CD1C785A52}"/>
                </a:ext>
              </a:extLst>
            </p:cNvPr>
            <p:cNvSpPr/>
            <p:nvPr/>
          </p:nvSpPr>
          <p:spPr>
            <a:xfrm>
              <a:off x="8355404" y="3777051"/>
              <a:ext cx="358193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          기온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습도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풍속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풍향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            </a:t>
              </a:r>
            </a:p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          증기압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이슬점온도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b="1" dirty="0" smtClean="0">
                  <a:solidFill>
                    <a:schemeClr val="tx1"/>
                  </a:solidFill>
                </a:rPr>
                <a:t>날씨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 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현지기압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해면기압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일조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전운량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중하층운량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시정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지면온도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71656F-D579-2208-906A-EA6217B19507}"/>
                </a:ext>
              </a:extLst>
            </p:cNvPr>
            <p:cNvCxnSpPr/>
            <p:nvPr/>
          </p:nvCxnSpPr>
          <p:spPr>
            <a:xfrm>
              <a:off x="9086850" y="3812378"/>
              <a:ext cx="0" cy="4525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8355403" y="4828492"/>
            <a:ext cx="3581931" cy="860342"/>
            <a:chOff x="9107904" y="5027272"/>
            <a:chExt cx="2829430" cy="86034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60C7114-FEFB-EAA3-4335-ACE2766503E6}"/>
                </a:ext>
              </a:extLst>
            </p:cNvPr>
            <p:cNvSpPr/>
            <p:nvPr/>
          </p:nvSpPr>
          <p:spPr>
            <a:xfrm>
              <a:off x="9107904" y="5027272"/>
              <a:ext cx="2829430" cy="8603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전체공사비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보호조치여부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작업자수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 err="1" smtClean="0">
                  <a:solidFill>
                    <a:schemeClr val="tx1"/>
                  </a:solidFill>
                </a:rPr>
                <a:t>공정률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</a:rPr>
                <a:t>        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작업프로세스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등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9A104A6-FB81-DF1F-5814-759480691F0B}"/>
                </a:ext>
              </a:extLst>
            </p:cNvPr>
            <p:cNvCxnSpPr/>
            <p:nvPr/>
          </p:nvCxnSpPr>
          <p:spPr>
            <a:xfrm>
              <a:off x="9688321" y="5216658"/>
              <a:ext cx="0" cy="45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429489" y="493121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공사</a:t>
            </a:r>
            <a:endParaRPr lang="en-US" altLang="ko-KR" b="1" dirty="0" smtClean="0"/>
          </a:p>
          <a:p>
            <a:r>
              <a:rPr lang="ko-KR" altLang="en-US" b="1" dirty="0" smtClean="0"/>
              <a:t>특성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4660" y="6337146"/>
            <a:ext cx="119507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선행연구</a:t>
            </a:r>
            <a:r>
              <a:rPr lang="en-US" altLang="ko-KR" sz="1050" dirty="0" smtClean="0"/>
              <a:t>A - </a:t>
            </a:r>
            <a:r>
              <a:rPr lang="ko-KR" altLang="en-US" sz="1050" dirty="0" err="1" smtClean="0"/>
              <a:t>조민건</a:t>
            </a:r>
            <a:r>
              <a:rPr lang="en-US" altLang="ko-KR" sz="1050" dirty="0"/>
              <a:t>, </a:t>
            </a:r>
            <a:r>
              <a:rPr lang="ko-KR" altLang="en-US" sz="1050" dirty="0"/>
              <a:t>이동환</a:t>
            </a:r>
            <a:r>
              <a:rPr lang="en-US" altLang="ko-KR" sz="1050" dirty="0"/>
              <a:t>, </a:t>
            </a:r>
            <a:r>
              <a:rPr lang="ko-KR" altLang="en-US" sz="1050" dirty="0"/>
              <a:t>박주영</a:t>
            </a:r>
            <a:r>
              <a:rPr lang="en-US" altLang="ko-KR" sz="1050" dirty="0"/>
              <a:t>, </a:t>
            </a:r>
            <a:r>
              <a:rPr lang="ko-KR" altLang="en-US" sz="1050" dirty="0"/>
              <a:t>박승희</a:t>
            </a:r>
            <a:r>
              <a:rPr lang="en-US" altLang="ko-KR" sz="1050" dirty="0"/>
              <a:t>, “</a:t>
            </a:r>
            <a:r>
              <a:rPr lang="ko-KR" altLang="en-US" sz="1050" i="1" dirty="0"/>
              <a:t>건설현장 정형</a:t>
            </a:r>
            <a:r>
              <a:rPr lang="en-US" altLang="ko-KR" sz="1050" i="1" dirty="0"/>
              <a:t>·</a:t>
            </a:r>
            <a:r>
              <a:rPr lang="ko-KR" altLang="en-US" sz="1050" i="1" dirty="0"/>
              <a:t>비정형데이터를 활용한 기계학습 기반의 </a:t>
            </a:r>
            <a:r>
              <a:rPr lang="ko-KR" altLang="en-US" sz="1050" i="1" dirty="0" err="1"/>
              <a:t>건설재해</a:t>
            </a:r>
            <a:r>
              <a:rPr lang="ko-KR" altLang="en-US" sz="1050" i="1" dirty="0"/>
              <a:t> 예측 모델 개발</a:t>
            </a:r>
            <a:r>
              <a:rPr lang="en-US" altLang="ko-KR" sz="1050" dirty="0"/>
              <a:t>,”(</a:t>
            </a:r>
            <a:r>
              <a:rPr lang="ko-KR" altLang="en-US" sz="1050" dirty="0"/>
              <a:t>대한토목학회 논문집 제</a:t>
            </a:r>
            <a:r>
              <a:rPr lang="en-US" altLang="ko-KR" sz="1050" dirty="0"/>
              <a:t>42</a:t>
            </a:r>
            <a:r>
              <a:rPr lang="ko-KR" altLang="en-US" sz="1050" dirty="0"/>
              <a:t>권 제</a:t>
            </a:r>
            <a:r>
              <a:rPr lang="en-US" altLang="ko-KR" sz="1050" dirty="0"/>
              <a:t>1</a:t>
            </a:r>
            <a:r>
              <a:rPr lang="ko-KR" altLang="en-US" sz="1050" dirty="0"/>
              <a:t>호</a:t>
            </a:r>
            <a:r>
              <a:rPr lang="en-US" altLang="ko-KR" sz="1050" dirty="0"/>
              <a:t>(</a:t>
            </a:r>
            <a:r>
              <a:rPr lang="ko-KR" altLang="en-US" sz="1050" dirty="0"/>
              <a:t>통권 제</a:t>
            </a:r>
            <a:r>
              <a:rPr lang="en-US" altLang="ko-KR" sz="1050" dirty="0"/>
              <a:t>220</a:t>
            </a:r>
            <a:r>
              <a:rPr lang="ko-KR" altLang="en-US" sz="1050" dirty="0"/>
              <a:t>호</a:t>
            </a:r>
            <a:r>
              <a:rPr lang="en-US" altLang="ko-KR" sz="1050" dirty="0"/>
              <a:t>), 2022), </a:t>
            </a:r>
            <a:r>
              <a:rPr lang="en-US" altLang="ko-KR" sz="1050" dirty="0" smtClean="0"/>
              <a:t>127~134</a:t>
            </a:r>
          </a:p>
          <a:p>
            <a:r>
              <a:rPr lang="ko-KR" altLang="en-US" sz="1050" dirty="0" smtClean="0"/>
              <a:t>선행연구</a:t>
            </a:r>
            <a:r>
              <a:rPr lang="en-US" altLang="ko-KR" sz="1050" dirty="0" smtClean="0"/>
              <a:t>B </a:t>
            </a:r>
            <a:r>
              <a:rPr lang="en-US" altLang="ko-KR" sz="1050" dirty="0"/>
              <a:t>-</a:t>
            </a:r>
            <a:r>
              <a:rPr lang="en-US" altLang="ko-KR" sz="1050" dirty="0" smtClean="0"/>
              <a:t> </a:t>
            </a:r>
            <a:r>
              <a:rPr lang="ko-KR" altLang="en-US" sz="1050" dirty="0" err="1" smtClean="0"/>
              <a:t>박환표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한재구</a:t>
            </a:r>
            <a:r>
              <a:rPr lang="en-US" altLang="ko-KR" sz="1050" dirty="0" smtClean="0"/>
              <a:t>, “</a:t>
            </a:r>
            <a:r>
              <a:rPr lang="ko-KR" altLang="en-US" sz="1050" i="1" dirty="0" err="1" smtClean="0"/>
              <a:t>공정기반의</a:t>
            </a:r>
            <a:r>
              <a:rPr lang="ko-KR" altLang="en-US" sz="1050" i="1" dirty="0" smtClean="0"/>
              <a:t> 건설현장 안전 위험도 </a:t>
            </a:r>
            <a:r>
              <a:rPr lang="ko-KR" altLang="en-US" sz="1050" i="1" dirty="0" err="1" smtClean="0"/>
              <a:t>평가지수</a:t>
            </a:r>
            <a:r>
              <a:rPr lang="ko-KR" altLang="en-US" sz="1050" i="1" dirty="0" smtClean="0"/>
              <a:t> 및 </a:t>
            </a:r>
            <a:r>
              <a:rPr lang="ko-KR" altLang="en-US" sz="1050" i="1" dirty="0" err="1" smtClean="0"/>
              <a:t>위험예측</a:t>
            </a:r>
            <a:r>
              <a:rPr lang="ko-KR" altLang="en-US" sz="1050" i="1" dirty="0" smtClean="0"/>
              <a:t> 시스템 개발</a:t>
            </a:r>
            <a:r>
              <a:rPr lang="en-US" altLang="ko-KR" sz="1050" i="1" dirty="0" smtClean="0"/>
              <a:t>(Ⅰ)”,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한국건설기술연구원 </a:t>
            </a:r>
            <a:r>
              <a:rPr lang="en-US" altLang="ko-KR" sz="1050" dirty="0" smtClean="0"/>
              <a:t>2018</a:t>
            </a:r>
            <a:r>
              <a:rPr lang="ko-KR" altLang="en-US" sz="1050" dirty="0" smtClean="0"/>
              <a:t>년도 주요사업 연차보고서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창의</a:t>
            </a:r>
            <a:r>
              <a:rPr lang="en-US" altLang="ko-KR" sz="1050" dirty="0" smtClean="0"/>
              <a:t>·</a:t>
            </a:r>
            <a:r>
              <a:rPr lang="ko-KR" altLang="en-US" sz="1050" dirty="0" err="1" smtClean="0"/>
              <a:t>시드사업</a:t>
            </a:r>
            <a:r>
              <a:rPr lang="en-US" altLang="ko-KR" sz="1050" dirty="0" smtClean="0"/>
              <a:t>),2018),KICT 2018-076</a:t>
            </a:r>
          </a:p>
          <a:p>
            <a:r>
              <a:rPr lang="ko-KR" altLang="en-US" sz="1050" dirty="0" smtClean="0"/>
              <a:t>선행연구</a:t>
            </a:r>
            <a:r>
              <a:rPr lang="en-US" altLang="ko-KR" sz="1050" dirty="0" smtClean="0"/>
              <a:t>C </a:t>
            </a:r>
            <a:r>
              <a:rPr lang="en-US" altLang="ko-KR" sz="1050" dirty="0"/>
              <a:t>-</a:t>
            </a:r>
            <a:r>
              <a:rPr lang="en-US" altLang="ko-KR" sz="1050" dirty="0" smtClean="0"/>
              <a:t> </a:t>
            </a:r>
            <a:r>
              <a:rPr lang="ko-KR" altLang="en-US" sz="1050" dirty="0" err="1" smtClean="0"/>
              <a:t>조예림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김연철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신윤석</a:t>
            </a:r>
            <a:r>
              <a:rPr lang="en-US" altLang="ko-KR" sz="1050" dirty="0" smtClean="0"/>
              <a:t>, </a:t>
            </a:r>
            <a:r>
              <a:rPr lang="en-US" altLang="ko-KR" sz="1050" i="1" dirty="0" smtClean="0"/>
              <a:t>“</a:t>
            </a:r>
            <a:r>
              <a:rPr lang="ko-KR" altLang="en-US" sz="1050" i="1" dirty="0" smtClean="0"/>
              <a:t>의사결정나무기법을 이용한 </a:t>
            </a:r>
            <a:r>
              <a:rPr lang="ko-KR" altLang="en-US" sz="1050" i="1" dirty="0" err="1" smtClean="0"/>
              <a:t>건설재해</a:t>
            </a:r>
            <a:r>
              <a:rPr lang="ko-KR" altLang="en-US" sz="1050" i="1" dirty="0" smtClean="0"/>
              <a:t> 사전 예측모델 개발</a:t>
            </a:r>
            <a:r>
              <a:rPr lang="en-US" altLang="ko-KR" sz="1050" i="1" dirty="0" smtClean="0"/>
              <a:t>”,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한국건축시공학회지</a:t>
            </a:r>
            <a:r>
              <a:rPr lang="ko-KR" altLang="en-US" sz="1050" dirty="0" smtClean="0"/>
              <a:t> 제</a:t>
            </a:r>
            <a:r>
              <a:rPr lang="en-US" altLang="ko-KR" sz="1050" dirty="0" smtClean="0"/>
              <a:t>17</a:t>
            </a:r>
            <a:r>
              <a:rPr lang="ko-KR" altLang="en-US" sz="1050" dirty="0" smtClean="0"/>
              <a:t>권 제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호</a:t>
            </a:r>
            <a:r>
              <a:rPr lang="en-US" altLang="ko-KR" sz="1050" dirty="0" smtClean="0"/>
              <a:t>, 2017), 295~303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733618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0" y="1395321"/>
            <a:ext cx="12084908" cy="4554905"/>
          </a:xfrm>
          <a:prstGeom prst="rightArrow">
            <a:avLst>
              <a:gd name="adj1" fmla="val 88945"/>
              <a:gd name="adj2" fmla="val 38113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739BE70-00A7-F8DA-8C8D-F18F743F2640}"/>
              </a:ext>
            </a:extLst>
          </p:cNvPr>
          <p:cNvSpPr/>
          <p:nvPr/>
        </p:nvSpPr>
        <p:spPr>
          <a:xfrm>
            <a:off x="260067" y="1705230"/>
            <a:ext cx="2920455" cy="3900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42372" y="2617635"/>
            <a:ext cx="31422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∙ 공사현장 특성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전체공사비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보호조치여부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작업자수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공정률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사상자수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342372" y="36830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연구모형 및 가설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983892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연구가설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7322D3-01A6-AFF2-77EE-676CA2C3569F}"/>
              </a:ext>
            </a:extLst>
          </p:cNvPr>
          <p:cNvSpPr/>
          <p:nvPr/>
        </p:nvSpPr>
        <p:spPr>
          <a:xfrm>
            <a:off x="342372" y="3996665"/>
            <a:ext cx="2621194" cy="1390118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∙ 날씨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풍속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풍향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증기압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일조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이슬점온도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현지기압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해면기압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전운량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시정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중하층운량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지면온도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30B7CB-EB7A-70D6-F689-E02A6A27DF58}"/>
              </a:ext>
            </a:extLst>
          </p:cNvPr>
          <p:cNvSpPr/>
          <p:nvPr/>
        </p:nvSpPr>
        <p:spPr>
          <a:xfrm>
            <a:off x="652092" y="1921784"/>
            <a:ext cx="202520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CC07E7-73DB-8E4B-DB42-332D9C96AD13}"/>
              </a:ext>
            </a:extLst>
          </p:cNvPr>
          <p:cNvGrpSpPr/>
          <p:nvPr/>
        </p:nvGrpSpPr>
        <p:grpSpPr>
          <a:xfrm>
            <a:off x="536798" y="1933297"/>
            <a:ext cx="1103398" cy="523220"/>
            <a:chOff x="1509927" y="2355841"/>
            <a:chExt cx="1769831" cy="52322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3DF6C2F-EF7F-9365-6D5C-A3C229803B5C}"/>
                </a:ext>
              </a:extLst>
            </p:cNvPr>
            <p:cNvSpPr/>
            <p:nvPr/>
          </p:nvSpPr>
          <p:spPr>
            <a:xfrm>
              <a:off x="1509927" y="2355841"/>
              <a:ext cx="1769831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 데이터 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4F901D8-FC33-D104-D946-CB8703019E95}"/>
                </a:ext>
              </a:extLst>
            </p:cNvPr>
            <p:cNvCxnSpPr/>
            <p:nvPr/>
          </p:nvCxnSpPr>
          <p:spPr>
            <a:xfrm>
              <a:off x="1619823" y="2459342"/>
              <a:ext cx="0" cy="31621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9E77B1-3C97-9378-1DE7-CBD0320E51C9}"/>
              </a:ext>
            </a:extLst>
          </p:cNvPr>
          <p:cNvGrpSpPr/>
          <p:nvPr/>
        </p:nvGrpSpPr>
        <p:grpSpPr>
          <a:xfrm>
            <a:off x="3712020" y="1705230"/>
            <a:ext cx="2995811" cy="3900141"/>
            <a:chOff x="4472495" y="1705231"/>
            <a:chExt cx="4068189" cy="3900141"/>
          </a:xfrm>
          <a:solidFill>
            <a:schemeClr val="bg1"/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DF70FA4-F180-5822-2666-90142D84B483}"/>
                </a:ext>
              </a:extLst>
            </p:cNvPr>
            <p:cNvSpPr/>
            <p:nvPr/>
          </p:nvSpPr>
          <p:spPr>
            <a:xfrm>
              <a:off x="4472495" y="1705231"/>
              <a:ext cx="4068189" cy="39001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AFFFF3B-C4EC-A46D-247F-2F9C547B5E2A}"/>
                </a:ext>
              </a:extLst>
            </p:cNvPr>
            <p:cNvGrpSpPr/>
            <p:nvPr/>
          </p:nvGrpSpPr>
          <p:grpSpPr>
            <a:xfrm>
              <a:off x="4769185" y="1933298"/>
              <a:ext cx="1621334" cy="523220"/>
              <a:chOff x="1576602" y="2355841"/>
              <a:chExt cx="1064559" cy="523220"/>
            </a:xfrm>
            <a:grpFill/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7DA16E9-DA30-1F37-0FB7-6D20B61F9CA9}"/>
                  </a:ext>
                </a:extLst>
              </p:cNvPr>
              <p:cNvSpPr/>
              <p:nvPr/>
            </p:nvSpPr>
            <p:spPr>
              <a:xfrm>
                <a:off x="1576602" y="2355841"/>
                <a:ext cx="1064559" cy="523220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전처리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10B7A61-632E-4448-9E9E-7FA8B9FB6B29}"/>
                  </a:ext>
                </a:extLst>
              </p:cNvPr>
              <p:cNvCxnSpPr/>
              <p:nvPr/>
            </p:nvCxnSpPr>
            <p:spPr>
              <a:xfrm>
                <a:off x="1743648" y="2459342"/>
                <a:ext cx="0" cy="316217"/>
              </a:xfrm>
              <a:prstGeom prst="line">
                <a:avLst/>
              </a:prstGeom>
              <a:grpFill/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E5075A9-0B80-9957-7F60-A1C743CF9E99}"/>
              </a:ext>
            </a:extLst>
          </p:cNvPr>
          <p:cNvSpPr/>
          <p:nvPr/>
        </p:nvSpPr>
        <p:spPr>
          <a:xfrm>
            <a:off x="7239329" y="1722702"/>
            <a:ext cx="3102197" cy="39001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ED13D3D-5A60-5A2D-9368-20C174EF8E98}"/>
              </a:ext>
            </a:extLst>
          </p:cNvPr>
          <p:cNvGrpSpPr/>
          <p:nvPr/>
        </p:nvGrpSpPr>
        <p:grpSpPr>
          <a:xfrm>
            <a:off x="7513796" y="1933297"/>
            <a:ext cx="2402833" cy="523220"/>
            <a:chOff x="1636151" y="2355842"/>
            <a:chExt cx="2295470" cy="52322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B7C4F9E-CEEC-1154-B0E4-360DB33A50CF}"/>
                </a:ext>
              </a:extLst>
            </p:cNvPr>
            <p:cNvSpPr/>
            <p:nvPr/>
          </p:nvSpPr>
          <p:spPr>
            <a:xfrm>
              <a:off x="1636151" y="2355842"/>
              <a:ext cx="2295470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재해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발생확률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예측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0392DB0-3D22-BCED-FC64-0448E0AF085C}"/>
                </a:ext>
              </a:extLst>
            </p:cNvPr>
            <p:cNvCxnSpPr/>
            <p:nvPr/>
          </p:nvCxnSpPr>
          <p:spPr>
            <a:xfrm>
              <a:off x="1743648" y="2459342"/>
              <a:ext cx="0" cy="31621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825749" y="3030752"/>
            <a:ext cx="25214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∙ 변수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특성별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라벨링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지면온도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  노동부 고시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고온 </a:t>
            </a:r>
            <a:r>
              <a:rPr lang="ko-KR" altLang="en-US" dirty="0" err="1" smtClean="0">
                <a:solidFill>
                  <a:schemeClr val="tx1"/>
                </a:solidFill>
              </a:rPr>
              <a:t>노출기준</a:t>
            </a:r>
            <a:r>
              <a:rPr lang="ko-KR" altLang="en-US" dirty="0" smtClean="0">
                <a:solidFill>
                  <a:schemeClr val="tx1"/>
                </a:solidFill>
              </a:rPr>
              <a:t>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3793281" y="4318061"/>
            <a:ext cx="2521433" cy="124909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∙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결측치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결측치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자체 </a:t>
            </a:r>
            <a:r>
              <a:rPr lang="ko-KR" altLang="en-US" dirty="0" err="1" smtClean="0">
                <a:solidFill>
                  <a:schemeClr val="tx1"/>
                </a:solidFill>
              </a:rPr>
              <a:t>라벨링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id="{A176735A-3470-1AAE-146F-A227682AFBE0}"/>
              </a:ext>
            </a:extLst>
          </p:cNvPr>
          <p:cNvSpPr/>
          <p:nvPr/>
        </p:nvSpPr>
        <p:spPr>
          <a:xfrm>
            <a:off x="7224878" y="2945687"/>
            <a:ext cx="3312339" cy="141922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∙ </a:t>
            </a:r>
            <a:r>
              <a:rPr lang="ko-KR" altLang="en-US" dirty="0" smtClean="0">
                <a:solidFill>
                  <a:schemeClr val="tx1"/>
                </a:solidFill>
              </a:rPr>
              <a:t>사고유형</a:t>
            </a:r>
            <a:r>
              <a:rPr lang="en-US" altLang="ko-KR" dirty="0" smtClean="0">
                <a:solidFill>
                  <a:schemeClr val="tx1"/>
                </a:solidFill>
              </a:rPr>
              <a:t>(14</a:t>
            </a:r>
            <a:r>
              <a:rPr lang="ko-KR" altLang="en-US" dirty="0" smtClean="0">
                <a:solidFill>
                  <a:schemeClr val="tx1"/>
                </a:solidFill>
              </a:rPr>
              <a:t>가지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넘어짐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떨어짐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물체에 맞음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끼임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분류불능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부딪힘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절단</a:t>
            </a:r>
            <a:r>
              <a:rPr lang="en-US" altLang="ko-KR" dirty="0" smtClean="0">
                <a:solidFill>
                  <a:schemeClr val="tx1"/>
                </a:solidFill>
              </a:rPr>
              <a:t>·</a:t>
            </a:r>
            <a:r>
              <a:rPr lang="ko-KR" altLang="en-US" dirty="0" smtClean="0">
                <a:solidFill>
                  <a:schemeClr val="tx1"/>
                </a:solidFill>
              </a:rPr>
              <a:t>베임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깔림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질병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찔림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화상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교통사고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감전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질식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59137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AD02900-6620-DC13-0D72-1EF5B666416D}"/>
              </a:ext>
            </a:extLst>
          </p:cNvPr>
          <p:cNvSpPr/>
          <p:nvPr/>
        </p:nvSpPr>
        <p:spPr>
          <a:xfrm>
            <a:off x="1" y="1441487"/>
            <a:ext cx="9431628" cy="4662887"/>
          </a:xfrm>
          <a:prstGeom prst="rightArrow">
            <a:avLst>
              <a:gd name="adj1" fmla="val 100000"/>
              <a:gd name="adj2" fmla="val 27711"/>
            </a:avLst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C97E5-9EAE-F92C-E1FE-F92FCF733387}"/>
              </a:ext>
            </a:extLst>
          </p:cNvPr>
          <p:cNvSpPr txBox="1"/>
          <p:nvPr/>
        </p:nvSpPr>
        <p:spPr>
          <a:xfrm>
            <a:off x="512930" y="3842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이론적 배경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27338C-E85F-66F5-0E93-844742FA544C}"/>
              </a:ext>
            </a:extLst>
          </p:cNvPr>
          <p:cNvSpPr/>
          <p:nvPr/>
        </p:nvSpPr>
        <p:spPr>
          <a:xfrm>
            <a:off x="612323" y="3424039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∙ 공사종류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시설종류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작업장소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DAB423-3A5A-BD34-F21E-BB581921A3B7}"/>
              </a:ext>
            </a:extLst>
          </p:cNvPr>
          <p:cNvSpPr/>
          <p:nvPr/>
        </p:nvSpPr>
        <p:spPr>
          <a:xfrm>
            <a:off x="612323" y="4996725"/>
            <a:ext cx="4580163" cy="12490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∙ 구체적 사고 원인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C046A-67DF-93D7-3AE0-0776A7C2F806}"/>
              </a:ext>
            </a:extLst>
          </p:cNvPr>
          <p:cNvSpPr txBox="1"/>
          <p:nvPr/>
        </p:nvSpPr>
        <p:spPr>
          <a:xfrm>
            <a:off x="342372" y="918267"/>
            <a:ext cx="31822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산업재해현황 데이터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882162-2940-20BB-3F91-C54CECB763C6}"/>
              </a:ext>
            </a:extLst>
          </p:cNvPr>
          <p:cNvGrpSpPr/>
          <p:nvPr/>
        </p:nvGrpSpPr>
        <p:grpSpPr>
          <a:xfrm>
            <a:off x="612322" y="1613548"/>
            <a:ext cx="4580164" cy="1486900"/>
            <a:chOff x="612322" y="1613548"/>
            <a:chExt cx="4580164" cy="1486900"/>
          </a:xfrm>
          <a:effectLst/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176735A-3470-1AAE-146F-A227682AFBE0}"/>
                </a:ext>
              </a:extLst>
            </p:cNvPr>
            <p:cNvSpPr/>
            <p:nvPr/>
          </p:nvSpPr>
          <p:spPr>
            <a:xfrm>
              <a:off x="612323" y="1851353"/>
              <a:ext cx="4580163" cy="124909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∙ 기온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습도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시간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계절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날씨유형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C1951CF-2FD4-71F6-3D21-B86DC68171AF}"/>
                </a:ext>
              </a:extLst>
            </p:cNvPr>
            <p:cNvSpPr/>
            <p:nvPr/>
          </p:nvSpPr>
          <p:spPr>
            <a:xfrm>
              <a:off x="612322" y="1613548"/>
              <a:ext cx="1694687" cy="5232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외부조건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705070A-D4FD-5460-901C-1665256A7D84}"/>
              </a:ext>
            </a:extLst>
          </p:cNvPr>
          <p:cNvSpPr/>
          <p:nvPr/>
        </p:nvSpPr>
        <p:spPr>
          <a:xfrm>
            <a:off x="612321" y="3234333"/>
            <a:ext cx="1694687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공사 특성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01314E-580C-FBA2-1809-A769663C6D98}"/>
              </a:ext>
            </a:extLst>
          </p:cNvPr>
          <p:cNvSpPr/>
          <p:nvPr/>
        </p:nvSpPr>
        <p:spPr>
          <a:xfrm>
            <a:off x="612320" y="4853766"/>
            <a:ext cx="1694687" cy="523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비정형데이터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F1739F-4818-58D4-B080-5C75E3F3AFB8}"/>
              </a:ext>
            </a:extLst>
          </p:cNvPr>
          <p:cNvSpPr/>
          <p:nvPr/>
        </p:nvSpPr>
        <p:spPr>
          <a:xfrm>
            <a:off x="9605415" y="2867802"/>
            <a:ext cx="1775149" cy="18962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떨어짐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넘어짐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물체에 맞음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끼임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절단 및 베임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부딪힘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E9B9C3D-7191-86A3-CB59-AADAD64FDC2F}"/>
              </a:ext>
            </a:extLst>
          </p:cNvPr>
          <p:cNvSpPr/>
          <p:nvPr/>
        </p:nvSpPr>
        <p:spPr>
          <a:xfrm>
            <a:off x="6269834" y="2751025"/>
            <a:ext cx="776748" cy="4326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5797ED-4EB2-1B0B-9E24-71B71A063864}"/>
              </a:ext>
            </a:extLst>
          </p:cNvPr>
          <p:cNvCxnSpPr/>
          <p:nvPr/>
        </p:nvCxnSpPr>
        <p:spPr>
          <a:xfrm>
            <a:off x="5810865" y="3115977"/>
            <a:ext cx="169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9F7D07-4D5D-A7F4-B1F4-69D969ACCA08}"/>
              </a:ext>
            </a:extLst>
          </p:cNvPr>
          <p:cNvCxnSpPr/>
          <p:nvPr/>
        </p:nvCxnSpPr>
        <p:spPr>
          <a:xfrm>
            <a:off x="9938991" y="2502458"/>
            <a:ext cx="0" cy="31621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9BA9BB-D6D9-05E5-67C4-6F5D10ABD830}"/>
              </a:ext>
            </a:extLst>
          </p:cNvPr>
          <p:cNvSpPr txBox="1"/>
          <p:nvPr/>
        </p:nvSpPr>
        <p:spPr>
          <a:xfrm>
            <a:off x="9938991" y="24839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종속변수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114AAC-5BAB-7B60-A22C-D63C995A428C}"/>
              </a:ext>
            </a:extLst>
          </p:cNvPr>
          <p:cNvCxnSpPr/>
          <p:nvPr/>
        </p:nvCxnSpPr>
        <p:spPr>
          <a:xfrm>
            <a:off x="6364965" y="2809226"/>
            <a:ext cx="0" cy="31621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2351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6950BFC3-D8DA-4A85-94F7-54DA5524770B}">
      <p188:commentRel xmlns:p188="http://schemas.microsoft.com/office/powerpoint/2018/8/main" xmlns="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F6E60C4-72AA-26C2-9B0E-D22BBC36F6BF}"/>
              </a:ext>
            </a:extLst>
          </p:cNvPr>
          <p:cNvSpPr/>
          <p:nvPr/>
        </p:nvSpPr>
        <p:spPr>
          <a:xfrm>
            <a:off x="7997963" y="1605096"/>
            <a:ext cx="3480784" cy="3480784"/>
          </a:xfrm>
          <a:custGeom>
            <a:avLst/>
            <a:gdLst>
              <a:gd name="connsiteX0" fmla="*/ 1740391 w 3480784"/>
              <a:gd name="connsiteY0" fmla="*/ 700679 h 3480784"/>
              <a:gd name="connsiteX1" fmla="*/ 700679 w 3480784"/>
              <a:gd name="connsiteY1" fmla="*/ 1740391 h 3480784"/>
              <a:gd name="connsiteX2" fmla="*/ 1740391 w 3480784"/>
              <a:gd name="connsiteY2" fmla="*/ 2780103 h 3480784"/>
              <a:gd name="connsiteX3" fmla="*/ 2780103 w 3480784"/>
              <a:gd name="connsiteY3" fmla="*/ 1740391 h 3480784"/>
              <a:gd name="connsiteX4" fmla="*/ 1740391 w 3480784"/>
              <a:gd name="connsiteY4" fmla="*/ 700679 h 3480784"/>
              <a:gd name="connsiteX5" fmla="*/ 1740392 w 3480784"/>
              <a:gd name="connsiteY5" fmla="*/ 0 h 3480784"/>
              <a:gd name="connsiteX6" fmla="*/ 3480784 w 3480784"/>
              <a:gd name="connsiteY6" fmla="*/ 1740392 h 3480784"/>
              <a:gd name="connsiteX7" fmla="*/ 1740392 w 3480784"/>
              <a:gd name="connsiteY7" fmla="*/ 3480784 h 3480784"/>
              <a:gd name="connsiteX8" fmla="*/ 0 w 3480784"/>
              <a:gd name="connsiteY8" fmla="*/ 1740392 h 3480784"/>
              <a:gd name="connsiteX9" fmla="*/ 1740392 w 3480784"/>
              <a:gd name="connsiteY9" fmla="*/ 0 h 348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80784" h="3480784">
                <a:moveTo>
                  <a:pt x="1740391" y="700679"/>
                </a:moveTo>
                <a:cubicBezTo>
                  <a:pt x="1166174" y="700679"/>
                  <a:pt x="700679" y="1166174"/>
                  <a:pt x="700679" y="1740391"/>
                </a:cubicBezTo>
                <a:cubicBezTo>
                  <a:pt x="700679" y="2314608"/>
                  <a:pt x="1166174" y="2780103"/>
                  <a:pt x="1740391" y="2780103"/>
                </a:cubicBezTo>
                <a:cubicBezTo>
                  <a:pt x="2314608" y="2780103"/>
                  <a:pt x="2780103" y="2314608"/>
                  <a:pt x="2780103" y="1740391"/>
                </a:cubicBezTo>
                <a:cubicBezTo>
                  <a:pt x="2780103" y="1166174"/>
                  <a:pt x="2314608" y="700679"/>
                  <a:pt x="1740391" y="700679"/>
                </a:cubicBezTo>
                <a:close/>
                <a:moveTo>
                  <a:pt x="1740392" y="0"/>
                </a:moveTo>
                <a:cubicBezTo>
                  <a:pt x="2701584" y="0"/>
                  <a:pt x="3480784" y="779200"/>
                  <a:pt x="3480784" y="1740392"/>
                </a:cubicBezTo>
                <a:cubicBezTo>
                  <a:pt x="3480784" y="2701584"/>
                  <a:pt x="2701584" y="3480784"/>
                  <a:pt x="1740392" y="3480784"/>
                </a:cubicBezTo>
                <a:cubicBezTo>
                  <a:pt x="779200" y="3480784"/>
                  <a:pt x="0" y="2701584"/>
                  <a:pt x="0" y="1740392"/>
                </a:cubicBezTo>
                <a:cubicBezTo>
                  <a:pt x="0" y="779200"/>
                  <a:pt x="779200" y="0"/>
                  <a:pt x="174039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48E8E0-A26C-937C-3277-43A825AB9FA7}"/>
              </a:ext>
            </a:extLst>
          </p:cNvPr>
          <p:cNvGrpSpPr/>
          <p:nvPr/>
        </p:nvGrpSpPr>
        <p:grpSpPr>
          <a:xfrm>
            <a:off x="1304925" y="1695450"/>
            <a:ext cx="3467100" cy="3467100"/>
            <a:chOff x="1304925" y="1695450"/>
            <a:chExt cx="3467100" cy="3467100"/>
          </a:xfrm>
        </p:grpSpPr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69E44A70-1004-E473-40B2-D149282D0817}"/>
                </a:ext>
              </a:extLst>
            </p:cNvPr>
            <p:cNvSpPr/>
            <p:nvPr/>
          </p:nvSpPr>
          <p:spPr>
            <a:xfrm>
              <a:off x="1304925" y="1695450"/>
              <a:ext cx="3467100" cy="3467100"/>
            </a:xfrm>
            <a:prstGeom prst="pi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ED1229C-9166-6F26-3B45-36614FD9404B}"/>
                </a:ext>
              </a:extLst>
            </p:cNvPr>
            <p:cNvGrpSpPr/>
            <p:nvPr/>
          </p:nvGrpSpPr>
          <p:grpSpPr>
            <a:xfrm>
              <a:off x="1304925" y="1695450"/>
              <a:ext cx="3467100" cy="3467100"/>
              <a:chOff x="371475" y="1743074"/>
              <a:chExt cx="3467100" cy="3467100"/>
            </a:xfrm>
          </p:grpSpPr>
          <p:sp>
            <p:nvSpPr>
              <p:cNvPr id="8" name="부분 원형 7">
                <a:extLst>
                  <a:ext uri="{FF2B5EF4-FFF2-40B4-BE49-F238E27FC236}">
                    <a16:creationId xmlns:a16="http://schemas.microsoft.com/office/drawing/2014/main" id="{DAEBC0BA-B684-6EA6-1B7C-C6B4E5408DE0}"/>
                  </a:ext>
                </a:extLst>
              </p:cNvPr>
              <p:cNvSpPr/>
              <p:nvPr/>
            </p:nvSpPr>
            <p:spPr>
              <a:xfrm rot="2147642">
                <a:off x="371475" y="1743074"/>
                <a:ext cx="3467100" cy="3467100"/>
              </a:xfrm>
              <a:prstGeom prst="pie">
                <a:avLst>
                  <a:gd name="adj1" fmla="val 6852130"/>
                  <a:gd name="adj2" fmla="val 1406068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부분 원형 5">
                <a:extLst>
                  <a:ext uri="{FF2B5EF4-FFF2-40B4-BE49-F238E27FC236}">
                    <a16:creationId xmlns:a16="http://schemas.microsoft.com/office/drawing/2014/main" id="{31360ABE-A922-173B-6F4A-530EAB143407}"/>
                  </a:ext>
                </a:extLst>
              </p:cNvPr>
              <p:cNvSpPr/>
              <p:nvPr/>
            </p:nvSpPr>
            <p:spPr>
              <a:xfrm rot="16200000">
                <a:off x="371475" y="1743074"/>
                <a:ext cx="3467100" cy="3467100"/>
              </a:xfrm>
              <a:prstGeom prst="pie">
                <a:avLst>
                  <a:gd name="adj1" fmla="val 0"/>
                  <a:gd name="adj2" fmla="val 713211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70D5C4C-5AB5-023F-EB62-25B8F6A3E751}"/>
                </a:ext>
              </a:extLst>
            </p:cNvPr>
            <p:cNvSpPr/>
            <p:nvPr/>
          </p:nvSpPr>
          <p:spPr>
            <a:xfrm>
              <a:off x="1990724" y="2381249"/>
              <a:ext cx="2095500" cy="2095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AEF019-1ED2-BC9C-FCE1-0A480D85359A}"/>
                </a:ext>
              </a:extLst>
            </p:cNvPr>
            <p:cNvSpPr txBox="1"/>
            <p:nvPr/>
          </p:nvSpPr>
          <p:spPr>
            <a:xfrm>
              <a:off x="1400174" y="2705100"/>
              <a:ext cx="7048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64DF83-14C7-D521-9CB2-F70B8590D809}"/>
                </a:ext>
              </a:extLst>
            </p:cNvPr>
            <p:cNvSpPr txBox="1"/>
            <p:nvPr/>
          </p:nvSpPr>
          <p:spPr>
            <a:xfrm>
              <a:off x="3987936" y="2705100"/>
              <a:ext cx="7048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날씨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4A02F-476B-DD6A-7008-50728772983E}"/>
                </a:ext>
              </a:extLst>
            </p:cNvPr>
            <p:cNvSpPr txBox="1"/>
            <p:nvPr/>
          </p:nvSpPr>
          <p:spPr>
            <a:xfrm>
              <a:off x="2464344" y="4608553"/>
              <a:ext cx="1148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공사특성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06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1205</Words>
  <Application>Microsoft Office PowerPoint</Application>
  <PresentationFormat>와이드스크린</PresentationFormat>
  <Paragraphs>259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Wingdings</vt:lpstr>
      <vt:lpstr>Noto Sans KR Medium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박</dc:creator>
  <cp:lastModifiedBy>Jihwan</cp:lastModifiedBy>
  <cp:revision>152</cp:revision>
  <dcterms:created xsi:type="dcterms:W3CDTF">2024-05-09T02:53:52Z</dcterms:created>
  <dcterms:modified xsi:type="dcterms:W3CDTF">2024-05-10T08:09:43Z</dcterms:modified>
</cp:coreProperties>
</file>