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6_57731261.xml" ContentType="application/vnd.ms-powerpoint.comments+xml"/>
  <Override PartName="/ppt/comments/modernComment_103_B72FC7DD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3" r:id="rId2"/>
    <p:sldId id="259" r:id="rId3"/>
  </p:sldIdLst>
  <p:sldSz cx="12192000" cy="6858000"/>
  <p:notesSz cx="6858000" cy="9144000"/>
  <p:embeddedFontLst>
    <p:embeddedFont>
      <p:font typeface="Noto Sans KR Medium" panose="020B0600000101010101" charset="-127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7F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604" autoAdjust="0"/>
  </p:normalViewPr>
  <p:slideViewPr>
    <p:cSldViewPr snapToGrid="0">
      <p:cViewPr varScale="1">
        <p:scale>
          <a:sx n="62" d="100"/>
          <a:sy n="62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Relationship Id="rId22" Type="http://schemas.microsoft.com/office/2018/10/relationships/authors" Target="authors.xml"/></Relationships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6_57731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0F723-0522-4B77-965F-56730E85B169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AD10-E7B6-4B17-9377-0F1B1FE2A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사상자수를 예측하기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재해유형</a:t>
            </a:r>
            <a:r>
              <a:rPr lang="ko-KR" altLang="en-US" dirty="0" smtClean="0"/>
              <a:t> 예측하기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7B4B0-AAB9-460E-6048-DB5BFA86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A91CC-C3B9-6941-8399-3D80E8116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E29BD-009C-BB96-9FF9-A65A7B7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1DC-A709-4B0D-8F2A-0E29A426429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19E41-0542-A7EC-54C7-4D3DD6E2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A8CDF-0EFE-7C80-C9BE-E7B22DC4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69195-85FB-C1EF-1724-C51B24BB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816" y="6368542"/>
            <a:ext cx="2743200" cy="365125"/>
          </a:xfrm>
        </p:spPr>
        <p:txBody>
          <a:bodyPr/>
          <a:lstStyle/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05198F-CF45-1C66-C0CC-08C7481B02F4}"/>
              </a:ext>
            </a:extLst>
          </p:cNvPr>
          <p:cNvCxnSpPr/>
          <p:nvPr userDrawn="1"/>
        </p:nvCxnSpPr>
        <p:spPr>
          <a:xfrm>
            <a:off x="405579" y="706797"/>
            <a:ext cx="1083353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D06B17-746C-9C5C-05C0-37A3427A7444}"/>
              </a:ext>
            </a:extLst>
          </p:cNvPr>
          <p:cNvSpPr/>
          <p:nvPr userDrawn="1"/>
        </p:nvSpPr>
        <p:spPr>
          <a:xfrm>
            <a:off x="339833" y="385832"/>
            <a:ext cx="1840676" cy="3265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 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방법론 및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00461-5296-FB5C-3F89-9D8D84F41343}"/>
              </a:ext>
            </a:extLst>
          </p:cNvPr>
          <p:cNvCxnSpPr>
            <a:cxnSpLocks/>
          </p:cNvCxnSpPr>
          <p:nvPr userDrawn="1"/>
        </p:nvCxnSpPr>
        <p:spPr>
          <a:xfrm>
            <a:off x="339833" y="6353387"/>
            <a:ext cx="11100179" cy="1515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69195-85FB-C1EF-1724-C51B24BB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816" y="6368542"/>
            <a:ext cx="2743200" cy="365125"/>
          </a:xfrm>
        </p:spPr>
        <p:txBody>
          <a:bodyPr/>
          <a:lstStyle/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05198F-CF45-1C66-C0CC-08C7481B02F4}"/>
              </a:ext>
            </a:extLst>
          </p:cNvPr>
          <p:cNvCxnSpPr/>
          <p:nvPr userDrawn="1"/>
        </p:nvCxnSpPr>
        <p:spPr>
          <a:xfrm>
            <a:off x="405579" y="706797"/>
            <a:ext cx="1083353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D06B17-746C-9C5C-05C0-37A3427A7444}"/>
              </a:ext>
            </a:extLst>
          </p:cNvPr>
          <p:cNvSpPr/>
          <p:nvPr userDrawn="1"/>
        </p:nvSpPr>
        <p:spPr>
          <a:xfrm>
            <a:off x="339833" y="385832"/>
            <a:ext cx="1840676" cy="3265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00461-5296-FB5C-3F89-9D8D84F41343}"/>
              </a:ext>
            </a:extLst>
          </p:cNvPr>
          <p:cNvCxnSpPr>
            <a:cxnSpLocks/>
          </p:cNvCxnSpPr>
          <p:nvPr userDrawn="1"/>
        </p:nvCxnSpPr>
        <p:spPr>
          <a:xfrm>
            <a:off x="339833" y="6353387"/>
            <a:ext cx="11100179" cy="1515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2EF2F5-84D9-E6E8-CA34-ED251DE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AF1C2-1C5F-38E5-4862-8AB2B5C5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11EDA-E831-03BE-C19F-D9FC2D7D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1DC-A709-4B0D-8F2A-0E29A426429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D439C-E767-4DFC-9B1B-621FCF0F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8F990-6500-F91E-D955-5A62C3C04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9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18/10/relationships/comments" Target="../comments/modernComment_106_5773126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63342"/>
              <a:gd name="adj2" fmla="val 103284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0460" y="1464333"/>
            <a:ext cx="5497582" cy="2140167"/>
            <a:chOff x="4089527" y="3584715"/>
            <a:chExt cx="2440151" cy="21401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34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400783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270767" y="3584715"/>
              <a:ext cx="141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연구가설</a:t>
              </a:r>
              <a:r>
                <a:rPr lang="en-US" altLang="ko-KR" b="1" dirty="0" smtClean="0"/>
                <a:t>1- </a:t>
              </a:r>
              <a:r>
                <a:rPr lang="ko-KR" altLang="en-US" b="1" dirty="0" smtClean="0"/>
                <a:t>위험도 산정</a:t>
              </a:r>
              <a:endParaRPr lang="ko-KR" altLang="en-US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0460" y="3858738"/>
            <a:ext cx="5497582" cy="2107508"/>
            <a:chOff x="4089527" y="3617374"/>
            <a:chExt cx="2440151" cy="210750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51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502209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70767" y="3650032"/>
              <a:ext cx="169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연구가설</a:t>
              </a:r>
              <a:r>
                <a:rPr lang="en-US" altLang="ko-KR" b="1" dirty="0" smtClean="0"/>
                <a:t>2- </a:t>
              </a:r>
              <a:r>
                <a:rPr lang="ko-KR" altLang="en-US" b="1" dirty="0" smtClean="0"/>
                <a:t>사상자 수 </a:t>
              </a:r>
              <a:r>
                <a:rPr lang="en-US" altLang="ko-KR" b="1" dirty="0" smtClean="0"/>
                <a:t>vs </a:t>
              </a:r>
              <a:r>
                <a:rPr lang="ko-KR" altLang="en-US" b="1" dirty="0" smtClean="0"/>
                <a:t>사고유형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70595" y="178327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FF0000"/>
                    </a:solidFill>
                  </a:rPr>
                  <a:t>유형 예측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최종 연구가설</a:t>
              </a:r>
              <a:endParaRPr lang="ko-KR" altLang="en-US" b="1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82699"/>
              </p:ext>
            </p:extLst>
          </p:nvPr>
        </p:nvGraphicFramePr>
        <p:xfrm>
          <a:off x="786809" y="1921784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20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785322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위험도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산정법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한계점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빈도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빈도와 강도의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명확한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 기준 모호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재해가 일어나지 않은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경우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대립군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데이터 부족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강도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0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총 위험도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7303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9111"/>
              </p:ext>
            </p:extLst>
          </p:nvPr>
        </p:nvGraphicFramePr>
        <p:xfrm>
          <a:off x="786809" y="4363797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171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436171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사상자 수 예측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사고유형 예측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중대재해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위험성 예측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데이터 불균형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대부분 사상자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발생가능한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사고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유형 예측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유사 상황에서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예방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가능성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0" y="255234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00" y="4363797"/>
            <a:ext cx="409246" cy="4092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87048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/>
              <a:t>연구가설 설정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5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60730" y="852652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∙ 건설현장 데이터를 활용하여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6</a:t>
            </a:r>
            <a:r>
              <a:rPr lang="ko-KR" altLang="en-US" sz="1600" dirty="0" smtClean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재해유형</a:t>
            </a:r>
            <a:r>
              <a:rPr lang="ko-KR" altLang="en-US" sz="1600" dirty="0" smtClean="0">
                <a:solidFill>
                  <a:schemeClr val="tx1"/>
                </a:solidFill>
              </a:rPr>
              <a:t> 예측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15268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58C50-F96F-140A-9D9C-ACFDAE2D5AA2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A1F81A-F0D0-17C4-1EE5-B3EE3BD7D0BA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</a:rPr>
              <a:t>가지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예측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596F7B-6FFF-8866-87D4-E7B81CD0A589}"/>
              </a:ext>
            </a:extLst>
          </p:cNvPr>
          <p:cNvGrpSpPr/>
          <p:nvPr/>
        </p:nvGrpSpPr>
        <p:grpSpPr>
          <a:xfrm>
            <a:off x="4493690" y="2202124"/>
            <a:ext cx="3467100" cy="3467100"/>
            <a:chOff x="4952857" y="2064033"/>
            <a:chExt cx="3467100" cy="34671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87DAF6A-EACE-0903-7505-2E50BDF91433}"/>
                </a:ext>
              </a:extLst>
            </p:cNvPr>
            <p:cNvGrpSpPr/>
            <p:nvPr/>
          </p:nvGrpSpPr>
          <p:grpSpPr>
            <a:xfrm>
              <a:off x="4952857" y="2064033"/>
              <a:ext cx="3467100" cy="3467100"/>
              <a:chOff x="1304925" y="1695450"/>
              <a:chExt cx="3467100" cy="3467100"/>
            </a:xfrm>
          </p:grpSpPr>
          <p:sp>
            <p:nvSpPr>
              <p:cNvPr id="11" name="부분 원형 10">
                <a:extLst>
                  <a:ext uri="{FF2B5EF4-FFF2-40B4-BE49-F238E27FC236}">
                    <a16:creationId xmlns:a16="http://schemas.microsoft.com/office/drawing/2014/main" id="{01CECB01-4F0A-164E-B521-1BF235899D6B}"/>
                  </a:ext>
                </a:extLst>
              </p:cNvPr>
              <p:cNvSpPr/>
              <p:nvPr/>
            </p:nvSpPr>
            <p:spPr>
              <a:xfrm>
                <a:off x="1304925" y="1695450"/>
                <a:ext cx="3467100" cy="3467100"/>
              </a:xfrm>
              <a:prstGeom prst="pi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B911402-A424-310D-5BF5-E0A7964F7303}"/>
                  </a:ext>
                </a:extLst>
              </p:cNvPr>
              <p:cNvGrpSpPr/>
              <p:nvPr/>
            </p:nvGrpSpPr>
            <p:grpSpPr>
              <a:xfrm>
                <a:off x="1304925" y="1695450"/>
                <a:ext cx="3467100" cy="3467100"/>
                <a:chOff x="371475" y="1743074"/>
                <a:chExt cx="3467100" cy="3467100"/>
              </a:xfrm>
            </p:grpSpPr>
            <p:sp>
              <p:nvSpPr>
                <p:cNvPr id="24" name="부분 원형 23">
                  <a:extLst>
                    <a:ext uri="{FF2B5EF4-FFF2-40B4-BE49-F238E27FC236}">
                      <a16:creationId xmlns:a16="http://schemas.microsoft.com/office/drawing/2014/main" id="{7A755F2D-E93E-3BCE-0836-DCD3F5840313}"/>
                    </a:ext>
                  </a:extLst>
                </p:cNvPr>
                <p:cNvSpPr/>
                <p:nvPr/>
              </p:nvSpPr>
              <p:spPr>
                <a:xfrm rot="2147642">
                  <a:off x="371475" y="1743074"/>
                  <a:ext cx="3467100" cy="3467100"/>
                </a:xfrm>
                <a:prstGeom prst="pie">
                  <a:avLst>
                    <a:gd name="adj1" fmla="val 6852130"/>
                    <a:gd name="adj2" fmla="val 1406068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부분 원형 24">
                  <a:extLst>
                    <a:ext uri="{FF2B5EF4-FFF2-40B4-BE49-F238E27FC236}">
                      <a16:creationId xmlns:a16="http://schemas.microsoft.com/office/drawing/2014/main" id="{0E8005E1-9799-F5B9-AC49-461F9DE74685}"/>
                    </a:ext>
                  </a:extLst>
                </p:cNvPr>
                <p:cNvSpPr/>
                <p:nvPr/>
              </p:nvSpPr>
              <p:spPr>
                <a:xfrm rot="16200000">
                  <a:off x="371475" y="1743074"/>
                  <a:ext cx="3467100" cy="3467100"/>
                </a:xfrm>
                <a:prstGeom prst="pie">
                  <a:avLst>
                    <a:gd name="adj1" fmla="val 0"/>
                    <a:gd name="adj2" fmla="val 7132114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DCB162A-66BB-20C4-4309-6BD26FE6FC25}"/>
                  </a:ext>
                </a:extLst>
              </p:cNvPr>
              <p:cNvSpPr/>
              <p:nvPr/>
            </p:nvSpPr>
            <p:spPr>
              <a:xfrm>
                <a:off x="1990724" y="2381249"/>
                <a:ext cx="2095500" cy="2095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96399E-FE8F-B0BD-E0E6-7D3ACFA4E201}"/>
                  </a:ext>
                </a:extLst>
              </p:cNvPr>
              <p:cNvSpPr txBox="1"/>
              <p:nvPr/>
            </p:nvSpPr>
            <p:spPr>
              <a:xfrm>
                <a:off x="1400174" y="2705100"/>
                <a:ext cx="7048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시간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61730-F6A2-11FB-D902-92E3E8D82EC2}"/>
                  </a:ext>
                </a:extLst>
              </p:cNvPr>
              <p:cNvSpPr txBox="1"/>
              <p:nvPr/>
            </p:nvSpPr>
            <p:spPr>
              <a:xfrm>
                <a:off x="3987936" y="2705100"/>
                <a:ext cx="7048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날씨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86FCE1-F84D-91F4-B1B5-55E78B7804FB}"/>
                  </a:ext>
                </a:extLst>
              </p:cNvPr>
              <p:cNvSpPr txBox="1"/>
              <p:nvPr/>
            </p:nvSpPr>
            <p:spPr>
              <a:xfrm>
                <a:off x="2474437" y="4619872"/>
                <a:ext cx="131313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공사특성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9BA9BB-D6D9-05E5-67C4-6F5D10ABD830}"/>
                </a:ext>
              </a:extLst>
            </p:cNvPr>
            <p:cNvSpPr txBox="1"/>
            <p:nvPr/>
          </p:nvSpPr>
          <p:spPr>
            <a:xfrm>
              <a:off x="6138065" y="356296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사고유형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시간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 smtClean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공사</a:t>
            </a:r>
            <a:endParaRPr lang="en-US" altLang="ko-KR" b="1" dirty="0" smtClean="0"/>
          </a:p>
          <a:p>
            <a:r>
              <a:rPr lang="ko-KR" altLang="en-US" b="1" dirty="0" smtClean="0"/>
              <a:t>특성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선행연구</a:t>
            </a:r>
            <a:r>
              <a:rPr lang="en-US" altLang="ko-KR" sz="1050" dirty="0" smtClean="0"/>
              <a:t>A - </a:t>
            </a:r>
            <a:r>
              <a:rPr lang="ko-KR" altLang="en-US" sz="1050" dirty="0" err="1" smtClean="0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</a:t>
            </a:r>
            <a:r>
              <a:rPr lang="en-US" altLang="ko-KR" sz="1050" dirty="0" smtClean="0"/>
              <a:t>127~134</a:t>
            </a:r>
          </a:p>
          <a:p>
            <a:r>
              <a:rPr lang="ko-KR" altLang="en-US" sz="1050" dirty="0" smtClean="0"/>
              <a:t>선행연구</a:t>
            </a:r>
            <a:r>
              <a:rPr lang="en-US" altLang="ko-KR" sz="1050" dirty="0" smtClean="0"/>
              <a:t>B </a:t>
            </a:r>
            <a:r>
              <a:rPr lang="en-US" altLang="ko-KR" sz="1050" dirty="0"/>
              <a:t>-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박환표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한재구</a:t>
            </a:r>
            <a:r>
              <a:rPr lang="en-US" altLang="ko-KR" sz="1050" dirty="0" smtClean="0"/>
              <a:t>, “</a:t>
            </a:r>
            <a:r>
              <a:rPr lang="ko-KR" altLang="en-US" sz="1050" i="1" dirty="0" err="1" smtClean="0"/>
              <a:t>공정기반의</a:t>
            </a:r>
            <a:r>
              <a:rPr lang="ko-KR" altLang="en-US" sz="1050" i="1" dirty="0" smtClean="0"/>
              <a:t> 건설현장 안전 위험도 </a:t>
            </a:r>
            <a:r>
              <a:rPr lang="ko-KR" altLang="en-US" sz="1050" i="1" dirty="0" err="1" smtClean="0"/>
              <a:t>평가지수</a:t>
            </a:r>
            <a:r>
              <a:rPr lang="ko-KR" altLang="en-US" sz="1050" i="1" dirty="0" smtClean="0"/>
              <a:t> 및 </a:t>
            </a:r>
            <a:r>
              <a:rPr lang="ko-KR" altLang="en-US" sz="1050" i="1" dirty="0" err="1" smtClean="0"/>
              <a:t>위험예측</a:t>
            </a:r>
            <a:r>
              <a:rPr lang="ko-KR" altLang="en-US" sz="1050" i="1" dirty="0" smtClean="0"/>
              <a:t> 시스템 개발</a:t>
            </a:r>
            <a:r>
              <a:rPr lang="en-US" altLang="ko-KR" sz="1050" i="1" dirty="0" smtClean="0"/>
              <a:t>(Ⅰ)”,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한국건설기술연구원 </a:t>
            </a:r>
            <a:r>
              <a:rPr lang="en-US" altLang="ko-KR" sz="1050" dirty="0" smtClean="0"/>
              <a:t>2018</a:t>
            </a:r>
            <a:r>
              <a:rPr lang="ko-KR" altLang="en-US" sz="1050" dirty="0" smtClean="0"/>
              <a:t>년도 주요사업 연차보고서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창의</a:t>
            </a:r>
            <a:r>
              <a:rPr lang="en-US" altLang="ko-KR" sz="1050" dirty="0" smtClean="0"/>
              <a:t>·</a:t>
            </a:r>
            <a:r>
              <a:rPr lang="ko-KR" altLang="en-US" sz="1050" dirty="0" err="1" smtClean="0"/>
              <a:t>시드사업</a:t>
            </a:r>
            <a:r>
              <a:rPr lang="en-US" altLang="ko-KR" sz="1050" dirty="0" smtClean="0"/>
              <a:t>),2018),KICT 2018-076</a:t>
            </a:r>
          </a:p>
          <a:p>
            <a:r>
              <a:rPr lang="ko-KR" altLang="en-US" sz="1050" dirty="0" smtClean="0"/>
              <a:t>선행연구</a:t>
            </a:r>
            <a:r>
              <a:rPr lang="en-US" altLang="ko-KR" sz="1050" dirty="0" smtClean="0"/>
              <a:t>C </a:t>
            </a:r>
            <a:r>
              <a:rPr lang="en-US" altLang="ko-KR" sz="1050" dirty="0"/>
              <a:t>-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조예림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김연철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신윤석</a:t>
            </a:r>
            <a:r>
              <a:rPr lang="en-US" altLang="ko-KR" sz="1050" dirty="0" smtClean="0"/>
              <a:t>, </a:t>
            </a:r>
            <a:r>
              <a:rPr lang="en-US" altLang="ko-KR" sz="1050" i="1" dirty="0" smtClean="0"/>
              <a:t>“</a:t>
            </a:r>
            <a:r>
              <a:rPr lang="ko-KR" altLang="en-US" sz="1050" i="1" dirty="0" smtClean="0"/>
              <a:t>의사결정나무기법을 이용한 </a:t>
            </a:r>
            <a:r>
              <a:rPr lang="ko-KR" altLang="en-US" sz="1050" i="1" dirty="0" err="1" smtClean="0"/>
              <a:t>건설재해</a:t>
            </a:r>
            <a:r>
              <a:rPr lang="ko-KR" altLang="en-US" sz="1050" i="1" dirty="0" smtClean="0"/>
              <a:t> 사전 예측모델 개발</a:t>
            </a:r>
            <a:r>
              <a:rPr lang="en-US" altLang="ko-KR" sz="1050" i="1" dirty="0" smtClean="0"/>
              <a:t>”,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한국건축시공학회지</a:t>
            </a:r>
            <a:r>
              <a:rPr lang="ko-KR" altLang="en-US" sz="1050" dirty="0" smtClean="0"/>
              <a:t> 제</a:t>
            </a:r>
            <a:r>
              <a:rPr lang="en-US" altLang="ko-KR" sz="1050" dirty="0" smtClean="0"/>
              <a:t>17</a:t>
            </a:r>
            <a:r>
              <a:rPr lang="ko-KR" altLang="en-US" sz="1050" dirty="0" smtClean="0"/>
              <a:t>권 제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호</a:t>
            </a:r>
            <a:r>
              <a:rPr lang="en-US" altLang="ko-KR" sz="1050" dirty="0" smtClean="0"/>
              <a:t>, 2017), 295~303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792</Words>
  <Application>Microsoft Office PowerPoint</Application>
  <PresentationFormat>와이드스크린</PresentationFormat>
  <Paragraphs>153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Noto Sans KR Medium</vt:lpstr>
      <vt:lpstr>Wingdings</vt:lpstr>
      <vt:lpstr>Consolas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박</dc:creator>
  <cp:lastModifiedBy>Jihwan</cp:lastModifiedBy>
  <cp:revision>158</cp:revision>
  <dcterms:created xsi:type="dcterms:W3CDTF">2024-05-09T02:53:52Z</dcterms:created>
  <dcterms:modified xsi:type="dcterms:W3CDTF">2024-05-13T08:15:03Z</dcterms:modified>
</cp:coreProperties>
</file>