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comments/modernComment_107_BC714360.xml" ContentType="application/vnd.ms-powerpoint.comments+xml"/>
  <Override PartName="/ppt/notesSlides/notesSlide2.xml" ContentType="application/vnd.openxmlformats-officedocument.presentationml.notesSlide+xml"/>
  <Override PartName="/ppt/comments/modernComment_106_57731261.xml" ContentType="application/vnd.ms-powerpoint.comments+xml"/>
  <Override PartName="/ppt/notesSlides/notesSlide3.xml" ContentType="application/vnd.openxmlformats-officedocument.presentationml.notesSlide+xml"/>
  <Override PartName="/ppt/comments/modernComment_103_B72FC7D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6" r:id="rId2"/>
    <p:sldId id="312" r:id="rId3"/>
    <p:sldId id="277" r:id="rId4"/>
    <p:sldId id="330" r:id="rId5"/>
    <p:sldId id="279" r:id="rId6"/>
    <p:sldId id="281" r:id="rId7"/>
    <p:sldId id="331" r:id="rId8"/>
    <p:sldId id="282" r:id="rId9"/>
    <p:sldId id="283" r:id="rId10"/>
    <p:sldId id="263" r:id="rId11"/>
    <p:sldId id="262" r:id="rId12"/>
    <p:sldId id="324" r:id="rId13"/>
    <p:sldId id="259" r:id="rId14"/>
    <p:sldId id="309" r:id="rId15"/>
    <p:sldId id="315" r:id="rId16"/>
    <p:sldId id="308" r:id="rId17"/>
    <p:sldId id="325" r:id="rId18"/>
    <p:sldId id="298" r:id="rId19"/>
    <p:sldId id="327" r:id="rId20"/>
    <p:sldId id="313" r:id="rId21"/>
    <p:sldId id="328" r:id="rId22"/>
    <p:sldId id="333" r:id="rId23"/>
    <p:sldId id="334" r:id="rId24"/>
    <p:sldId id="329" r:id="rId25"/>
    <p:sldId id="332" r:id="rId26"/>
    <p:sldId id="299" r:id="rId27"/>
    <p:sldId id="300" r:id="rId28"/>
    <p:sldId id="321" r:id="rId29"/>
    <p:sldId id="301" r:id="rId30"/>
    <p:sldId id="29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6497B1"/>
    <a:srgbClr val="CC6600"/>
    <a:srgbClr val="28436E"/>
    <a:srgbClr val="04396C"/>
    <a:srgbClr val="005289"/>
    <a:srgbClr val="393939"/>
    <a:srgbClr val="1E3252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데이터!$B$19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데이터!$B$20:$B$22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/>
              <a:t>전체 업종내 규모별 사고사망자 수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데이터!$A$51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E-48B0-B7D1-E0FAE5D23ABA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E-48B0-B7D1-E0FAE5D23AB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E-48B0-B7D1-E0FAE5D23ABA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E-48B0-B7D1-E0FAE5D23ABA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E-48B0-B7D1-E0FAE5D23A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2222222222223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4E-48B0-B7D1-E0FAE5D23A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656933508311462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4E-48B0-B7D1-E0FAE5D23ABA}"/>
                </c:ext>
              </c:extLst>
            </c:dLbl>
            <c:dLbl>
              <c:idx val="2"/>
              <c:layout>
                <c:manualLayout>
                  <c:x val="6.1114829396325461E-2"/>
                  <c:y val="4.85632534363571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4E-48B0-B7D1-E0FAE5D23ABA}"/>
                </c:ext>
              </c:extLst>
            </c:dLbl>
            <c:dLbl>
              <c:idx val="3"/>
              <c:layout>
                <c:manualLayout>
                  <c:x val="0.10080533683289589"/>
                  <c:y val="0.106295460160660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4E-48B0-B7D1-E0FAE5D23ABA}"/>
                </c:ext>
              </c:extLst>
            </c:dLbl>
            <c:dLbl>
              <c:idx val="4"/>
              <c:layout>
                <c:manualLayout>
                  <c:x val="4.8853018372703415E-2"/>
                  <c:y val="0.138696057296744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226968503937009"/>
                      <c:h val="0.188999583692278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4E-48B0-B7D1-E0FAE5D23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데이터!$B$50:$F$50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데이터!$B$51:$F$51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E-48B0-B7D1-E0FAE5D23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데이터!$C$19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데이터!$C$20:$C$22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데이터!$B$19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데이터!$A$20:$A$22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데이터!$B$20:$B$22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</a:t>
            </a:r>
            <a:r>
              <a:rPr lang="ko-KR" altLang="en-US" sz="1100" b="0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산업군</a:t>
            </a: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  <a:endParaRPr lang="ko-KR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100"/>
              <a:t>요양재해자 수 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  <a:endParaRPr lang="ko-KR" alt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근로자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(데이터!$C$4,데이터!$I$4,데이터!$O$4,데이터!$U$4,데이터!$AA$4,데이터!$AG$4)</c:f>
              <c:numCache>
                <c:formatCode>#,##0</c:formatCode>
                <c:ptCount val="6"/>
                <c:pt idx="0">
                  <c:v>4152058</c:v>
                </c:pt>
                <c:pt idx="1">
                  <c:v>4045048</c:v>
                </c:pt>
                <c:pt idx="2">
                  <c:v>4012541</c:v>
                </c:pt>
                <c:pt idx="3">
                  <c:v>3959780</c:v>
                </c:pt>
                <c:pt idx="4">
                  <c:v>3988609</c:v>
                </c:pt>
                <c:pt idx="5" formatCode="_(* #,##0_);_(* \(#,##0\);_(* &quot;-&quot;_);_(@_)">
                  <c:v>4031607.2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98-48D8-A0F9-34AD4E19837B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98-48D8-A0F9-34AD4E198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198-48D8-A0F9-34AD4E19837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198-48D8-A0F9-34AD4E19837B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164545056867892"/>
          <c:y val="0.18061523807329435"/>
          <c:w val="0.64226487314085734"/>
          <c:h val="0.71976932555398221"/>
        </c:manualLayout>
      </c:layout>
      <c:pieChart>
        <c:varyColors val="1"/>
        <c:ser>
          <c:idx val="0"/>
          <c:order val="0"/>
          <c:tx>
            <c:strRef>
              <c:f>데이터!$A$57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6-4047-ACC4-BE7A49885EC2}"/>
              </c:ext>
            </c:extLst>
          </c:dPt>
          <c:dPt>
            <c:idx val="1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6-4047-ACC4-BE7A49885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6-4047-ACC4-BE7A49885EC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6-4047-ACC4-BE7A49885EC2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6-4047-ACC4-BE7A49885E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A6-4047-ACC4-BE7A49885E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A6-4047-ACC4-BE7A49885EC2}"/>
                </c:ext>
              </c:extLst>
            </c:dLbl>
            <c:dLbl>
              <c:idx val="3"/>
              <c:layout>
                <c:manualLayout>
                  <c:x val="0.14873775153105859"/>
                  <c:y val="0.185602260368376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00000000000001"/>
                      <c:h val="0.192973778148285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A6-4047-ACC4-BE7A49885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데이터!$B$56:$F$56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데이터!$B$57:$F$57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6-4047-ACC4-BE7A49885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7_BC714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사상자수를 예측하기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재해유형</a:t>
            </a:r>
            <a:r>
              <a:rPr lang="ko-KR" altLang="en-US" dirty="0"/>
              <a:t> 예측하기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C7143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77312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1- </a:t>
              </a:r>
              <a:r>
                <a:rPr lang="ko-KR" altLang="en-US" b="1" dirty="0"/>
                <a:t>위험도 산정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2- </a:t>
              </a:r>
              <a:r>
                <a:rPr lang="ko-KR" altLang="en-US" b="1" dirty="0"/>
                <a:t>사상자 수 </a:t>
              </a:r>
              <a:r>
                <a:rPr lang="en-US" altLang="ko-KR" b="1" dirty="0"/>
                <a:t>vs </a:t>
              </a:r>
              <a:r>
                <a:rPr lang="ko-KR" altLang="en-US" b="1" dirty="0"/>
                <a:t>사고유형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유형 예측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최종 연구가설</a:t>
              </a: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한계점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사상자 수 예측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사고유형 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C5231-AF9F-4552-8838-1B09056A4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6443"/>
            <a:ext cx="12192000" cy="1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88945"/>
              <a:gd name="adj2" fmla="val 38113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39BE70-00A7-F8DA-8C8D-F18F743F2640}"/>
              </a:ext>
            </a:extLst>
          </p:cNvPr>
          <p:cNvSpPr/>
          <p:nvPr/>
        </p:nvSpPr>
        <p:spPr>
          <a:xfrm>
            <a:off x="260067" y="1705230"/>
            <a:ext cx="2920455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42372" y="2617635"/>
            <a:ext cx="31422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공사현장 특성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전체공사비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보호조치여부</a:t>
            </a:r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작업자수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사상자수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83892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7322D3-01A6-AFF2-77EE-676CA2C3569F}"/>
              </a:ext>
            </a:extLst>
          </p:cNvPr>
          <p:cNvSpPr/>
          <p:nvPr/>
        </p:nvSpPr>
        <p:spPr>
          <a:xfrm>
            <a:off x="342372" y="3996665"/>
            <a:ext cx="2621194" cy="139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∙ 날씨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풍속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풍향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증기압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이슬점온도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현지기압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해면기압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전운량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중하층운량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지면온도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C07E7-73DB-8E4B-DB42-332D9C96AD13}"/>
              </a:ext>
            </a:extLst>
          </p:cNvPr>
          <p:cNvGrpSpPr/>
          <p:nvPr/>
        </p:nvGrpSpPr>
        <p:grpSpPr>
          <a:xfrm>
            <a:off x="536798" y="1933297"/>
            <a:ext cx="1103398" cy="523220"/>
            <a:chOff x="1509927" y="2355841"/>
            <a:chExt cx="1769831" cy="5232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DF6C2F-EF7F-9365-6D5C-A3C229803B5C}"/>
                </a:ext>
              </a:extLst>
            </p:cNvPr>
            <p:cNvSpPr/>
            <p:nvPr/>
          </p:nvSpPr>
          <p:spPr>
            <a:xfrm>
              <a:off x="1509927" y="2355841"/>
              <a:ext cx="1769831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 데이터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F901D8-FC33-D104-D946-CB8703019E95}"/>
                </a:ext>
              </a:extLst>
            </p:cNvPr>
            <p:cNvCxnSpPr/>
            <p:nvPr/>
          </p:nvCxnSpPr>
          <p:spPr>
            <a:xfrm>
              <a:off x="1619823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9E77B1-3C97-9378-1DE7-CBD0320E51C9}"/>
              </a:ext>
            </a:extLst>
          </p:cNvPr>
          <p:cNvGrpSpPr/>
          <p:nvPr/>
        </p:nvGrpSpPr>
        <p:grpSpPr>
          <a:xfrm>
            <a:off x="3712020" y="1705230"/>
            <a:ext cx="2995811" cy="3900141"/>
            <a:chOff x="4472495" y="1705231"/>
            <a:chExt cx="4068189" cy="3900141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F70FA4-F180-5822-2666-90142D84B483}"/>
                </a:ext>
              </a:extLst>
            </p:cNvPr>
            <p:cNvSpPr/>
            <p:nvPr/>
          </p:nvSpPr>
          <p:spPr>
            <a:xfrm>
              <a:off x="4472495" y="1705231"/>
              <a:ext cx="4068189" cy="39001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FFFF3B-C4EC-A46D-247F-2F9C547B5E2A}"/>
                </a:ext>
              </a:extLst>
            </p:cNvPr>
            <p:cNvGrpSpPr/>
            <p:nvPr/>
          </p:nvGrpSpPr>
          <p:grpSpPr>
            <a:xfrm>
              <a:off x="4769185" y="1933298"/>
              <a:ext cx="1621334" cy="523220"/>
              <a:chOff x="1576602" y="2355841"/>
              <a:chExt cx="1064559" cy="523220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DA16E9-DA30-1F37-0FB7-6D20B61F9CA9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1064559" cy="52322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  전처리</a:t>
                </a: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10B7A61-632E-4448-9E9E-7FA8B9FB6B29}"/>
                  </a:ext>
                </a:extLst>
              </p:cNvPr>
              <p:cNvCxnSpPr/>
              <p:nvPr/>
            </p:nvCxnSpPr>
            <p:spPr>
              <a:xfrm>
                <a:off x="1743648" y="2459342"/>
                <a:ext cx="0" cy="316217"/>
              </a:xfrm>
              <a:prstGeom prst="line">
                <a:avLst/>
              </a:prstGeom>
              <a:grpFill/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075A9-0B80-9957-7F60-A1C743CF9E99}"/>
              </a:ext>
            </a:extLst>
          </p:cNvPr>
          <p:cNvSpPr/>
          <p:nvPr/>
        </p:nvSpPr>
        <p:spPr>
          <a:xfrm>
            <a:off x="7239329" y="1722702"/>
            <a:ext cx="3102197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D13D3D-5A60-5A2D-9368-20C174EF8E98}"/>
              </a:ext>
            </a:extLst>
          </p:cNvPr>
          <p:cNvGrpSpPr/>
          <p:nvPr/>
        </p:nvGrpSpPr>
        <p:grpSpPr>
          <a:xfrm>
            <a:off x="7513796" y="1933297"/>
            <a:ext cx="2402833" cy="523220"/>
            <a:chOff x="1636151" y="2355842"/>
            <a:chExt cx="2295470" cy="52322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B7C4F9E-CEEC-1154-B0E4-360DB33A50CF}"/>
                </a:ext>
              </a:extLst>
            </p:cNvPr>
            <p:cNvSpPr/>
            <p:nvPr/>
          </p:nvSpPr>
          <p:spPr>
            <a:xfrm>
              <a:off x="1636151" y="2355842"/>
              <a:ext cx="229547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재해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발생확률</a:t>
              </a:r>
              <a:r>
                <a:rPr lang="ko-KR" altLang="en-US" b="1" dirty="0">
                  <a:solidFill>
                    <a:schemeClr val="tx1"/>
                  </a:solidFill>
                </a:rPr>
                <a:t> 예측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392DB0-3D22-BCED-FC64-0448E0AF085C}"/>
                </a:ext>
              </a:extLst>
            </p:cNvPr>
            <p:cNvCxnSpPr/>
            <p:nvPr/>
          </p:nvCxnSpPr>
          <p:spPr>
            <a:xfrm>
              <a:off x="1743648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825749" y="3030752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변수 </a:t>
            </a:r>
            <a:r>
              <a:rPr lang="ko-KR" altLang="en-US" b="1" dirty="0" err="1">
                <a:solidFill>
                  <a:schemeClr val="tx1"/>
                </a:solidFill>
              </a:rPr>
              <a:t>특성별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라벨링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지면온도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노동부 고시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고온 </a:t>
            </a:r>
            <a:r>
              <a:rPr lang="ko-KR" altLang="en-US" dirty="0" err="1">
                <a:solidFill>
                  <a:schemeClr val="tx1"/>
                </a:solidFill>
              </a:rPr>
              <a:t>노출기준</a:t>
            </a:r>
            <a:r>
              <a:rPr lang="ko-KR" altLang="en-US" dirty="0">
                <a:solidFill>
                  <a:schemeClr val="tx1"/>
                </a:solidFill>
              </a:rPr>
              <a:t> 적용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793281" y="4318061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자체 </a:t>
            </a:r>
            <a:r>
              <a:rPr lang="ko-KR" altLang="en-US" dirty="0" err="1">
                <a:solidFill>
                  <a:schemeClr val="tx1"/>
                </a:solidFill>
              </a:rPr>
              <a:t>라벨링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7224878" y="2945687"/>
            <a:ext cx="3312339" cy="14192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사고유형</a:t>
            </a:r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가지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넘어짐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떨어짐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물체에 맞음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끼임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분류불능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부딪힘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절단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베임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깔림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찔림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교통사고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4A87F-840A-078B-607E-B1CB8484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53"/>
            <a:ext cx="12192000" cy="15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6403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습도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날씨유형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시설종류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작업장소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공종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공사규모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계약금액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층수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안전교육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현장근무일수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국적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고용형태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직무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근무 기간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 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규모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노동자수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7EB16-1945-2DC2-D740-A64C5AA9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"/>
            <a:ext cx="12192000" cy="139716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A6BDE1-B37B-84AE-572C-EDD66D4417BB}"/>
              </a:ext>
            </a:extLst>
          </p:cNvPr>
          <p:cNvSpPr/>
          <p:nvPr/>
        </p:nvSpPr>
        <p:spPr>
          <a:xfrm>
            <a:off x="4692752" y="979053"/>
            <a:ext cx="4580163" cy="4304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∙ 선행연구별 결론 한 </a:t>
            </a:r>
            <a:r>
              <a:rPr lang="ko-KR" altLang="en-US" sz="1600" b="1" dirty="0" err="1">
                <a:solidFill>
                  <a:srgbClr val="FF0000"/>
                </a:solidFill>
              </a:rPr>
              <a:t>줄씩</a:t>
            </a:r>
            <a:r>
              <a:rPr lang="ko-KR" altLang="en-US" sz="1600" b="1" dirty="0">
                <a:solidFill>
                  <a:srgbClr val="FF0000"/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255724" y="1096632"/>
            <a:ext cx="4806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7182"/>
              </p:ext>
            </p:extLst>
          </p:nvPr>
        </p:nvGraphicFramePr>
        <p:xfrm>
          <a:off x="5943593" y="1763443"/>
          <a:ext cx="1934094" cy="4403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047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967047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67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 결과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페이지당 표출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700" u="none" strike="noStrike">
                          <a:effectLst/>
                        </a:rPr>
                        <a:t>(XML/JSON)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지점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종관기상관측 지점명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m/s)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r>
                        <a:rPr lang="en-US" altLang="ko-KR" sz="700" u="none" strike="noStrike">
                          <a:effectLst/>
                        </a:rPr>
                        <a:t>(16</a:t>
                      </a:r>
                      <a:r>
                        <a:rPr lang="ko-KR" altLang="en-US" sz="700" u="none" strike="noStrike">
                          <a:effectLst/>
                        </a:rPr>
                        <a:t>방위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r>
                        <a:rPr lang="en-US" altLang="ko-KR" sz="700" u="none" strike="noStrike">
                          <a:effectLst/>
                        </a:rPr>
                        <a:t>(%)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증기압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증기압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이슬점온도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2196"/>
              </p:ext>
            </p:extLst>
          </p:nvPr>
        </p:nvGraphicFramePr>
        <p:xfrm>
          <a:off x="9004552" y="1763443"/>
          <a:ext cx="1972664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32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986332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70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 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플래그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MJ/m2)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운형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r>
                        <a:rPr lang="en-US" altLang="ko-KR" sz="700" u="none" strike="noStrike">
                          <a:effectLst/>
                        </a:rPr>
                        <a:t>(100</a:t>
                      </a:r>
                      <a:r>
                        <a:rPr lang="en-US" sz="700" u="none" strike="noStrike">
                          <a:effectLst/>
                        </a:rPr>
                        <a:t>m 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en-US" sz="700" u="none" strike="noStrike">
                          <a:effectLst/>
                        </a:rPr>
                        <a:t>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624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62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종료</a:t>
                      </a:r>
                      <a:r>
                        <a:rPr lang="en-US" altLang="ko-KR" sz="700" u="none" strike="noStrike">
                          <a:effectLst/>
                        </a:rPr>
                        <a:t>: 2016.7.1.00</a:t>
                      </a:r>
                      <a:r>
                        <a:rPr lang="ko-KR" altLang="en-US" sz="700" u="none" strike="noStrike">
                          <a:effectLst/>
                        </a:rPr>
                        <a:t>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국내식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3873731"/>
            <a:ext cx="480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28474"/>
              </p:ext>
            </p:extLst>
          </p:nvPr>
        </p:nvGraphicFramePr>
        <p:xfrm>
          <a:off x="186081" y="2406258"/>
          <a:ext cx="11170682" cy="4072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04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23208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716590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963475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660133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96572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39C302-B83D-9429-AC51-D29A257F30EF}"/>
              </a:ext>
            </a:extLst>
          </p:cNvPr>
          <p:cNvSpPr txBox="1"/>
          <p:nvPr/>
        </p:nvSpPr>
        <p:spPr>
          <a:xfrm>
            <a:off x="5555915" y="1261467"/>
            <a:ext cx="573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전체 컬럼명과 내용은 참고 쪽으로 </a:t>
            </a:r>
            <a:r>
              <a:rPr lang="ko-KR" altLang="en-US" b="1" dirty="0" err="1">
                <a:solidFill>
                  <a:srgbClr val="FF0000"/>
                </a:solidFill>
              </a:rPr>
              <a:t>뺴기</a:t>
            </a:r>
            <a:r>
              <a:rPr lang="en-US" altLang="ko-KR" b="1" dirty="0">
                <a:solidFill>
                  <a:srgbClr val="FF0000"/>
                </a:solidFill>
              </a:rPr>
              <a:t>????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전체 나열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사용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>
                <a:solidFill>
                  <a:srgbClr val="FF0000"/>
                </a:solidFill>
              </a:rPr>
              <a:t>중요 컬럼만 나열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51" y="2582906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" y="2582908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557555" y="3995160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03651" y="2860181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476591" y="4133523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933535"/>
            <a:ext cx="66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비중이 극단적으로 적은 항목은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＇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672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머신러닝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54295"/>
            <a:ext cx="588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1" y="4419915"/>
            <a:ext cx="5889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1815977"/>
          <a:ext cx="55798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0.603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4419915"/>
          <a:ext cx="5579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47532D-3D88-725B-9AD4-679E7CDD259C}"/>
              </a:ext>
            </a:extLst>
          </p:cNvPr>
          <p:cNvSpPr txBox="1"/>
          <p:nvPr/>
        </p:nvSpPr>
        <p:spPr>
          <a:xfrm>
            <a:off x="5112084" y="1325565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Parameter </a:t>
            </a:r>
            <a:r>
              <a:rPr lang="ko-KR" altLang="en-US" b="1" dirty="0">
                <a:solidFill>
                  <a:srgbClr val="FF0000"/>
                </a:solidFill>
              </a:rPr>
              <a:t>추가할지 말지 고민</a:t>
            </a:r>
          </a:p>
        </p:txBody>
      </p:sp>
    </p:spTree>
    <p:extLst>
      <p:ext uri="{BB962C8B-B14F-4D97-AF65-F5344CB8AC3E}">
        <p14:creationId xmlns:p14="http://schemas.microsoft.com/office/powerpoint/2010/main" val="397081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머신러닝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24030"/>
              </p:ext>
            </p:extLst>
          </p:nvPr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머신러닝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60953"/>
              </p:ext>
            </p:extLst>
          </p:nvPr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 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39950"/>
            <a:ext cx="7313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손실함수는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en-US" altLang="ko-KR" sz="1400" dirty="0" err="1">
                <a:latin typeface="+mj-ea"/>
                <a:ea typeface="+mj-ea"/>
              </a:rPr>
              <a:t>sparse_categorical_entropy</a:t>
            </a:r>
            <a:r>
              <a:rPr lang="en-US" altLang="ko-KR" sz="1400" dirty="0">
                <a:latin typeface="+mj-ea"/>
                <a:ea typeface="+mj-ea"/>
              </a:rPr>
              <a:t>’</a:t>
            </a:r>
            <a:r>
              <a:rPr lang="ko-KR" altLang="en-US" sz="1400" dirty="0">
                <a:latin typeface="+mj-ea"/>
                <a:ea typeface="+mj-ea"/>
              </a:rPr>
              <a:t>를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사용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 </a:t>
            </a:r>
            <a:r>
              <a:rPr lang="en-US" altLang="ko-KR" sz="1400" dirty="0">
                <a:latin typeface="+mj-ea"/>
                <a:ea typeface="+mj-ea"/>
              </a:rPr>
              <a:t>(512, 256)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leaky_relu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 </a:t>
            </a:r>
            <a:r>
              <a:rPr lang="en-US" altLang="ko-KR" sz="1400" dirty="0">
                <a:latin typeface="+mj-ea"/>
                <a:ea typeface="+mj-ea"/>
              </a:rPr>
              <a:t>(0.3, 0.25)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(Adam, </a:t>
            </a:r>
            <a:r>
              <a:rPr lang="en-US" altLang="ko-KR" sz="1400" dirty="0" err="1">
                <a:latin typeface="+mj-ea"/>
                <a:ea typeface="+mj-ea"/>
              </a:rPr>
              <a:t>lr</a:t>
            </a:r>
            <a:r>
              <a:rPr lang="en-US" altLang="ko-KR" sz="1400" dirty="0">
                <a:latin typeface="+mj-ea"/>
                <a:ea typeface="+mj-ea"/>
              </a:rPr>
              <a:t> = 0.0001)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41" y="1261467"/>
            <a:ext cx="4132889" cy="53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003AF-EB0F-4B94-5A0A-6ACD8AAD59CA}"/>
              </a:ext>
            </a:extLst>
          </p:cNvPr>
          <p:cNvSpPr txBox="1"/>
          <p:nvPr/>
        </p:nvSpPr>
        <p:spPr>
          <a:xfrm>
            <a:off x="3912136" y="3442915"/>
            <a:ext cx="391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논의와 시사점과 합칠지</a:t>
            </a:r>
            <a:r>
              <a:rPr lang="en-US" altLang="ko-KR" b="1" dirty="0">
                <a:solidFill>
                  <a:srgbClr val="FF0000"/>
                </a:solidFill>
              </a:rPr>
              <a:t>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CEB7B-9D94-449E-AF66-1A21BB82897D}"/>
              </a:ext>
            </a:extLst>
          </p:cNvPr>
          <p:cNvSpPr/>
          <p:nvPr/>
        </p:nvSpPr>
        <p:spPr>
          <a:xfrm>
            <a:off x="83953" y="312827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A14A0-63B4-9A65-95C7-DBD52EF359EF}"/>
              </a:ext>
            </a:extLst>
          </p:cNvPr>
          <p:cNvSpPr txBox="1"/>
          <p:nvPr/>
        </p:nvSpPr>
        <p:spPr>
          <a:xfrm>
            <a:off x="291409" y="313147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논의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BA535-AB8E-1A47-16D1-BC96AF80D346}"/>
              </a:ext>
            </a:extLst>
          </p:cNvPr>
          <p:cNvSpPr txBox="1"/>
          <p:nvPr/>
        </p:nvSpPr>
        <p:spPr>
          <a:xfrm>
            <a:off x="83953" y="3780781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4786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4790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5439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7AA-3527-4B22-5F9B-2508CE031543}"/>
              </a:ext>
            </a:extLst>
          </p:cNvPr>
          <p:cNvSpPr txBox="1"/>
          <p:nvPr/>
        </p:nvSpPr>
        <p:spPr>
          <a:xfrm>
            <a:off x="7176170" y="2308706"/>
            <a:ext cx="391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상위</a:t>
            </a:r>
            <a:r>
              <a:rPr lang="en-US" altLang="ko-KR" b="1" dirty="0">
                <a:solidFill>
                  <a:srgbClr val="FF0000"/>
                </a:solidFill>
              </a:rPr>
              <a:t> 3</a:t>
            </a:r>
            <a:r>
              <a:rPr lang="ko-KR" altLang="en-US" b="1" dirty="0">
                <a:solidFill>
                  <a:srgbClr val="FF0000"/>
                </a:solidFill>
              </a:rPr>
              <a:t>개를 제공하고 경각심을 제고하는 쪽으로</a:t>
            </a: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/>
        </p:nvGraphicFramePr>
        <p:xfrm>
          <a:off x="2055240" y="3169818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/>
        </p:nvGraphicFramePr>
        <p:xfrm>
          <a:off x="6676273" y="3169818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/>
        </p:nvGraphicFramePr>
        <p:xfrm>
          <a:off x="7493739" y="2510093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/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/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3312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/>
        </p:nvGraphicFramePr>
        <p:xfrm>
          <a:off x="3771013" y="1569245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9D1596-1D2D-6EC0-BD2B-420AA178F0FB}"/>
              </a:ext>
            </a:extLst>
          </p:cNvPr>
          <p:cNvGraphicFramePr>
            <a:graphicFrameLocks/>
          </p:cNvGraphicFramePr>
          <p:nvPr/>
        </p:nvGraphicFramePr>
        <p:xfrm>
          <a:off x="3771012" y="4125435"/>
          <a:ext cx="8171321" cy="255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352311" y="4341799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8153-A9B4-8411-DACF-6AF179A4E98E}"/>
              </a:ext>
            </a:extLst>
          </p:cNvPr>
          <p:cNvSpPr txBox="1"/>
          <p:nvPr/>
        </p:nvSpPr>
        <p:spPr>
          <a:xfrm>
            <a:off x="3504586" y="3957078"/>
            <a:ext cx="3249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전체 근로자 수 대비 건설업 종사자 수 비율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A169-5C97-FC6E-179B-6A93FCC00FEF}"/>
              </a:ext>
            </a:extLst>
          </p:cNvPr>
          <p:cNvSpPr txBox="1"/>
          <p:nvPr/>
        </p:nvSpPr>
        <p:spPr>
          <a:xfrm>
            <a:off x="9214370" y="4109126"/>
            <a:ext cx="324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사망만인율</a:t>
            </a:r>
            <a:r>
              <a:rPr lang="en-US" altLang="ko-KR" sz="1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517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111124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16400"/>
              </p:ext>
            </p:extLst>
          </p:nvPr>
        </p:nvGraphicFramePr>
        <p:xfrm>
          <a:off x="2010339" y="3454344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507385" y="2898010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/>
        </p:nvGraphicFramePr>
        <p:xfrm>
          <a:off x="1421219" y="2733647"/>
          <a:ext cx="4572000" cy="407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/>
        </p:nvGraphicFramePr>
        <p:xfrm>
          <a:off x="6167780" y="2733647"/>
          <a:ext cx="4572000" cy="412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4306</Words>
  <Application>Microsoft Office PowerPoint</Application>
  <PresentationFormat>와이드스크린</PresentationFormat>
  <Paragraphs>719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 ExtraBold</vt:lpstr>
      <vt:lpstr>나눔스퀘어 Light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100</cp:revision>
  <dcterms:created xsi:type="dcterms:W3CDTF">2020-09-07T02:34:06Z</dcterms:created>
  <dcterms:modified xsi:type="dcterms:W3CDTF">2024-05-13T08:48:43Z</dcterms:modified>
</cp:coreProperties>
</file>