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4" r:id="rId2"/>
    <p:sldId id="309" r:id="rId3"/>
    <p:sldId id="315" r:id="rId4"/>
    <p:sldId id="308" r:id="rId5"/>
    <p:sldId id="325" r:id="rId6"/>
    <p:sldId id="327" r:id="rId7"/>
    <p:sldId id="298" r:id="rId8"/>
    <p:sldId id="313" r:id="rId9"/>
    <p:sldId id="299" r:id="rId10"/>
    <p:sldId id="321" r:id="rId11"/>
    <p:sldId id="301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1" clrIdx="0">
    <p:extLst>
      <p:ext uri="{19B8F6BF-5375-455C-9EA6-DF929625EA0E}">
        <p15:presenceInfo xmlns:p15="http://schemas.microsoft.com/office/powerpoint/2012/main" userId="hy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36E"/>
    <a:srgbClr val="04396C"/>
    <a:srgbClr val="005289"/>
    <a:srgbClr val="393939"/>
    <a:srgbClr val="1E3252"/>
    <a:srgbClr val="6497B1"/>
    <a:srgbClr val="AEAFA9"/>
    <a:srgbClr val="418A9D"/>
    <a:srgbClr val="BCDEE3"/>
    <a:srgbClr val="0070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3T16:37:14.045" idx="1">
    <p:pos x="5096" y="664"/>
    <p:text>기본적으로 엑셀 형식의 다운로드가 가능하지만 일부 데이터(사건 발생 시간) 엑셀 다운로드로 제공되지 않아 Selenium을 통한 동적 크롤링으로 수집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3166796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5625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3166796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3166796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3166796"/>
            <a:ext cx="2041451" cy="2904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050422" y="4418995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808980" y="4418995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567538" y="4418995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57943" y="2664601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5625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16500" y="2664601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5625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75057" y="2664601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5625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614" y="2664601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101565" y="4331439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연동을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22257" y="3939281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18681" y="4314351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 데이터로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모델링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40" y="4327079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정책 제언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</a:t>
            </a:r>
            <a:r>
              <a:rPr lang="ko-KR" altLang="en-US" sz="1400" dirty="0" smtClean="0">
                <a:latin typeface="+mj-ea"/>
                <a:ea typeface="+mj-ea"/>
              </a:rPr>
              <a:t>발생 가능성이 높은 </a:t>
            </a:r>
            <a:r>
              <a:rPr lang="en-US" altLang="ko-KR" sz="1400" dirty="0" smtClean="0">
                <a:latin typeface="+mj-ea"/>
                <a:ea typeface="+mj-ea"/>
              </a:rPr>
              <a:t>3</a:t>
            </a:r>
            <a:r>
              <a:rPr lang="ko-KR" altLang="en-US" sz="1400" dirty="0" smtClean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 smtClean="0">
                <a:latin typeface="+mj-ea"/>
                <a:ea typeface="+mj-ea"/>
              </a:rPr>
              <a:t>(64.8% </a:t>
            </a:r>
            <a:r>
              <a:rPr lang="ko-KR" altLang="en-US" sz="1400" dirty="0" smtClean="0">
                <a:latin typeface="+mj-ea"/>
                <a:ea typeface="+mj-ea"/>
              </a:rPr>
              <a:t>이상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4311"/>
              </p:ext>
            </p:extLst>
          </p:nvPr>
        </p:nvGraphicFramePr>
        <p:xfrm>
          <a:off x="778933" y="1439334"/>
          <a:ext cx="9465733" cy="4700524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일 갱신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18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일 갱신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</a:p>
                    <a:p>
                      <a:pPr marL="171450" marR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박환표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한재구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i="1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공정기반의</a:t>
                      </a:r>
                      <a:r>
                        <a:rPr lang="ko-KR" altLang="en-US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건설현장 안전 위험도 </a:t>
                      </a:r>
                      <a:r>
                        <a:rPr lang="ko-KR" altLang="en-US" sz="1000" i="1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평가지수</a:t>
                      </a:r>
                      <a:r>
                        <a:rPr lang="ko-KR" altLang="en-US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및 </a:t>
                      </a:r>
                      <a:r>
                        <a:rPr lang="ko-KR" altLang="en-US" sz="1000" i="1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위험예측</a:t>
                      </a:r>
                      <a:r>
                        <a:rPr lang="ko-KR" altLang="en-US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시스템 개발</a:t>
                      </a:r>
                      <a:r>
                        <a:rPr lang="en-US" altLang="ko-KR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(Ⅰ)”,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한국건설기술연구원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년도 주요사업 연차보고서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창의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시드사업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),2018),KICT 2018-076</a:t>
                      </a:r>
                    </a:p>
                    <a:p>
                      <a:pPr marL="171450" marR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조예림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김연철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신윤석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의사결정나무기법을 이용한 </a:t>
                      </a:r>
                      <a:r>
                        <a:rPr lang="ko-KR" altLang="en-US" sz="1000" i="1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사전 예측모델 개발</a:t>
                      </a:r>
                      <a:r>
                        <a:rPr lang="en-US" altLang="ko-KR" sz="1000" i="1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”,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한국건축시공학회지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제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17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2017), 295~303</a:t>
                      </a:r>
                      <a:endParaRPr lang="ko-KR" altLang="en-US" sz="1000" dirty="0" smtClean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한국건설기술연구원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공정기반의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건설현장 안전 위험도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평가지수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및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위험예측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시스템개발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(2018)</a:t>
                      </a:r>
                      <a:endParaRPr lang="ko-KR" altLang="en-US" sz="1000" b="0" kern="0" spc="0" dirty="0" smtClean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1000" b="0" kern="0" spc="0" dirty="0" smtClean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 smtClean="0">
                          <a:solidFill>
                            <a:schemeClr val="bg1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노동부고시</a:t>
                      </a: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 제 </a:t>
                      </a:r>
                      <a:r>
                        <a:rPr lang="en-US" altLang="ko-KR" sz="1000" kern="12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2002-8</a:t>
                      </a:r>
                      <a:r>
                        <a:rPr lang="ko-KR" altLang="en-US" sz="1000" kern="12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호의 고온의 </a:t>
                      </a:r>
                      <a:r>
                        <a:rPr lang="ko-KR" altLang="en-US" sz="1000" kern="12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+mn-cs"/>
                        </a:rPr>
                        <a:t>노출기준</a:t>
                      </a:r>
                      <a:endParaRPr lang="en-US" altLang="ko-KR" sz="1000" kern="1200" dirty="0" smtClean="0">
                        <a:solidFill>
                          <a:schemeClr val="bg1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  <a:cs typeface="+mn-cs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산업안전보건관리비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계산기준표</a:t>
                      </a:r>
                      <a:endParaRPr lang="ko-KR" altLang="en-US" sz="1000" b="0" kern="0" spc="0" dirty="0" smtClean="0">
                        <a:solidFill>
                          <a:schemeClr val="bg1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선행 연구에서 선택한 변수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10" y="2875052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6980" y="6129925"/>
            <a:ext cx="10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897" y="1279672"/>
            <a:ext cx="11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연구에서 선정한 위험 요인을 핵심 독립변수로 선정하고 해당 데이터를 가져 올 수 있는 홈페이지를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63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lt"/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  <a:latin typeface="+mj-lt"/>
              </a:rPr>
              <a:t>크롤링</a:t>
            </a:r>
            <a:endParaRPr lang="ko-KR" altLang="en-US" sz="3600" spc="-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5392867" y="1264666"/>
            <a:ext cx="647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</a:t>
            </a:r>
            <a:r>
              <a:rPr lang="ko-KR" altLang="en-US" sz="1400" dirty="0" smtClean="0">
                <a:latin typeface="+mj-ea"/>
                <a:ea typeface="+mj-ea"/>
              </a:rPr>
              <a:t>메인 데이터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lt"/>
              </a:rPr>
              <a:t>데이터 </a:t>
            </a:r>
            <a:r>
              <a:rPr lang="ko-KR" altLang="en-US" sz="3600" spc="-300" dirty="0" smtClean="0">
                <a:solidFill>
                  <a:schemeClr val="bg1"/>
                </a:solidFill>
                <a:latin typeface="+mj-lt"/>
              </a:rPr>
              <a:t>수집</a:t>
            </a:r>
            <a:r>
              <a:rPr lang="ko-KR" altLang="en-US" sz="3600" spc="-300" dirty="0">
                <a:solidFill>
                  <a:schemeClr val="bg1"/>
                </a:solidFill>
              </a:rPr>
              <a:t>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en-US" altLang="ko-KR" sz="3600" spc="-300" dirty="0" err="1" smtClean="0">
                <a:solidFill>
                  <a:schemeClr val="bg1"/>
                </a:solidFill>
                <a:latin typeface="+mj-lt"/>
              </a:rPr>
              <a:t>api</a:t>
            </a:r>
            <a:r>
              <a:rPr lang="en-US" altLang="ko-KR" sz="3600" spc="-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  <a:latin typeface="+mj-lt"/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300"/>
              </p:ext>
            </p:extLst>
          </p:nvPr>
        </p:nvGraphicFramePr>
        <p:xfrm>
          <a:off x="5943591" y="1754029"/>
          <a:ext cx="2895608" cy="5015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7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한 페이지 결과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한 페이지당 표출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5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페이지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페이지 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총 개수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데이터 총 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코드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응답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메시지코드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응답메시지 내용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 메시지 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224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데이터 타입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1050" u="none" strike="noStrike">
                          <a:effectLst/>
                        </a:rPr>
                        <a:t>(XML/JSON)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일시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목록 순서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지점 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서울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종관기상관측 지점명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기온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기온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강수량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풍속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m/s)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풍속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풍향</a:t>
                      </a:r>
                      <a:r>
                        <a:rPr lang="en-US" altLang="ko-KR" sz="1050" u="none" strike="noStrike" dirty="0">
                          <a:effectLst/>
                        </a:rPr>
                        <a:t>(16</a:t>
                      </a:r>
                      <a:r>
                        <a:rPr lang="ko-KR" altLang="en-US" sz="1050" u="none" strike="noStrike" dirty="0">
                          <a:effectLst/>
                        </a:rPr>
                        <a:t>방위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풍향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습도</a:t>
                      </a:r>
                      <a:r>
                        <a:rPr lang="en-US" altLang="ko-KR" sz="1050" u="none" strike="noStrike" dirty="0">
                          <a:effectLst/>
                        </a:rPr>
                        <a:t>(%)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습도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5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증기압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 err="1">
                          <a:effectLst/>
                        </a:rPr>
                        <a:t>hPa</a:t>
                      </a:r>
                      <a:r>
                        <a:rPr lang="en-US" sz="1050" u="none" strike="noStrike" dirty="0">
                          <a:effectLst/>
                        </a:rPr>
                        <a:t>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70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이슬점온도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2333"/>
              </p:ext>
            </p:extLst>
          </p:nvPr>
        </p:nvGraphicFramePr>
        <p:xfrm>
          <a:off x="8839199" y="1754032"/>
          <a:ext cx="2895608" cy="501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4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1447804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항목명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국문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항목설명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현지기압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현지기압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 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hPa)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해면기압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품질검사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hr)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일조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하단참조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플래그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일사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MJ/m2)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>
                          <a:effectLst/>
                        </a:rPr>
                        <a:t>3</a:t>
                      </a:r>
                      <a:r>
                        <a:rPr lang="ko-KR" altLang="en-US" sz="1050" u="none" strike="noStrike">
                          <a:effectLst/>
                        </a:rPr>
                        <a:t>시간신적설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u="none" strike="noStrike" dirty="0">
                          <a:effectLst/>
                        </a:rPr>
                        <a:t>3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시간신적설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cm)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전운량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전운량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중하층운량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중하층운량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ko-KR" altLang="en-US" sz="1050" u="none" strike="noStrike" dirty="0">
                          <a:effectLst/>
                        </a:rPr>
                        <a:t>분위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운형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최저운고</a:t>
                      </a:r>
                      <a:r>
                        <a:rPr lang="en-US" altLang="ko-KR" sz="1050" u="none" strike="noStrike">
                          <a:effectLst/>
                        </a:rPr>
                        <a:t>(100</a:t>
                      </a:r>
                      <a:r>
                        <a:rPr lang="en-US" sz="1050" u="none" strike="noStrike">
                          <a:effectLst/>
                        </a:rPr>
                        <a:t>m 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시정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시정</a:t>
                      </a:r>
                      <a:r>
                        <a:rPr lang="en-US" altLang="ko-KR" sz="1050" u="none" strike="noStrike" dirty="0">
                          <a:effectLst/>
                        </a:rPr>
                        <a:t>(10</a:t>
                      </a:r>
                      <a:r>
                        <a:rPr lang="en-US" sz="1050" u="none" strike="noStrike" dirty="0">
                          <a:effectLst/>
                        </a:rPr>
                        <a:t>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7397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지면상태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지면상태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1050" u="none" strike="noStrike">
                          <a:effectLst/>
                        </a:rPr>
                        <a:t>)</a:t>
                      </a:r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7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종료</a:t>
                      </a:r>
                      <a:r>
                        <a:rPr lang="en-US" altLang="ko-KR" sz="1050" u="none" strike="noStrike">
                          <a:effectLst/>
                        </a:rPr>
                        <a:t>: 2016.7.1.00</a:t>
                      </a:r>
                      <a:r>
                        <a:rPr lang="ko-KR" altLang="en-US" sz="1050" u="none" strike="noStrike">
                          <a:effectLst/>
                        </a:rPr>
                        <a:t>시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현상번호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현상번호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국내식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</a:t>
                      </a:r>
                      <a:r>
                        <a:rPr lang="en-US" altLang="ko-KR" sz="1050" u="none" strike="noStrike">
                          <a:effectLst/>
                        </a:rPr>
                        <a:t>(°</a:t>
                      </a:r>
                      <a:r>
                        <a:rPr lang="en-US" sz="1050" u="none" strike="noStrike">
                          <a:effectLst/>
                        </a:rPr>
                        <a:t>C)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지면온도 품질검사 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105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7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플래그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5cm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5cm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10cm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10cm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20cm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20cm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73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>
                          <a:effectLst/>
                        </a:rPr>
                        <a:t>30cm </a:t>
                      </a:r>
                      <a:r>
                        <a:rPr lang="ko-KR" altLang="en-US" sz="1050" u="none" strike="noStrike">
                          <a:effectLst/>
                        </a:rPr>
                        <a:t>지중온도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30cm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1050" u="none" strike="noStrike" dirty="0">
                          <a:effectLst/>
                        </a:rPr>
                        <a:t>(°</a:t>
                      </a:r>
                      <a:r>
                        <a:rPr lang="en-US" sz="1050" u="none" strike="noStrike" dirty="0">
                          <a:effectLst/>
                        </a:rPr>
                        <a:t>C)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40080" y="3317820"/>
            <a:ext cx="48060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수집한 데이터의 기상데이터에 </a:t>
            </a:r>
            <a:r>
              <a:rPr lang="ko-KR" altLang="en-US" sz="1400" dirty="0" err="1" smtClean="0">
                <a:latin typeface="+mj-ea"/>
                <a:ea typeface="+mj-ea"/>
              </a:rPr>
              <a:t>이상치가</a:t>
            </a:r>
            <a:r>
              <a:rPr lang="ko-KR" altLang="en-US" sz="1400" dirty="0" smtClean="0">
                <a:latin typeface="+mj-ea"/>
                <a:ea typeface="+mj-ea"/>
              </a:rPr>
              <a:t> 존재하여 기상청 </a:t>
            </a:r>
            <a:r>
              <a:rPr lang="ko-KR" altLang="en-US" sz="1400" dirty="0" err="1" smtClean="0">
                <a:latin typeface="+mj-ea"/>
                <a:ea typeface="+mj-ea"/>
              </a:rPr>
              <a:t>시간자료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조회서비스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OpenAPI</a:t>
            </a:r>
            <a:r>
              <a:rPr lang="ko-KR" altLang="en-US" sz="1400" dirty="0" smtClean="0">
                <a:latin typeface="+mj-ea"/>
                <a:ea typeface="+mj-ea"/>
              </a:rPr>
              <a:t>를 통하여 수집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국토교통부에서 </a:t>
            </a:r>
            <a:r>
              <a:rPr lang="ko-KR" altLang="en-US" sz="1400" dirty="0">
                <a:latin typeface="+mj-ea"/>
                <a:ea typeface="+mj-ea"/>
              </a:rPr>
              <a:t>수집한 </a:t>
            </a:r>
            <a:r>
              <a:rPr lang="ko-KR" altLang="en-US" sz="1400" dirty="0" smtClean="0">
                <a:latin typeface="+mj-ea"/>
                <a:ea typeface="+mj-ea"/>
              </a:rPr>
              <a:t>데이터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위치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를 </a:t>
            </a:r>
            <a:r>
              <a:rPr lang="ko-KR" altLang="en-US" sz="1400" dirty="0">
                <a:latin typeface="+mj-ea"/>
                <a:ea typeface="+mj-ea"/>
              </a:rPr>
              <a:t>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종속변수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89311"/>
              </p:ext>
            </p:extLst>
          </p:nvPr>
        </p:nvGraphicFramePr>
        <p:xfrm>
          <a:off x="374135" y="2194072"/>
          <a:ext cx="4566164" cy="2973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082">
                  <a:extLst>
                    <a:ext uri="{9D8B030D-6E8A-4147-A177-3AD203B41FA5}">
                      <a16:colId xmlns:a16="http://schemas.microsoft.com/office/drawing/2014/main" val="2624517401"/>
                    </a:ext>
                  </a:extLst>
                </a:gridCol>
                <a:gridCol w="2283082">
                  <a:extLst>
                    <a:ext uri="{9D8B030D-6E8A-4147-A177-3AD203B41FA5}">
                      <a16:colId xmlns:a16="http://schemas.microsoft.com/office/drawing/2014/main" val="4063395743"/>
                    </a:ext>
                  </a:extLst>
                </a:gridCol>
              </a:tblGrid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넘어짐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질병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8385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떨어짐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찔림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578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물체에 맞음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화상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18611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끼임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교통사고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1030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부딪힘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감전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31408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절단</a:t>
                      </a:r>
                      <a:r>
                        <a:rPr lang="en-US" altLang="ko-KR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베임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질식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8202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 smtClean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깔림</a:t>
                      </a:r>
                      <a:endParaRPr lang="ko-KR" altLang="en-US" sz="16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5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71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rgbClr val="393939"/>
                </a:solidFill>
                <a:latin typeface="+mn-ea"/>
              </a:rPr>
              <a:t>독립변수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28581"/>
              </p:ext>
            </p:extLst>
          </p:nvPr>
        </p:nvGraphicFramePr>
        <p:xfrm>
          <a:off x="339536" y="1735368"/>
          <a:ext cx="11534964" cy="4943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169">
                  <a:extLst>
                    <a:ext uri="{9D8B030D-6E8A-4147-A177-3AD203B41FA5}">
                      <a16:colId xmlns:a16="http://schemas.microsoft.com/office/drawing/2014/main" val="409003680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461046042"/>
                    </a:ext>
                  </a:extLst>
                </a:gridCol>
                <a:gridCol w="1293516">
                  <a:extLst>
                    <a:ext uri="{9D8B030D-6E8A-4147-A177-3AD203B41FA5}">
                      <a16:colId xmlns:a16="http://schemas.microsoft.com/office/drawing/2014/main" val="1632589697"/>
                    </a:ext>
                  </a:extLst>
                </a:gridCol>
                <a:gridCol w="933466">
                  <a:extLst>
                    <a:ext uri="{9D8B030D-6E8A-4147-A177-3AD203B41FA5}">
                      <a16:colId xmlns:a16="http://schemas.microsoft.com/office/drawing/2014/main" val="1691714241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90903588"/>
                    </a:ext>
                  </a:extLst>
                </a:gridCol>
                <a:gridCol w="2093630">
                  <a:extLst>
                    <a:ext uri="{9D8B030D-6E8A-4147-A177-3AD203B41FA5}">
                      <a16:colId xmlns:a16="http://schemas.microsoft.com/office/drawing/2014/main" val="4002372467"/>
                    </a:ext>
                  </a:extLst>
                </a:gridCol>
                <a:gridCol w="800113">
                  <a:extLst>
                    <a:ext uri="{9D8B030D-6E8A-4147-A177-3AD203B41FA5}">
                      <a16:colId xmlns:a16="http://schemas.microsoft.com/office/drawing/2014/main" val="1842120948"/>
                    </a:ext>
                  </a:extLst>
                </a:gridCol>
                <a:gridCol w="586749">
                  <a:extLst>
                    <a:ext uri="{9D8B030D-6E8A-4147-A177-3AD203B41FA5}">
                      <a16:colId xmlns:a16="http://schemas.microsoft.com/office/drawing/2014/main" val="1588949438"/>
                    </a:ext>
                  </a:extLst>
                </a:gridCol>
                <a:gridCol w="1173500">
                  <a:extLst>
                    <a:ext uri="{9D8B030D-6E8A-4147-A177-3AD203B41FA5}">
                      <a16:colId xmlns:a16="http://schemas.microsoft.com/office/drawing/2014/main" val="3058348342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968623427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1814072034"/>
                    </a:ext>
                  </a:extLst>
                </a:gridCol>
                <a:gridCol w="706766">
                  <a:extLst>
                    <a:ext uri="{9D8B030D-6E8A-4147-A177-3AD203B41FA5}">
                      <a16:colId xmlns:a16="http://schemas.microsoft.com/office/drawing/2014/main" val="2634756698"/>
                    </a:ext>
                  </a:extLst>
                </a:gridCol>
              </a:tblGrid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컬럼명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타입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내용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65064"/>
                  </a:ext>
                </a:extLst>
              </a:tr>
              <a:tr h="69261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발생날짜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날짜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년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월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일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도 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요일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사고신고사유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부상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사망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중복허용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4502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시각 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시</a:t>
                      </a:r>
                      <a:r>
                        <a:rPr lang="en-US" altLang="ko-KR" sz="1300" u="none" strike="noStrike" dirty="0">
                          <a:effectLst/>
                        </a:rPr>
                        <a:t>, </a:t>
                      </a:r>
                      <a:r>
                        <a:rPr lang="ko-KR" altLang="en-US" sz="1300" u="none" strike="noStrike" dirty="0">
                          <a:effectLst/>
                        </a:rPr>
                        <a:t>분</a:t>
                      </a:r>
                      <a:r>
                        <a:rPr lang="en-US" altLang="ko-KR" sz="1300" u="none" strike="noStrike" dirty="0"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전체공사비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공사비 규모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공휴일여부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휴일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작업자 규모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265163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사고인지 시간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산재발생을</a:t>
                      </a:r>
                      <a:r>
                        <a:rPr lang="ko-KR" altLang="en-US" sz="1300" u="none" strike="noStrike" dirty="0">
                          <a:effectLst/>
                        </a:rPr>
                        <a:t> 인지한 시간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object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전체 공사와 산재가 발생한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공종의</a:t>
                      </a:r>
                      <a:r>
                        <a:rPr lang="ko-KR" altLang="en-US" sz="1300" u="none" strike="noStrike" dirty="0">
                          <a:effectLst/>
                        </a:rPr>
                        <a:t> 공사기간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오전오후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AM/PM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강수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비 여부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0973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 err="1">
                          <a:effectLst/>
                        </a:rPr>
                        <a:t>공정률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시간대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시각</a:t>
                      </a:r>
                      <a:r>
                        <a:rPr lang="en-US" altLang="ko-KR" sz="1300" u="none" strike="noStrike">
                          <a:effectLst/>
                        </a:rPr>
                        <a:t>(</a:t>
                      </a:r>
                      <a:r>
                        <a:rPr lang="ko-KR" altLang="en-US" sz="1300" u="none" strike="noStrike">
                          <a:effectLst/>
                        </a:rPr>
                        <a:t>시</a:t>
                      </a:r>
                      <a:r>
                        <a:rPr lang="en-US" altLang="ko-KR" sz="1300" u="none" strike="noStrike">
                          <a:effectLst/>
                        </a:rPr>
                        <a:t>)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일조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햇빛의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5121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18162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보호조치여부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노동자에 대한 보호 조치 여부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float</a:t>
                      </a:r>
                      <a:endParaRPr 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기온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공공</a:t>
                      </a:r>
                      <a:r>
                        <a:rPr lang="en-US" altLang="ko-KR" sz="1300" u="none" strike="noStrike" dirty="0">
                          <a:effectLst/>
                        </a:rPr>
                        <a:t>/</a:t>
                      </a:r>
                      <a:r>
                        <a:rPr lang="ko-KR" altLang="en-US" sz="1300" u="none" strike="noStrike" dirty="0">
                          <a:effectLst/>
                        </a:rPr>
                        <a:t>민간 구분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Boolean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공사현장의 구분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전운량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구름의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82415"/>
                  </a:ext>
                </a:extLst>
              </a:tr>
              <a:tr h="3428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300" u="none" strike="noStrike" dirty="0">
                          <a:effectLst/>
                        </a:rPr>
                        <a:t>-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안전방호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72097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공종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진행한 공사의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풍속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 dirty="0">
                          <a:effectLst/>
                        </a:rPr>
                        <a:t>풍속</a:t>
                      </a:r>
                      <a:endParaRPr lang="ko-KR" altLang="en-US" sz="1300" b="0" i="0" u="none" strike="noStrike" dirty="0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날씨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기상상태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시정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시야의 정도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9285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사고객체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물적 객체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풍향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부위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지점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64728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작업프로세스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산재가 발생한 작업 종류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습도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사고원인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산재가 발생한 원인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159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장소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object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신고된 건축물의 용도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u="none" strike="noStrike">
                          <a:effectLst/>
                        </a:rPr>
                        <a:t>이슬점 온도</a:t>
                      </a:r>
                      <a:endParaRPr lang="ko-KR" altLang="en-US" sz="1300" b="0" i="0" u="none" strike="noStrike">
                        <a:solidFill>
                          <a:srgbClr val="40474D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사상자수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float</a:t>
                      </a:r>
                      <a:endParaRPr lang="en-US" sz="1300" b="0" i="0" u="none" strike="noStrike">
                        <a:solidFill>
                          <a:srgbClr val="40474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사망자수와 부상자수의 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404" marR="8404" marT="840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7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04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10430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</a:t>
            </a:r>
            <a:r>
              <a:rPr lang="ko-KR" altLang="en-US" sz="1400" dirty="0" smtClean="0">
                <a:latin typeface="+mj-ea"/>
                <a:ea typeface="+mj-ea"/>
              </a:rPr>
              <a:t>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</a:t>
            </a:r>
            <a:r>
              <a:rPr lang="ko-KR" altLang="en-US" sz="1400" dirty="0" smtClean="0">
                <a:latin typeface="+mj-ea"/>
                <a:ea typeface="+mj-ea"/>
              </a:rPr>
              <a:t>제외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여러 경우의 수 중 모델 성능이 가장 좋은 변수 선택을 채택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 smtClean="0">
                <a:latin typeface="+mj-ea"/>
                <a:ea typeface="+mj-ea"/>
              </a:rPr>
              <a:t>재분류</a:t>
            </a:r>
            <a:endParaRPr lang="ko-KR" altLang="en-US" sz="1400" dirty="0" smtClean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4568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 smtClean="0">
                <a:latin typeface="+mj-ea"/>
                <a:ea typeface="+mj-ea"/>
              </a:rPr>
              <a:t>사상자수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부상자 </a:t>
            </a:r>
            <a:r>
              <a:rPr lang="ko-KR" altLang="en-US" sz="1400" dirty="0">
                <a:latin typeface="+mj-ea"/>
                <a:ea typeface="+mj-ea"/>
              </a:rPr>
              <a:t>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</a:t>
            </a:r>
            <a:r>
              <a:rPr lang="ko-KR" altLang="en-US" sz="1400" dirty="0" smtClean="0">
                <a:latin typeface="+mj-ea"/>
                <a:ea typeface="+mj-ea"/>
              </a:rPr>
              <a:t>수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공사기간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 err="1" smtClean="0">
                <a:latin typeface="+mj-ea"/>
                <a:ea typeface="+mj-ea"/>
              </a:rPr>
              <a:t>공사종료일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– </a:t>
            </a:r>
            <a:r>
              <a:rPr lang="ko-KR" altLang="en-US" sz="1400" dirty="0" err="1" smtClean="0">
                <a:latin typeface="+mj-ea"/>
                <a:ea typeface="+mj-ea"/>
              </a:rPr>
              <a:t>공사시작일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5E52D-23C5-F0D3-9C4C-5A54A8E8EC02}"/>
              </a:ext>
            </a:extLst>
          </p:cNvPr>
          <p:cNvSpPr/>
          <p:nvPr/>
        </p:nvSpPr>
        <p:spPr>
          <a:xfrm>
            <a:off x="83953" y="300893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552B2-666F-8953-7F5F-85ACDC966560}"/>
              </a:ext>
            </a:extLst>
          </p:cNvPr>
          <p:cNvSpPr txBox="1"/>
          <p:nvPr/>
        </p:nvSpPr>
        <p:spPr>
          <a:xfrm>
            <a:off x="291409" y="301213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EA5D5-DA45-D288-20DA-89C11AFB25AF}"/>
              </a:ext>
            </a:extLst>
          </p:cNvPr>
          <p:cNvSpPr txBox="1"/>
          <p:nvPr/>
        </p:nvSpPr>
        <p:spPr>
          <a:xfrm>
            <a:off x="83953" y="3661445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ppt_종합_초안</Template>
  <TotalTime>108</TotalTime>
  <Words>1147</Words>
  <Application>Microsoft Office PowerPoint</Application>
  <PresentationFormat>와이드스크린</PresentationFormat>
  <Paragraphs>325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 ExtraBold</vt:lpstr>
      <vt:lpstr>나눔스퀘어 Light</vt:lpstr>
      <vt:lpstr>돋움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hyk</dc:creator>
  <cp:lastModifiedBy>hyk</cp:lastModifiedBy>
  <cp:revision>15</cp:revision>
  <dcterms:created xsi:type="dcterms:W3CDTF">2024-05-13T06:47:59Z</dcterms:created>
  <dcterms:modified xsi:type="dcterms:W3CDTF">2024-05-13T08:36:54Z</dcterms:modified>
</cp:coreProperties>
</file>