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.xml" ContentType="application/vnd.openxmlformats-officedocument.presentationml.notesSlide+xml"/>
  <Override PartName="/ppt/comments/modernComment_107_BC714360.xml" ContentType="application/vnd.ms-powerpoint.comments+xml"/>
  <Override PartName="/ppt/notesSlides/notesSlide2.xml" ContentType="application/vnd.openxmlformats-officedocument.presentationml.notesSlide+xml"/>
  <Override PartName="/ppt/comments/modernComment_106_57731261.xml" ContentType="application/vnd.ms-powerpoint.comments+xml"/>
  <Override PartName="/ppt/notesSlides/notesSlide3.xml" ContentType="application/vnd.openxmlformats-officedocument.presentationml.notesSlide+xml"/>
  <Override PartName="/ppt/comments/modernComment_103_B72FC7D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6" r:id="rId2"/>
    <p:sldId id="312" r:id="rId3"/>
    <p:sldId id="277" r:id="rId4"/>
    <p:sldId id="330" r:id="rId5"/>
    <p:sldId id="279" r:id="rId6"/>
    <p:sldId id="281" r:id="rId7"/>
    <p:sldId id="331" r:id="rId8"/>
    <p:sldId id="282" r:id="rId9"/>
    <p:sldId id="283" r:id="rId10"/>
    <p:sldId id="263" r:id="rId11"/>
    <p:sldId id="262" r:id="rId12"/>
    <p:sldId id="324" r:id="rId13"/>
    <p:sldId id="259" r:id="rId14"/>
    <p:sldId id="309" r:id="rId15"/>
    <p:sldId id="315" r:id="rId16"/>
    <p:sldId id="308" r:id="rId17"/>
    <p:sldId id="325" r:id="rId18"/>
    <p:sldId id="298" r:id="rId19"/>
    <p:sldId id="327" r:id="rId20"/>
    <p:sldId id="313" r:id="rId21"/>
    <p:sldId id="328" r:id="rId22"/>
    <p:sldId id="329" r:id="rId23"/>
    <p:sldId id="299" r:id="rId24"/>
    <p:sldId id="300" r:id="rId25"/>
    <p:sldId id="321" r:id="rId26"/>
    <p:sldId id="301" r:id="rId27"/>
    <p:sldId id="29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36E"/>
    <a:srgbClr val="04396C"/>
    <a:srgbClr val="005289"/>
    <a:srgbClr val="393939"/>
    <a:srgbClr val="1E3252"/>
    <a:srgbClr val="6497B1"/>
    <a:srgbClr val="AEAFA9"/>
    <a:srgbClr val="418A9D"/>
    <a:srgbClr val="BCDEE3"/>
    <a:srgbClr val="0070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1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(‘18~’22)5</a:t>
            </a:r>
            <a:r>
              <a:rPr lang="ko-KR" altLang="en-US" sz="1100" dirty="0"/>
              <a:t>년 평균 사업장수 </a:t>
            </a:r>
            <a:r>
              <a:rPr lang="en-US" altLang="ko-KR" sz="1100" dirty="0"/>
              <a:t>(</a:t>
            </a:r>
            <a:r>
              <a:rPr lang="ko-KR" altLang="en-US" sz="1100" dirty="0"/>
              <a:t>개소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데이터!$B$19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2A-44E5-9C9E-1A1F40946314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A-44E5-9C9E-1A1F40946314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2A-44E5-9C9E-1A1F4094631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9D0EF40-EFC3-44AD-A888-B5184AEFAECE}" type="CATEGORYNAME">
                      <a:rPr lang="ko-KR" altLang="en-US" sz="110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fld id="{086F4793-643A-4808-9ECF-B9CB605C2418}" type="VALUE">
                      <a:rPr lang="en-US" altLang="ko-KR" sz="1100" baseline="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456A9939-E53B-40BE-ACC0-AE3B873D2F9D}" type="PERCENTAGE">
                      <a:rPr lang="en-US" altLang="ko-KR" sz="1100" baseline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12A-44E5-9C9E-1A1F4094631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ln w="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0D2B9F-9B82-47A5-8376-EB31BA86E7AE}" type="CATEGORYNAME">
                      <a:rPr lang="ko-KR" altLang="en-US" sz="110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[범주 이름]</a:t>
                    </a:fld>
                    <a:fld id="{7FE8791D-5A35-4333-AAC0-77121D2D6C29}" type="VALUE">
                      <a:rPr lang="en-US" altLang="ko-KR" sz="1100" baseline="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B328AA69-4DA6-484B-9F26-3FE621D413F0}" type="PERCENTAGE">
                      <a:rPr lang="en-US" altLang="ko-KR" sz="1100" baseline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0"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2A-44E5-9C9E-1A1F4094631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794638222890448"/>
                      <c:h val="0.29046042815682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12A-44E5-9C9E-1A1F409463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데이터!$B$20:$B$22</c:f>
              <c:numCache>
                <c:formatCode>_(* #,##0_);_(* \(#,##0\);_(* "-"_);_(@_)</c:formatCode>
                <c:ptCount val="3"/>
                <c:pt idx="0">
                  <c:v>394201.2</c:v>
                </c:pt>
                <c:pt idx="1">
                  <c:v>389398.4</c:v>
                </c:pt>
                <c:pt idx="2">
                  <c:v>1997790.4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2A-44E5-9C9E-1A1F409463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/>
              <a:t>전체 업종내 규모별 사고사망자 수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데이터!$A$51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4E-48B0-B7D1-E0FAE5D23ABA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4E-48B0-B7D1-E0FAE5D23ABA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4E-48B0-B7D1-E0FAE5D23ABA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4E-48B0-B7D1-E0FAE5D23ABA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4E-48B0-B7D1-E0FAE5D23AB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722222222222223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B4E-48B0-B7D1-E0FAE5D23AB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0656933508311462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B4E-48B0-B7D1-E0FAE5D23ABA}"/>
                </c:ext>
              </c:extLst>
            </c:dLbl>
            <c:dLbl>
              <c:idx val="2"/>
              <c:layout>
                <c:manualLayout>
                  <c:x val="6.1114829396325461E-2"/>
                  <c:y val="4.856325343635716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4E-48B0-B7D1-E0FAE5D23ABA}"/>
                </c:ext>
              </c:extLst>
            </c:dLbl>
            <c:dLbl>
              <c:idx val="3"/>
              <c:layout>
                <c:manualLayout>
                  <c:x val="0.10080533683289589"/>
                  <c:y val="0.1062954601606603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4E-48B0-B7D1-E0FAE5D23ABA}"/>
                </c:ext>
              </c:extLst>
            </c:dLbl>
            <c:dLbl>
              <c:idx val="4"/>
              <c:layout>
                <c:manualLayout>
                  <c:x val="4.8853018372703415E-2"/>
                  <c:y val="0.138696057296744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226968503937009"/>
                      <c:h val="0.188999583692278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B4E-48B0-B7D1-E0FAE5D23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데이터!$B$50:$F$50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데이터!$B$51:$F$51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4E-48B0-B7D1-E0FAE5D23A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근로자수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데이터!$C$19</c:f>
              <c:strCache>
                <c:ptCount val="1"/>
                <c:pt idx="0">
                  <c:v>근로자수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CC-4D7A-A781-F9DC574ABA55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CC-4D7A-A781-F9DC574ABA5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CC-4D7A-A781-F9DC574ABA55}"/>
              </c:ext>
            </c:extLst>
          </c:dPt>
          <c:dLbls>
            <c:dLbl>
              <c:idx val="0"/>
              <c:layout>
                <c:manualLayout>
                  <c:x val="-0.1748428155883576"/>
                  <c:y val="0.197769349261999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75311981375323"/>
                      <c:h val="0.267388614360455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BCC-4D7A-A781-F9DC574ABA55}"/>
                </c:ext>
              </c:extLst>
            </c:dLbl>
            <c:dLbl>
              <c:idx val="1"/>
              <c:layout>
                <c:manualLayout>
                  <c:x val="-1.2376014020126832E-2"/>
                  <c:y val="-5.34792782558502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757661126927059"/>
                      <c:h val="0.278362710884114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BCC-4D7A-A781-F9DC574ABA5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9BDCA10-1A4A-4BB4-B795-F6E7201E6BE8}" type="CATEGORYNAME">
                      <a:rPr lang="ko-KR" altLang="en-US" sz="1100" smtClean="0"/>
                      <a:pPr>
                        <a:defRPr sz="1100" b="1"/>
                      </a:pPr>
                      <a:t>[범주 이름]</a:t>
                    </a:fld>
                    <a:endParaRPr lang="ko-KR" altLang="en-US" sz="1100" dirty="0"/>
                  </a:p>
                  <a:p>
                    <a:pPr>
                      <a:defRPr sz="1100" b="1"/>
                    </a:pPr>
                    <a:fld id="{2871BFF8-BC14-44E0-AC14-44C2935EC452}" type="VALUE">
                      <a:rPr lang="en-US" altLang="ko-KR" sz="1100" baseline="0" smtClean="0"/>
                      <a:pPr>
                        <a:defRPr sz="1100" b="1"/>
                      </a:pPr>
                      <a:t>[값]</a:t>
                    </a:fld>
                    <a:endParaRPr lang="ko-KR" altLang="en-US" sz="1100" baseline="0" dirty="0"/>
                  </a:p>
                  <a:p>
                    <a:pPr>
                      <a:defRPr sz="1100" b="1"/>
                    </a:pPr>
                    <a:fld id="{3BF358F7-012D-4316-B9FC-95421AABC486}" type="PERCENTAGE">
                      <a:rPr lang="en-US" altLang="ko-KR" sz="1100" baseline="0" smtClean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55566399444563452"/>
                      <c:h val="0.340549257851519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CC-4D7A-A781-F9DC574ABA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데이터!$C$20:$C$22</c:f>
              <c:numCache>
                <c:formatCode>_(* #,##0_);_(* \(#,##0\);_(* "-"_);_(@_)</c:formatCode>
                <c:ptCount val="3"/>
                <c:pt idx="0">
                  <c:v>4031607.2</c:v>
                </c:pt>
                <c:pt idx="1">
                  <c:v>2517849.4</c:v>
                </c:pt>
                <c:pt idx="2">
                  <c:v>12715601.6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C-4D7A-A781-F9DC574ABA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데이터!$B$19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6BCC-4D7A-A781-F9DC574ABA55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6BCC-4D7A-A781-F9DC574ABA55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6BCC-4D7A-A781-F9DC574ABA55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6BCC-4D7A-A781-F9DC574ABA55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BCC-4D7A-A781-F9DC574ABA55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BCC-4D7A-A781-F9DC574ABA55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데이터!$A$20:$A$22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데이터!$B$20:$B$22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6BCC-4D7A-A781-F9DC574ABA5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요양재해자수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tx>
            <c:strRef>
              <c:f>데이터!$D$26</c:f>
              <c:strCache>
                <c:ptCount val="1"/>
                <c:pt idx="0">
                  <c:v>요양재해자수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F-4456-9316-7945137AFD77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F-4456-9316-7945137AFD77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F-4456-9316-7945137AFD77}"/>
              </c:ext>
            </c:extLst>
          </c:dPt>
          <c:dLbls>
            <c:dLbl>
              <c:idx val="0"/>
              <c:layout>
                <c:manualLayout>
                  <c:x val="-0.25001482080377885"/>
                  <c:y val="0.227775511162295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1F-4456-9316-7945137AFD77}"/>
                </c:ext>
              </c:extLst>
            </c:dLbl>
            <c:dLbl>
              <c:idx val="1"/>
              <c:layout>
                <c:manualLayout>
                  <c:x val="-0.22546592372565089"/>
                  <c:y val="-0.129941711852351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1F-4456-9316-7945137AFD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데이터!$A$27:$A$29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데이터!$D$27:$D$29</c:f>
              <c:numCache>
                <c:formatCode>_(* #,##0_);_(* \(#,##0\);_(* "-"_);_(@_)</c:formatCode>
                <c:ptCount val="3"/>
                <c:pt idx="0">
                  <c:v>29750.799999999999</c:v>
                </c:pt>
                <c:pt idx="1">
                  <c:v>28576.799999999999</c:v>
                </c:pt>
                <c:pt idx="2">
                  <c:v>56269.799999999988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F-4456-9316-7945137AFD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데이터!$B$26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191F-4456-9316-7945137AFD77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데이터!$B$27:$B$29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191F-4456-9316-7945137AFD77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데이터!$C$26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F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1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150003319443136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0F-191F-4456-9316-7945137AFD77}"/>
                      </c:ext>
                    </c:extLst>
                  </c:dLbl>
                  <c:dLbl>
                    <c:idx val="1"/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7382395217531597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1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934318255856501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3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데이터!$C$27:$C$29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12715601.6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191F-4456-9316-7945137AFD77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</a:t>
            </a:r>
            <a:r>
              <a:rPr lang="ko-KR" altLang="en-US" sz="1100" b="0" i="0" u="none" strike="noStrike" kern="1200" spc="0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산업군</a:t>
            </a: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  <a:endParaRPr lang="ko-KR" alt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3-43DA-BA19-050613A631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(데이터!$D$3,데이터!$J$3,데이터!$P$3,데이터!$V$3,데이터!$AB$3,데이터!$AH$3)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433-43DA-BA19-050613A631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(데이터!$D$4,데이터!$J$4,데이터!$P$4,데이터!$V$4,데이터!$AB$4,데이터!$AH$4)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433-43DA-BA19-050613A6313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(데이터!$D$5,데이터!$J$5,데이터!$P$5,데이터!$V$5,데이터!$AB$5,데이터!$AH$5)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33-43DA-BA19-050613A6313C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100"/>
              <a:t>요양재해자 수 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  <a:endParaRPr lang="ko-KR" alt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(데이터!$D$4,데이터!$J$4,데이터!$P$4,데이터!$V$4,데이터!$AB$4,데이터!$AH$4)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B5A-4755-8794-2A5FA4B44DFD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(데이터!$D$5,데이터!$J$5,데이터!$P$5,데이터!$V$5,데이터!$AB$5,데이터!$AH$5)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FB5A-4755-8794-2A5FA4B44D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FB5A-4755-8794-2A5FA4B44DFD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(데이터!$D$3,데이터!$J$3,데이터!$P$3,데이터!$V$3,데이터!$AB$3,데이터!$AH$3)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FB5A-4755-8794-2A5FA4B44DF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(데이터!$F$3,데이터!$L$3,데이터!$R$3,데이터!$X$3,데이터!$AD$3,데이터!$AJ$3)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BC1-4E75-A21C-07A976F4893A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(데이터!$F$4,데이터!$L$4,데이터!$R$4,데이터!$X$4,데이터!$AD$4,데이터!$AJ$4)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BC1-4E75-A21C-07A976F4893A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(데이터!$F$5,데이터!$L$5,데이터!$R$5,데이터!$X$5,데이터!$AD$5,데이터!$AJ$5)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BC1-4E75-A21C-07A976F48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근로자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(데이터!$C$4,데이터!$I$4,데이터!$O$4,데이터!$U$4,데이터!$AA$4,데이터!$AG$4)</c:f>
              <c:numCache>
                <c:formatCode>#,##0</c:formatCode>
                <c:ptCount val="6"/>
                <c:pt idx="0">
                  <c:v>4152058</c:v>
                </c:pt>
                <c:pt idx="1">
                  <c:v>4045048</c:v>
                </c:pt>
                <c:pt idx="2">
                  <c:v>4012541</c:v>
                </c:pt>
                <c:pt idx="3">
                  <c:v>3959780</c:v>
                </c:pt>
                <c:pt idx="4">
                  <c:v>3988609</c:v>
                </c:pt>
                <c:pt idx="5" formatCode="_(* #,##0_);_(* \(#,##0\);_(* &quot;-&quot;_);_(@_)">
                  <c:v>4031607.2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198-48D8-A0F9-34AD4E19837B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E198-48D8-A0F9-34AD4E1983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E198-48D8-A0F9-34AD4E19837B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E198-48D8-A0F9-34AD4E19837B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(데이터!$F$3,데이터!$L$3,데이터!$R$3,데이터!$X$3,데이터!$AD$3,데이터!$AJ$3)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BC1-4E75-A21C-07A976F4893A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(데이터!$F$4,데이터!$L$4,데이터!$R$4,데이터!$X$4,데이터!$AD$4,데이터!$AJ$4)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BC1-4E75-A21C-07A976F4893A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(데이터!$F$5,데이터!$L$5,데이터!$R$5,데이터!$X$5,데이터!$AD$5,데이터!$AJ$5)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BC1-4E75-A21C-07A976F48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8164545056867892"/>
          <c:y val="0.18061523807329435"/>
          <c:w val="0.64226487314085734"/>
          <c:h val="0.71976932555398221"/>
        </c:manualLayout>
      </c:layout>
      <c:pieChart>
        <c:varyColors val="1"/>
        <c:ser>
          <c:idx val="0"/>
          <c:order val="0"/>
          <c:tx>
            <c:strRef>
              <c:f>데이터!$A$57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A6-4047-ACC4-BE7A49885EC2}"/>
              </c:ext>
            </c:extLst>
          </c:dPt>
          <c:dPt>
            <c:idx val="1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6-4047-ACC4-BE7A49885E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A6-4047-ACC4-BE7A49885EC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A6-4047-ACC4-BE7A49885EC2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7A6-4047-ACC4-BE7A49885EC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A6-4047-ACC4-BE7A49885EC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A6-4047-ACC4-BE7A49885EC2}"/>
                </c:ext>
              </c:extLst>
            </c:dLbl>
            <c:dLbl>
              <c:idx val="3"/>
              <c:layout>
                <c:manualLayout>
                  <c:x val="0.14873775153105859"/>
                  <c:y val="0.1856022603683761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00000000000001"/>
                      <c:h val="0.192973778148285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7A6-4047-ACC4-BE7A49885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데이터!$B$56:$F$56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데이터!$B$57:$F$57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A6-4047-ACC4-BE7A49885E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6_577312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7_BC7143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사상자수를 예측하기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재해유형</a:t>
            </a:r>
            <a:r>
              <a:rPr lang="ko-KR" altLang="en-US" dirty="0"/>
              <a:t> 예측하기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BC71436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5773126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63342"/>
              <a:gd name="adj2" fmla="val 103284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0460" y="1464333"/>
            <a:ext cx="5497582" cy="2140167"/>
            <a:chOff x="4089527" y="3584715"/>
            <a:chExt cx="2440151" cy="214016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34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400783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270767" y="3584715"/>
              <a:ext cx="141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연구가설</a:t>
              </a:r>
              <a:r>
                <a:rPr lang="en-US" altLang="ko-KR" b="1" dirty="0"/>
                <a:t>1- </a:t>
              </a:r>
              <a:r>
                <a:rPr lang="ko-KR" altLang="en-US" b="1" dirty="0"/>
                <a:t>위험도 산정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0460" y="3858738"/>
            <a:ext cx="5497582" cy="2107508"/>
            <a:chOff x="4089527" y="3617374"/>
            <a:chExt cx="2440151" cy="210750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51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502209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270767" y="3650032"/>
              <a:ext cx="1697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연구가설</a:t>
              </a:r>
              <a:r>
                <a:rPr lang="en-US" altLang="ko-KR" b="1" dirty="0"/>
                <a:t>2- </a:t>
              </a:r>
              <a:r>
                <a:rPr lang="ko-KR" altLang="en-US" b="1" dirty="0"/>
                <a:t>사상자 수 </a:t>
              </a:r>
              <a:r>
                <a:rPr lang="en-US" altLang="ko-KR" b="1" dirty="0"/>
                <a:t>vs </a:t>
              </a:r>
              <a:r>
                <a:rPr lang="ko-KR" altLang="en-US" b="1" dirty="0"/>
                <a:t>사고유형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70595" y="1783279"/>
            <a:ext cx="3578429" cy="3842912"/>
            <a:chOff x="7670595" y="1783279"/>
            <a:chExt cx="3578429" cy="384291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7670595" y="1783279"/>
              <a:ext cx="3578429" cy="3842912"/>
              <a:chOff x="1576601" y="2355841"/>
              <a:chExt cx="3208618" cy="3842912"/>
            </a:xfrm>
          </p:grpSpPr>
          <p:sp>
            <p:nvSpPr>
              <p:cNvPr id="43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1" y="2355841"/>
                <a:ext cx="3208618" cy="38429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재해가 발생한 공사현장 데이터와 날씨 데이터를 활용하여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사고 발생 위험이 높은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유형 예측</a:t>
                </a: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898122" y="2602362"/>
                <a:ext cx="0" cy="31621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059250" y="197668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최종 연구가설</a:t>
              </a: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86809" y="1921784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20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785322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위험도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산정법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한계점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빈도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빈도와 강도의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명확한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구분 기준 모호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재해가 일어나지 않은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경우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대립군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부족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0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총 위험도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7303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6809" y="4363797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171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436171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사상자 수 예측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사고유형 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중대재해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위험성 예측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불균형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대부분 사상자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발생가능한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사고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유형 예측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유사 상황에서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예방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가능성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50" y="2552340"/>
            <a:ext cx="363270" cy="363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00" y="4363797"/>
            <a:ext cx="409246" cy="4092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870489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연구가설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C5231-AF9F-4552-8838-1B09056A4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6443"/>
            <a:ext cx="12192000" cy="13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88945"/>
              <a:gd name="adj2" fmla="val 38113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739BE70-00A7-F8DA-8C8D-F18F743F2640}"/>
              </a:ext>
            </a:extLst>
          </p:cNvPr>
          <p:cNvSpPr/>
          <p:nvPr/>
        </p:nvSpPr>
        <p:spPr>
          <a:xfrm>
            <a:off x="260067" y="1705230"/>
            <a:ext cx="2920455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42372" y="2617635"/>
            <a:ext cx="31422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공사현장 특성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전체공사비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보호조치여부</a:t>
            </a:r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작업자수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사상자수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983892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연구가설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7322D3-01A6-AFF2-77EE-676CA2C3569F}"/>
              </a:ext>
            </a:extLst>
          </p:cNvPr>
          <p:cNvSpPr/>
          <p:nvPr/>
        </p:nvSpPr>
        <p:spPr>
          <a:xfrm>
            <a:off x="342372" y="3996665"/>
            <a:ext cx="2621194" cy="1390118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∙ 날씨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풍속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풍향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증기압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일조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이슬점온도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현지기압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해면기압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전운량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시정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중하층운량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지면온도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CC07E7-73DB-8E4B-DB42-332D9C96AD13}"/>
              </a:ext>
            </a:extLst>
          </p:cNvPr>
          <p:cNvGrpSpPr/>
          <p:nvPr/>
        </p:nvGrpSpPr>
        <p:grpSpPr>
          <a:xfrm>
            <a:off x="536798" y="1933297"/>
            <a:ext cx="1103398" cy="523220"/>
            <a:chOff x="1509927" y="2355841"/>
            <a:chExt cx="1769831" cy="52322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DF6C2F-EF7F-9365-6D5C-A3C229803B5C}"/>
                </a:ext>
              </a:extLst>
            </p:cNvPr>
            <p:cNvSpPr/>
            <p:nvPr/>
          </p:nvSpPr>
          <p:spPr>
            <a:xfrm>
              <a:off x="1509927" y="2355841"/>
              <a:ext cx="1769831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 데이터 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4F901D8-FC33-D104-D946-CB8703019E95}"/>
                </a:ext>
              </a:extLst>
            </p:cNvPr>
            <p:cNvCxnSpPr/>
            <p:nvPr/>
          </p:nvCxnSpPr>
          <p:spPr>
            <a:xfrm>
              <a:off x="1619823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9E77B1-3C97-9378-1DE7-CBD0320E51C9}"/>
              </a:ext>
            </a:extLst>
          </p:cNvPr>
          <p:cNvGrpSpPr/>
          <p:nvPr/>
        </p:nvGrpSpPr>
        <p:grpSpPr>
          <a:xfrm>
            <a:off x="3712020" y="1705230"/>
            <a:ext cx="2995811" cy="3900141"/>
            <a:chOff x="4472495" y="1705231"/>
            <a:chExt cx="4068189" cy="3900141"/>
          </a:xfrm>
          <a:solidFill>
            <a:schemeClr val="bg1"/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DF70FA4-F180-5822-2666-90142D84B483}"/>
                </a:ext>
              </a:extLst>
            </p:cNvPr>
            <p:cNvSpPr/>
            <p:nvPr/>
          </p:nvSpPr>
          <p:spPr>
            <a:xfrm>
              <a:off x="4472495" y="1705231"/>
              <a:ext cx="4068189" cy="39001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FFFF3B-C4EC-A46D-247F-2F9C547B5E2A}"/>
                </a:ext>
              </a:extLst>
            </p:cNvPr>
            <p:cNvGrpSpPr/>
            <p:nvPr/>
          </p:nvGrpSpPr>
          <p:grpSpPr>
            <a:xfrm>
              <a:off x="4769185" y="1933298"/>
              <a:ext cx="1621334" cy="523220"/>
              <a:chOff x="1576602" y="2355841"/>
              <a:chExt cx="1064559" cy="523220"/>
            </a:xfrm>
            <a:grpFill/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7DA16E9-DA30-1F37-0FB7-6D20B61F9CA9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1064559" cy="523220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>
                    <a:solidFill>
                      <a:schemeClr val="tx1"/>
                    </a:solidFill>
                  </a:rPr>
                  <a:t>  전처리</a:t>
                </a: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10B7A61-632E-4448-9E9E-7FA8B9FB6B29}"/>
                  </a:ext>
                </a:extLst>
              </p:cNvPr>
              <p:cNvCxnSpPr/>
              <p:nvPr/>
            </p:nvCxnSpPr>
            <p:spPr>
              <a:xfrm>
                <a:off x="1743648" y="2459342"/>
                <a:ext cx="0" cy="316217"/>
              </a:xfrm>
              <a:prstGeom prst="line">
                <a:avLst/>
              </a:prstGeom>
              <a:grpFill/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5075A9-0B80-9957-7F60-A1C743CF9E99}"/>
              </a:ext>
            </a:extLst>
          </p:cNvPr>
          <p:cNvSpPr/>
          <p:nvPr/>
        </p:nvSpPr>
        <p:spPr>
          <a:xfrm>
            <a:off x="7239329" y="1722702"/>
            <a:ext cx="3102197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ED13D3D-5A60-5A2D-9368-20C174EF8E98}"/>
              </a:ext>
            </a:extLst>
          </p:cNvPr>
          <p:cNvGrpSpPr/>
          <p:nvPr/>
        </p:nvGrpSpPr>
        <p:grpSpPr>
          <a:xfrm>
            <a:off x="7513796" y="1933297"/>
            <a:ext cx="2402833" cy="523220"/>
            <a:chOff x="1636151" y="2355842"/>
            <a:chExt cx="2295470" cy="52322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B7C4F9E-CEEC-1154-B0E4-360DB33A50CF}"/>
                </a:ext>
              </a:extLst>
            </p:cNvPr>
            <p:cNvSpPr/>
            <p:nvPr/>
          </p:nvSpPr>
          <p:spPr>
            <a:xfrm>
              <a:off x="1636151" y="2355842"/>
              <a:ext cx="229547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재해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발생확률</a:t>
              </a:r>
              <a:r>
                <a:rPr lang="ko-KR" altLang="en-US" b="1" dirty="0">
                  <a:solidFill>
                    <a:schemeClr val="tx1"/>
                  </a:solidFill>
                </a:rPr>
                <a:t> 예측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0392DB0-3D22-BCED-FC64-0448E0AF085C}"/>
                </a:ext>
              </a:extLst>
            </p:cNvPr>
            <p:cNvCxnSpPr/>
            <p:nvPr/>
          </p:nvCxnSpPr>
          <p:spPr>
            <a:xfrm>
              <a:off x="1743648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825749" y="3030752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변수 </a:t>
            </a:r>
            <a:r>
              <a:rPr lang="ko-KR" altLang="en-US" b="1" dirty="0" err="1">
                <a:solidFill>
                  <a:schemeClr val="tx1"/>
                </a:solidFill>
              </a:rPr>
              <a:t>특성별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라벨링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지면온도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노동부 고시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고온 </a:t>
            </a:r>
            <a:r>
              <a:rPr lang="ko-KR" altLang="en-US" dirty="0" err="1">
                <a:solidFill>
                  <a:schemeClr val="tx1"/>
                </a:solidFill>
              </a:rPr>
              <a:t>노출기준</a:t>
            </a:r>
            <a:r>
              <a:rPr lang="ko-KR" altLang="en-US" dirty="0">
                <a:solidFill>
                  <a:schemeClr val="tx1"/>
                </a:solidFill>
              </a:rPr>
              <a:t> 적용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793281" y="4318061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</a:t>
            </a:r>
            <a:r>
              <a:rPr lang="ko-KR" altLang="en-US" b="1" dirty="0" err="1">
                <a:solidFill>
                  <a:schemeClr val="tx1"/>
                </a:solidFill>
              </a:rPr>
              <a:t>결측치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자체 </a:t>
            </a:r>
            <a:r>
              <a:rPr lang="ko-KR" altLang="en-US" dirty="0" err="1">
                <a:solidFill>
                  <a:schemeClr val="tx1"/>
                </a:solidFill>
              </a:rPr>
              <a:t>라벨링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7224878" y="2945687"/>
            <a:ext cx="3312339" cy="14192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∙ 사고유형</a:t>
            </a:r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가지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넘어짐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떨어짐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물체에 맞음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끼임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분류불능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부딪힘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절단</a:t>
            </a:r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베임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깔림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질병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찔림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화상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교통사고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감전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질식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4A87F-840A-078B-607E-B1CB8484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053"/>
            <a:ext cx="12192000" cy="15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5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60730" y="852652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517146" y="2064033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습도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날씨유형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시설종류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작업장소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구체적 사고 원인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A58C50-F96F-140A-9D9C-ACFDAE2D5AA2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</a:t>
            </a:r>
            <a:r>
              <a:rPr lang="ko-KR" altLang="en-US" sz="1600" dirty="0" err="1">
                <a:solidFill>
                  <a:schemeClr val="tx1"/>
                </a:solidFill>
              </a:rPr>
              <a:t>공종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공사규모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계약금액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층수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안전교육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현장근무일수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A1F81A-F0D0-17C4-1EE5-B3EE3BD7D0BA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성별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국적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고용형태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직무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근무 기간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 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규모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노동자수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지역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01CECB01-4F0A-164E-B521-1BF235899D6B}"/>
              </a:ext>
            </a:extLst>
          </p:cNvPr>
          <p:cNvSpPr/>
          <p:nvPr/>
        </p:nvSpPr>
        <p:spPr>
          <a:xfrm>
            <a:off x="4493690" y="2202124"/>
            <a:ext cx="3467100" cy="3467100"/>
          </a:xfrm>
          <a:prstGeom prst="pi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7A755F2D-E93E-3BCE-0836-DCD3F5840313}"/>
              </a:ext>
            </a:extLst>
          </p:cNvPr>
          <p:cNvSpPr/>
          <p:nvPr/>
        </p:nvSpPr>
        <p:spPr>
          <a:xfrm rot="2147642">
            <a:off x="4493690" y="2202124"/>
            <a:ext cx="3467100" cy="3467100"/>
          </a:xfrm>
          <a:prstGeom prst="pie">
            <a:avLst>
              <a:gd name="adj1" fmla="val 6852130"/>
              <a:gd name="adj2" fmla="val 14060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0E8005E1-9799-F5B9-AC49-461F9DE74685}"/>
              </a:ext>
            </a:extLst>
          </p:cNvPr>
          <p:cNvSpPr/>
          <p:nvPr/>
        </p:nvSpPr>
        <p:spPr>
          <a:xfrm rot="16200000">
            <a:off x="4493690" y="2202124"/>
            <a:ext cx="3467100" cy="3467100"/>
          </a:xfrm>
          <a:prstGeom prst="pie">
            <a:avLst>
              <a:gd name="adj1" fmla="val 0"/>
              <a:gd name="adj2" fmla="val 7132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B162A-66BB-20C4-4309-6BD26FE6FC25}"/>
              </a:ext>
            </a:extLst>
          </p:cNvPr>
          <p:cNvSpPr/>
          <p:nvPr/>
        </p:nvSpPr>
        <p:spPr>
          <a:xfrm>
            <a:off x="5179489" y="2887923"/>
            <a:ext cx="2095500" cy="209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399E-FE8F-B0BD-E0E6-7D3ACFA4E201}"/>
              </a:ext>
            </a:extLst>
          </p:cNvPr>
          <p:cNvSpPr txBox="1"/>
          <p:nvPr/>
        </p:nvSpPr>
        <p:spPr>
          <a:xfrm>
            <a:off x="4588939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61730-F6A2-11FB-D902-92E3E8D82EC2}"/>
              </a:ext>
            </a:extLst>
          </p:cNvPr>
          <p:cNvSpPr txBox="1"/>
          <p:nvPr/>
        </p:nvSpPr>
        <p:spPr>
          <a:xfrm>
            <a:off x="7176701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날씨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6FCE1-F84D-91F4-B1B5-55E78B7804FB}"/>
              </a:ext>
            </a:extLst>
          </p:cNvPr>
          <p:cNvSpPr txBox="1"/>
          <p:nvPr/>
        </p:nvSpPr>
        <p:spPr>
          <a:xfrm>
            <a:off x="5570671" y="5126546"/>
            <a:ext cx="1313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공사특성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5621945" y="37356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사고유형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357EB16-1945-2DC2-D740-A64C5AA9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"/>
            <a:ext cx="12192000" cy="1397163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EA6BDE1-B37B-84AE-572C-EDD66D4417BB}"/>
              </a:ext>
            </a:extLst>
          </p:cNvPr>
          <p:cNvSpPr/>
          <p:nvPr/>
        </p:nvSpPr>
        <p:spPr>
          <a:xfrm>
            <a:off x="4692752" y="979053"/>
            <a:ext cx="4580163" cy="4304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∙ 선행연구별 결론 한 </a:t>
            </a:r>
            <a:r>
              <a:rPr lang="ko-KR" altLang="en-US" sz="1600" b="1" dirty="0" err="1">
                <a:solidFill>
                  <a:srgbClr val="FF0000"/>
                </a:solidFill>
              </a:rPr>
              <a:t>줄씩</a:t>
            </a:r>
            <a:r>
              <a:rPr lang="ko-KR" altLang="en-US" sz="1600" b="1" dirty="0">
                <a:solidFill>
                  <a:srgbClr val="FF0000"/>
                </a:solidFill>
              </a:rPr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-1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선행 연구에서 선택한 변수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279672"/>
            <a:ext cx="6296025" cy="5448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7255724" y="1096632"/>
            <a:ext cx="4806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핵심 데이터는 국토교통부 산하 건설공사 안전관리 종합정보망에서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기본적으로 엑셀 형식의 다운로드가 가능하지만 일부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사건 발생 시간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엑셀 다운로드로 제공되지 않아 </a:t>
            </a:r>
            <a:r>
              <a:rPr lang="en-US" altLang="ko-KR" sz="1400" dirty="0">
                <a:latin typeface="+mj-ea"/>
                <a:ea typeface="+mj-ea"/>
              </a:rPr>
              <a:t>Selenium</a:t>
            </a:r>
            <a:r>
              <a:rPr lang="ko-KR" altLang="en-US" sz="1400" dirty="0">
                <a:latin typeface="+mj-ea"/>
                <a:ea typeface="+mj-ea"/>
              </a:rPr>
              <a:t>을 통한 동적 </a:t>
            </a:r>
            <a:r>
              <a:rPr lang="ko-KR" altLang="en-US" sz="1400" dirty="0" err="1">
                <a:latin typeface="+mj-ea"/>
                <a:ea typeface="+mj-ea"/>
              </a:rPr>
              <a:t>크롤링으로</a:t>
            </a:r>
            <a:r>
              <a:rPr lang="ko-KR" altLang="en-US" sz="1400" dirty="0">
                <a:latin typeface="+mj-ea"/>
                <a:ea typeface="+mj-ea"/>
              </a:rPr>
              <a:t> 수집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93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api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77182"/>
              </p:ext>
            </p:extLst>
          </p:nvPr>
        </p:nvGraphicFramePr>
        <p:xfrm>
          <a:off x="5943593" y="1763443"/>
          <a:ext cx="1934094" cy="4403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047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967047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국문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671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한 페이지 결과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한 페이지당 표출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2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페이지 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페이지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총 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총 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응답메시지 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 메시지코드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응답메시지 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 메시지 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700" u="none" strike="noStrike">
                          <a:effectLst/>
                        </a:rPr>
                        <a:t>(XML/JSON)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목록 순서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목록 순서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지점 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서울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종관기상관측 지점명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m/s)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</a:t>
                      </a:r>
                      <a:r>
                        <a:rPr lang="en-US" altLang="ko-KR" sz="700" u="none" strike="noStrike">
                          <a:effectLst/>
                        </a:rPr>
                        <a:t>(16</a:t>
                      </a:r>
                      <a:r>
                        <a:rPr lang="ko-KR" altLang="en-US" sz="700" u="none" strike="noStrike">
                          <a:effectLst/>
                        </a:rPr>
                        <a:t>방위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</a:t>
                      </a:r>
                      <a:r>
                        <a:rPr lang="en-US" altLang="ko-KR" sz="700" u="none" strike="noStrike">
                          <a:effectLst/>
                        </a:rPr>
                        <a:t>(%)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증기압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증기압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이슬점온도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700" u="none" strike="noStrike" dirty="0">
                          <a:effectLst/>
                        </a:rPr>
                        <a:t>(°</a:t>
                      </a:r>
                      <a:r>
                        <a:rPr lang="en-US" sz="700" u="none" strike="noStrike" dirty="0">
                          <a:effectLst/>
                        </a:rPr>
                        <a:t>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2196"/>
              </p:ext>
            </p:extLst>
          </p:nvPr>
        </p:nvGraphicFramePr>
        <p:xfrm>
          <a:off x="9004552" y="1763443"/>
          <a:ext cx="1972664" cy="4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332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986332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국문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70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품질검사 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품질검사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플래그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일사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MJ/m2)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적설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적설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시간신적설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시간신적설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전운량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전운량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ko-KR" altLang="en-US" sz="700" u="none" strike="noStrike">
                          <a:effectLst/>
                        </a:rPr>
                        <a:t>분위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중하층운량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중하층운량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ko-KR" altLang="en-US" sz="700" u="none" strike="noStrike">
                          <a:effectLst/>
                        </a:rPr>
                        <a:t>분위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운형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최저운고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최저운고</a:t>
                      </a:r>
                      <a:r>
                        <a:rPr lang="en-US" altLang="ko-KR" sz="700" u="none" strike="noStrike">
                          <a:effectLst/>
                        </a:rPr>
                        <a:t>(100</a:t>
                      </a:r>
                      <a:r>
                        <a:rPr lang="en-US" sz="700" u="none" strike="noStrike">
                          <a:effectLst/>
                        </a:rPr>
                        <a:t>m 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시정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en-US" sz="700" u="none" strike="noStrike">
                          <a:effectLst/>
                        </a:rPr>
                        <a:t>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6249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지면상태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62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종료</a:t>
                      </a:r>
                      <a:r>
                        <a:rPr lang="en-US" altLang="ko-KR" sz="700" u="none" strike="noStrike">
                          <a:effectLst/>
                        </a:rPr>
                        <a:t>: 2016.7.1.00</a:t>
                      </a:r>
                      <a:r>
                        <a:rPr lang="ko-KR" altLang="en-US" sz="700" u="none" strike="noStrike">
                          <a:effectLst/>
                        </a:rPr>
                        <a:t>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현상번호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현상번호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국내식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5cm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5cm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10cm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10cm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20cm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20cm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30cm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700" u="none" strike="noStrike" dirty="0">
                          <a:effectLst/>
                        </a:rPr>
                        <a:t>(°</a:t>
                      </a:r>
                      <a:r>
                        <a:rPr lang="en-US" sz="700" u="none" strike="noStrike" dirty="0">
                          <a:effectLst/>
                        </a:rPr>
                        <a:t>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3873731"/>
            <a:ext cx="480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 데이터를 추가하기 위한 기상청 데이터는 공공데이터 포털에서 제공하는 기상청 시간자료 조회서비스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25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기본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컬럼 종류 수가 많아 일부 컬럼에 대해서 정보 소개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F20D45-ABD4-9CB7-F110-D6024AC7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28474"/>
              </p:ext>
            </p:extLst>
          </p:nvPr>
        </p:nvGraphicFramePr>
        <p:xfrm>
          <a:off x="186081" y="2406258"/>
          <a:ext cx="11170682" cy="4072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704">
                  <a:extLst>
                    <a:ext uri="{9D8B030D-6E8A-4147-A177-3AD203B41FA5}">
                      <a16:colId xmlns:a16="http://schemas.microsoft.com/office/drawing/2014/main" val="1369418783"/>
                    </a:ext>
                  </a:extLst>
                </a:gridCol>
                <a:gridCol w="723208">
                  <a:extLst>
                    <a:ext uri="{9D8B030D-6E8A-4147-A177-3AD203B41FA5}">
                      <a16:colId xmlns:a16="http://schemas.microsoft.com/office/drawing/2014/main" val="1647332448"/>
                    </a:ext>
                  </a:extLst>
                </a:gridCol>
                <a:gridCol w="3716590">
                  <a:extLst>
                    <a:ext uri="{9D8B030D-6E8A-4147-A177-3AD203B41FA5}">
                      <a16:colId xmlns:a16="http://schemas.microsoft.com/office/drawing/2014/main" val="446693396"/>
                    </a:ext>
                  </a:extLst>
                </a:gridCol>
                <a:gridCol w="963475">
                  <a:extLst>
                    <a:ext uri="{9D8B030D-6E8A-4147-A177-3AD203B41FA5}">
                      <a16:colId xmlns:a16="http://schemas.microsoft.com/office/drawing/2014/main" val="3283693386"/>
                    </a:ext>
                  </a:extLst>
                </a:gridCol>
                <a:gridCol w="660133">
                  <a:extLst>
                    <a:ext uri="{9D8B030D-6E8A-4147-A177-3AD203B41FA5}">
                      <a16:colId xmlns:a16="http://schemas.microsoft.com/office/drawing/2014/main" val="1695456995"/>
                    </a:ext>
                  </a:extLst>
                </a:gridCol>
                <a:gridCol w="3996572">
                  <a:extLst>
                    <a:ext uri="{9D8B030D-6E8A-4147-A177-3AD203B41FA5}">
                      <a16:colId xmlns:a16="http://schemas.microsoft.com/office/drawing/2014/main" val="3017550667"/>
                    </a:ext>
                  </a:extLst>
                </a:gridCol>
              </a:tblGrid>
              <a:tr h="365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발생날짜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날짜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위치의 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 단위</a:t>
                      </a:r>
                      <a:endParaRPr lang="en-US" altLang="ko-KR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21052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시각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전체공사비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공사비 규모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1744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사고인지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시간의 구분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정규작업중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정규작업 외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산재를 인지한 시간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공사기간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 공사와 산재가 발생한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공종의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공사기간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시작일과 종료일이 제공됨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20526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인적사고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종속변수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산재로 인하여 발생한 부상의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공정률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 공사기간 대비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공정률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09024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보호조치여부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노동자에 대한 보호 조치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487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공종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진행한 공사의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건축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토목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설비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79711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사고객체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물적 객체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가시설물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건설 공구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풍향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풍향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 단위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9039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작업프로세스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작업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설치작업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해체작업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873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신고된 건축물의 용도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근린생활시설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판매시설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이슬점온도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이슬점 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960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39C302-B83D-9429-AC51-D29A257F30EF}"/>
              </a:ext>
            </a:extLst>
          </p:cNvPr>
          <p:cNvSpPr txBox="1"/>
          <p:nvPr/>
        </p:nvSpPr>
        <p:spPr>
          <a:xfrm>
            <a:off x="5555915" y="1261467"/>
            <a:ext cx="573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전체 컬럼명과 내용은 참고 쪽으로 </a:t>
            </a:r>
            <a:r>
              <a:rPr lang="ko-KR" altLang="en-US" b="1" dirty="0" err="1">
                <a:solidFill>
                  <a:srgbClr val="FF0000"/>
                </a:solidFill>
              </a:rPr>
              <a:t>뺴기</a:t>
            </a:r>
            <a:r>
              <a:rPr lang="en-US" altLang="ko-KR" b="1" dirty="0">
                <a:solidFill>
                  <a:srgbClr val="FF0000"/>
                </a:solidFill>
              </a:rPr>
              <a:t>????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전체 나열</a:t>
            </a:r>
            <a:r>
              <a:rPr lang="en-US" altLang="ko-KR" b="1" dirty="0">
                <a:solidFill>
                  <a:srgbClr val="FF0000"/>
                </a:solidFill>
              </a:rPr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사용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>
                <a:solidFill>
                  <a:srgbClr val="FF0000"/>
                </a:solidFill>
              </a:rPr>
              <a:t>중요 컬럼만 나열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4644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D544E-725E-FDB1-723A-19877189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06" y="1527808"/>
            <a:ext cx="5565964" cy="48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전처리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재분류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과정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57D6B-6792-446F-3715-692A461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51" y="2582906"/>
            <a:ext cx="2140341" cy="26113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46F4F6-72AF-AAAA-6DEF-210D11F8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7" y="2582908"/>
            <a:ext cx="1784541" cy="2611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557555" y="3995160"/>
            <a:ext cx="1636294" cy="2466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1D24C-5E17-4731-436E-374AE80CE6C1}"/>
              </a:ext>
            </a:extLst>
          </p:cNvPr>
          <p:cNvSpPr/>
          <p:nvPr/>
        </p:nvSpPr>
        <p:spPr>
          <a:xfrm>
            <a:off x="3403651" y="2860181"/>
            <a:ext cx="2140341" cy="23340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2476591" y="4133523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5A65D-8863-F32A-D203-EDD3071A102C}"/>
              </a:ext>
            </a:extLst>
          </p:cNvPr>
          <p:cNvSpPr txBox="1"/>
          <p:nvPr/>
        </p:nvSpPr>
        <p:spPr>
          <a:xfrm>
            <a:off x="186080" y="1933535"/>
            <a:ext cx="660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범주형 변수 중 비중이 극단적으로 적은 항목은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＇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672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5420975" y="2153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INDEX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비가 내림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안내림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34" y="3951171"/>
            <a:ext cx="2619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54295"/>
            <a:ext cx="5889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393536" y="376833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69E4A1-0CCD-3161-629C-2B163F8133B6}"/>
              </a:ext>
            </a:extLst>
          </p:cNvPr>
          <p:cNvSpPr/>
          <p:nvPr/>
        </p:nvSpPr>
        <p:spPr>
          <a:xfrm>
            <a:off x="186080" y="376513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240081" y="4419915"/>
            <a:ext cx="5889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방법에는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/>
        </p:nvGraphicFramePr>
        <p:xfrm>
          <a:off x="6272647" y="1815977"/>
          <a:ext cx="55798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RandomForest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0.995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XGBoost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LightGBM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0.603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0.506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CatBoost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/>
        </p:nvGraphicFramePr>
        <p:xfrm>
          <a:off x="6272647" y="4419915"/>
          <a:ext cx="55798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Voting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Stacking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47532D-3D88-725B-9AD4-679E7CDD259C}"/>
              </a:ext>
            </a:extLst>
          </p:cNvPr>
          <p:cNvSpPr txBox="1"/>
          <p:nvPr/>
        </p:nvSpPr>
        <p:spPr>
          <a:xfrm>
            <a:off x="5112084" y="1325565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Parameter </a:t>
            </a:r>
            <a:r>
              <a:rPr lang="ko-KR" altLang="en-US" b="1" dirty="0">
                <a:solidFill>
                  <a:srgbClr val="FF0000"/>
                </a:solidFill>
              </a:rPr>
              <a:t>추가할지 말지 고민</a:t>
            </a:r>
          </a:p>
        </p:txBody>
      </p:sp>
    </p:spTree>
    <p:extLst>
      <p:ext uri="{BB962C8B-B14F-4D97-AF65-F5344CB8AC3E}">
        <p14:creationId xmlns:p14="http://schemas.microsoft.com/office/powerpoint/2010/main" val="397081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39950"/>
            <a:ext cx="73130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차원 컬럼으로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몇 단으로 쌓을 것인지 다수의 훈련 결과를 바탕으로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최종적으로 </a:t>
            </a:r>
            <a:r>
              <a:rPr lang="en-US" altLang="ko-KR" sz="1400" dirty="0">
                <a:latin typeface="+mj-ea"/>
                <a:ea typeface="+mj-ea"/>
              </a:rPr>
              <a:t>Dense – Dropout – Dense – Dropout – Dense(</a:t>
            </a:r>
            <a:r>
              <a:rPr lang="ko-KR" altLang="en-US" sz="1400" dirty="0" err="1">
                <a:latin typeface="+mj-ea"/>
                <a:ea typeface="+mj-ea"/>
              </a:rPr>
              <a:t>출력층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의 구성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출력 </a:t>
            </a:r>
            <a:r>
              <a:rPr lang="en-US" altLang="ko-KR" sz="1400" dirty="0">
                <a:latin typeface="+mj-ea"/>
                <a:ea typeface="+mj-ea"/>
              </a:rPr>
              <a:t>unit </a:t>
            </a:r>
            <a:r>
              <a:rPr lang="ko-KR" altLang="en-US" sz="1400" dirty="0">
                <a:latin typeface="+mj-ea"/>
                <a:ea typeface="+mj-ea"/>
              </a:rPr>
              <a:t>수 </a:t>
            </a:r>
            <a:r>
              <a:rPr lang="en-US" altLang="ko-KR" sz="1400" dirty="0">
                <a:latin typeface="+mj-ea"/>
                <a:ea typeface="+mj-ea"/>
              </a:rPr>
              <a:t>(512, 256)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활성화 함수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leaky_relu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의 뉴런 비활성화 비율 </a:t>
            </a:r>
            <a:r>
              <a:rPr lang="en-US" altLang="ko-KR" sz="1400" dirty="0">
                <a:latin typeface="+mj-ea"/>
                <a:ea typeface="+mj-ea"/>
              </a:rPr>
              <a:t>(0.3, 0.25)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옵티마이저의</a:t>
            </a:r>
            <a:r>
              <a:rPr lang="ko-KR" altLang="en-US" sz="1400" dirty="0">
                <a:latin typeface="+mj-ea"/>
                <a:ea typeface="+mj-ea"/>
              </a:rPr>
              <a:t> 종류와 </a:t>
            </a:r>
            <a:r>
              <a:rPr lang="ko-KR" altLang="en-US" sz="1400" dirty="0" err="1">
                <a:latin typeface="+mj-ea"/>
                <a:ea typeface="+mj-ea"/>
              </a:rPr>
              <a:t>학습률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(Adam, </a:t>
            </a:r>
            <a:r>
              <a:rPr lang="en-US" altLang="ko-KR" sz="1400" dirty="0" err="1">
                <a:latin typeface="+mj-ea"/>
                <a:ea typeface="+mj-ea"/>
              </a:rPr>
              <a:t>lr</a:t>
            </a:r>
            <a:r>
              <a:rPr lang="en-US" altLang="ko-KR" sz="1400" dirty="0">
                <a:latin typeface="+mj-ea"/>
                <a:ea typeface="+mj-ea"/>
              </a:rPr>
              <a:t> = 0.0001)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441" y="1261467"/>
            <a:ext cx="4132889" cy="53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03168" y="22833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전문 자료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003AF-EB0F-4B94-5A0A-6ACD8AAD59CA}"/>
              </a:ext>
            </a:extLst>
          </p:cNvPr>
          <p:cNvSpPr txBox="1"/>
          <p:nvPr/>
        </p:nvSpPr>
        <p:spPr>
          <a:xfrm>
            <a:off x="3973096" y="3565338"/>
            <a:ext cx="391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논의와 시사점과 합칠지</a:t>
            </a:r>
            <a:r>
              <a:rPr lang="en-US" altLang="ko-KR" b="1" dirty="0">
                <a:solidFill>
                  <a:srgbClr val="FF0000"/>
                </a:solidFill>
              </a:rPr>
              <a:t>??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CEB7B-9D94-449E-AF66-1A21BB82897D}"/>
              </a:ext>
            </a:extLst>
          </p:cNvPr>
          <p:cNvSpPr/>
          <p:nvPr/>
        </p:nvSpPr>
        <p:spPr>
          <a:xfrm>
            <a:off x="83953" y="312827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A14A0-63B4-9A65-95C7-DBD52EF359EF}"/>
              </a:ext>
            </a:extLst>
          </p:cNvPr>
          <p:cNvSpPr txBox="1"/>
          <p:nvPr/>
        </p:nvSpPr>
        <p:spPr>
          <a:xfrm>
            <a:off x="291409" y="3131473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논의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BA535-AB8E-1A47-16D1-BC96AF80D346}"/>
              </a:ext>
            </a:extLst>
          </p:cNvPr>
          <p:cNvSpPr txBox="1"/>
          <p:nvPr/>
        </p:nvSpPr>
        <p:spPr>
          <a:xfrm>
            <a:off x="83953" y="3780781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4786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4790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5439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제안 및 연구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제언 및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특정확률</a:t>
            </a:r>
            <a:r>
              <a:rPr lang="en-US" altLang="ko-KR" sz="1400" dirty="0">
                <a:latin typeface="+mj-ea"/>
                <a:ea typeface="+mj-ea"/>
              </a:rPr>
              <a:t>(30%, 40% </a:t>
            </a:r>
            <a:r>
              <a:rPr lang="ko-KR" altLang="en-US" sz="1400" dirty="0">
                <a:latin typeface="+mj-ea"/>
                <a:ea typeface="+mj-ea"/>
              </a:rPr>
              <a:t>등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이상인 유형에 대해 예방대책 조치 권고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(% </a:t>
            </a:r>
            <a:r>
              <a:rPr lang="ko-KR" altLang="en-US" sz="1400" dirty="0">
                <a:latin typeface="+mj-ea"/>
                <a:ea typeface="+mj-ea"/>
              </a:rPr>
              <a:t>확인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7AA-3527-4B22-5F9B-2508CE031543}"/>
              </a:ext>
            </a:extLst>
          </p:cNvPr>
          <p:cNvSpPr txBox="1"/>
          <p:nvPr/>
        </p:nvSpPr>
        <p:spPr>
          <a:xfrm>
            <a:off x="7176170" y="2308706"/>
            <a:ext cx="391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상위</a:t>
            </a:r>
            <a:r>
              <a:rPr lang="en-US" altLang="ko-KR" b="1" dirty="0">
                <a:solidFill>
                  <a:srgbClr val="FF0000"/>
                </a:solidFill>
              </a:rPr>
              <a:t> 3</a:t>
            </a:r>
            <a:r>
              <a:rPr lang="ko-KR" altLang="en-US" b="1" dirty="0">
                <a:solidFill>
                  <a:srgbClr val="FF0000"/>
                </a:solidFill>
              </a:rPr>
              <a:t>개를 제공하고 경각심을 제고하는 쪽으로</a:t>
            </a:r>
          </a:p>
        </p:txBody>
      </p:sp>
    </p:spTree>
    <p:extLst>
      <p:ext uri="{BB962C8B-B14F-4D97-AF65-F5344CB8AC3E}">
        <p14:creationId xmlns:p14="http://schemas.microsoft.com/office/powerpoint/2010/main" val="281759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3633537" y="2085313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보다 상세하거나 필요한 기준에 알맞은 데이터가 추가되면 해소 가능</a:t>
            </a: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78933" y="3817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참고문헌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18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요약</a:t>
            </a:r>
            <a:r>
              <a:rPr lang="en-US" altLang="ko-KR" sz="1400" dirty="0"/>
              <a:t>…?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목적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데이터 사용처 </a:t>
            </a:r>
            <a:r>
              <a:rPr lang="en-US" altLang="ko-KR" sz="1400" dirty="0"/>
              <a:t>&amp; </a:t>
            </a:r>
            <a:r>
              <a:rPr lang="ko-KR" altLang="en-US" sz="1400" dirty="0"/>
              <a:t>모델링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결과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8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/>
        </p:nvGraphicFramePr>
        <p:xfrm>
          <a:off x="2055240" y="3169818"/>
          <a:ext cx="3171262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/>
        </p:nvGraphicFramePr>
        <p:xfrm>
          <a:off x="6676273" y="3169818"/>
          <a:ext cx="3099544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925B3-DA1E-AF19-F7B1-313D6188D78A}"/>
              </a:ext>
            </a:extLst>
          </p:cNvPr>
          <p:cNvSpPr txBox="1"/>
          <p:nvPr/>
        </p:nvSpPr>
        <p:spPr>
          <a:xfrm>
            <a:off x="352312" y="3429000"/>
            <a:ext cx="27607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그래프는 백분율만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업종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개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8359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17011" y="1613118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/>
        </p:nvGraphicFramePr>
        <p:xfrm>
          <a:off x="7493739" y="2510093"/>
          <a:ext cx="354231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/>
        </p:nvGraphicFramePr>
        <p:xfrm>
          <a:off x="352312" y="2537637"/>
          <a:ext cx="6211899" cy="191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/>
        </p:nvGraphicFramePr>
        <p:xfrm>
          <a:off x="317011" y="4506218"/>
          <a:ext cx="6213730" cy="235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1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664143"/>
            <a:ext cx="33122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제조업과 건설업에서 근로자 수의 큰 증감이 없는 상태에서 같은 기간동안 요양재해율은 전반적인 증가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현상을 통해 건설업에서 업무의 위험도와 직무 기피를 예상해볼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7F8A4E4-1F45-4614-B20A-7907F82FB5C4}"/>
              </a:ext>
            </a:extLst>
          </p:cNvPr>
          <p:cNvGraphicFramePr>
            <a:graphicFrameLocks/>
          </p:cNvGraphicFramePr>
          <p:nvPr/>
        </p:nvGraphicFramePr>
        <p:xfrm>
          <a:off x="3771013" y="1569245"/>
          <a:ext cx="8171321" cy="255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9D1596-1D2D-6EC0-BD2B-420AA178F0FB}"/>
              </a:ext>
            </a:extLst>
          </p:cNvPr>
          <p:cNvGraphicFramePr>
            <a:graphicFrameLocks/>
          </p:cNvGraphicFramePr>
          <p:nvPr/>
        </p:nvGraphicFramePr>
        <p:xfrm>
          <a:off x="3771012" y="4125435"/>
          <a:ext cx="8171321" cy="255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352311" y="4341799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8153-A9B4-8411-DACF-6AF179A4E98E}"/>
              </a:ext>
            </a:extLst>
          </p:cNvPr>
          <p:cNvSpPr txBox="1"/>
          <p:nvPr/>
        </p:nvSpPr>
        <p:spPr>
          <a:xfrm>
            <a:off x="3504586" y="3957078"/>
            <a:ext cx="3249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전체 근로자 수 대비 건설업 종사자 수 비율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EA169-5C97-FC6E-179B-6A93FCC00FEF}"/>
              </a:ext>
            </a:extLst>
          </p:cNvPr>
          <p:cNvSpPr txBox="1"/>
          <p:nvPr/>
        </p:nvSpPr>
        <p:spPr>
          <a:xfrm>
            <a:off x="9214370" y="4109126"/>
            <a:ext cx="3249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사망만인율</a:t>
            </a:r>
            <a:r>
              <a:rPr lang="en-US" altLang="ko-KR" sz="18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25171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1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664143"/>
            <a:ext cx="111124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제조업과 건설업에서 근로자 수의 큰 증감이 없는 상태에서 같은 기간동안 요양재해율은 전반적인 증가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현상을 통해 건설업에서 업무의 위험도와 직무 기피를 예상해볼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7F8A4E4-1F45-4614-B20A-7907F82FB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16400"/>
              </p:ext>
            </p:extLst>
          </p:nvPr>
        </p:nvGraphicFramePr>
        <p:xfrm>
          <a:off x="2010339" y="3454344"/>
          <a:ext cx="8171321" cy="255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507385" y="2898010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345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/>
        </p:nvGraphicFramePr>
        <p:xfrm>
          <a:off x="1421219" y="2733647"/>
          <a:ext cx="4572000" cy="407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/>
        </p:nvGraphicFramePr>
        <p:xfrm>
          <a:off x="6167780" y="2733647"/>
          <a:ext cx="4572000" cy="4124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3915</Words>
  <Application>Microsoft Office PowerPoint</Application>
  <PresentationFormat>와이드스크린</PresentationFormat>
  <Paragraphs>609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ExtraBold</vt:lpstr>
      <vt:lpstr>나눔스퀘어 Light</vt:lpstr>
      <vt:lpstr>Arial</vt:lpstr>
      <vt:lpstr>Consolas</vt:lpstr>
      <vt:lpstr>Wingdings</vt:lpstr>
      <vt:lpstr>맑은 고딕</vt:lpstr>
      <vt:lpstr>Office 테마</vt:lpstr>
      <vt:lpstr>PowerPoint 프레젠테이션</vt:lpstr>
      <vt:lpstr>PowerPoint 프레젠테이션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JongHyeon Kim</cp:lastModifiedBy>
  <cp:revision>89</cp:revision>
  <dcterms:created xsi:type="dcterms:W3CDTF">2020-09-07T02:34:06Z</dcterms:created>
  <dcterms:modified xsi:type="dcterms:W3CDTF">2024-05-13T06:56:07Z</dcterms:modified>
</cp:coreProperties>
</file>