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7_BC714360.xml" ContentType="application/vnd.ms-powerpoint.comments+xml"/>
  <Override PartName="/ppt/comments/modernComment_103_B72FC7DD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332" r:id="rId3"/>
    <p:sldId id="312" r:id="rId4"/>
    <p:sldId id="277" r:id="rId5"/>
    <p:sldId id="330" r:id="rId6"/>
    <p:sldId id="279" r:id="rId7"/>
    <p:sldId id="331" r:id="rId8"/>
    <p:sldId id="282" r:id="rId9"/>
    <p:sldId id="283" r:id="rId10"/>
    <p:sldId id="263" r:id="rId11"/>
    <p:sldId id="324" r:id="rId12"/>
    <p:sldId id="259" r:id="rId13"/>
    <p:sldId id="309" r:id="rId14"/>
    <p:sldId id="333" r:id="rId15"/>
    <p:sldId id="334" r:id="rId16"/>
    <p:sldId id="335" r:id="rId17"/>
    <p:sldId id="336" r:id="rId18"/>
    <p:sldId id="337" r:id="rId19"/>
    <p:sldId id="338" r:id="rId20"/>
    <p:sldId id="342" r:id="rId21"/>
    <p:sldId id="343" r:id="rId22"/>
    <p:sldId id="344" r:id="rId23"/>
    <p:sldId id="339" r:id="rId24"/>
    <p:sldId id="300" r:id="rId25"/>
    <p:sldId id="340" r:id="rId26"/>
    <p:sldId id="341" r:id="rId27"/>
    <p:sldId id="29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FFBD3B"/>
    <a:srgbClr val="E3A01B"/>
    <a:srgbClr val="D2DDEE"/>
    <a:srgbClr val="E9EEF7"/>
    <a:srgbClr val="B3C5E3"/>
    <a:srgbClr val="A2B9DE"/>
    <a:srgbClr val="5981C3"/>
    <a:srgbClr val="28436E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721709209576233E-3"/>
          <c:y val="0.14526150326795803"/>
          <c:w val="0.67292574688757179"/>
          <c:h val="0.63358434074273995"/>
        </c:manualLayout>
      </c:layout>
      <c:pieChart>
        <c:varyColors val="1"/>
        <c:ser>
          <c:idx val="0"/>
          <c:order val="0"/>
          <c:tx>
            <c:strRef>
              <c:f>데이터!$C$34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B-4DDA-AD4F-8106ECF61F90}"/>
              </c:ext>
            </c:extLst>
          </c:dPt>
          <c:dPt>
            <c:idx val="1"/>
            <c:bubble3D val="0"/>
            <c:spPr>
              <a:solidFill>
                <a:srgbClr val="2843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B-4DDA-AD4F-8106ECF61F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2B-4DDA-AD4F-8106ECF61F90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2B-4DDA-AD4F-8106ECF61F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2B-4DDA-AD4F-8106ECF61F90}"/>
              </c:ext>
            </c:extLst>
          </c:dPt>
          <c:dPt>
            <c:idx val="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2B-4DDA-AD4F-8106ECF61F90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2B-4DDA-AD4F-8106ECF61F90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62B-4DDA-AD4F-8106ECF61F90}"/>
                </c:ext>
              </c:extLst>
            </c:dLbl>
            <c:dLbl>
              <c:idx val="2"/>
              <c:layout>
                <c:manualLayout>
                  <c:x val="1.5378436304222531E-2"/>
                  <c:y val="-3.69284747467726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25475667167816"/>
                      <c:h val="0.12836924385486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62B-4DDA-AD4F-8106ECF61F90}"/>
                </c:ext>
              </c:extLst>
            </c:dLbl>
            <c:dLbl>
              <c:idx val="3"/>
              <c:layout>
                <c:manualLayout>
                  <c:x val="-6.5851187139617046E-2"/>
                  <c:y val="7.80848474093453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657547839911451"/>
                      <c:h val="0.14243875310272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62B-4DDA-AD4F-8106ECF61F90}"/>
                </c:ext>
              </c:extLst>
            </c:dLbl>
            <c:dLbl>
              <c:idx val="5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562B-4DDA-AD4F-8106ECF61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cat>
          <c:val>
            <c:numRef>
              <c:f>데이터!$C$36:$C$41</c:f>
              <c:numCache>
                <c:formatCode>_(* #,##0_);_(* \(#,##0\);_(* "-"_);_(@_)</c:formatCode>
                <c:ptCount val="6"/>
                <c:pt idx="0">
                  <c:v>394201.2</c:v>
                </c:pt>
                <c:pt idx="1">
                  <c:v>389398.4</c:v>
                </c:pt>
                <c:pt idx="2">
                  <c:v>87387</c:v>
                </c:pt>
                <c:pt idx="3">
                  <c:v>42968</c:v>
                </c:pt>
                <c:pt idx="5">
                  <c:v>1867435.4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2B-4DDA-AD4F-8106ECF61F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43559070905879E-2"/>
          <c:y val="0.13603073627359508"/>
          <c:w val="0.65658585237895994"/>
          <c:h val="0.61819972908546839"/>
        </c:manualLayout>
      </c:layout>
      <c:pieChart>
        <c:varyColors val="1"/>
        <c:ser>
          <c:idx val="0"/>
          <c:order val="0"/>
          <c:tx>
            <c:strRef>
              <c:f>데이터!$D$36:$D$41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3DC6-4E66-B709-C56CF0864642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3DC6-4E66-B709-C56CF08646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3DC6-4E66-B709-C56CF0864642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6-4E66-B709-C56CF0864642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C6-4E66-B709-C56CF0864642}"/>
              </c:ext>
            </c:extLst>
          </c:dPt>
          <c:dLbls>
            <c:dLbl>
              <c:idx val="0"/>
              <c:layout>
                <c:manualLayout>
                  <c:x val="-0.13254318238116694"/>
                  <c:y val="0.179026334930451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DC6-4E66-B709-C56CF0864642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DC6-4E66-B709-C56CF0864642}"/>
                </c:ext>
              </c:extLst>
            </c:dLbl>
            <c:dLbl>
              <c:idx val="2"/>
              <c:layout>
                <c:manualLayout>
                  <c:x val="1.5234898922686483E-2"/>
                  <c:y val="-7.62242581715256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53587577347845"/>
                      <c:h val="0.16759987303931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C6-4E66-B709-C56CF0864642}"/>
                </c:ext>
              </c:extLst>
            </c:dLbl>
            <c:dLbl>
              <c:idx val="3"/>
              <c:layout>
                <c:manualLayout>
                  <c:x val="-0.14250535338608844"/>
                  <c:y val="2.57098007062306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597025518659"/>
                      <c:h val="0.12759993578759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DC6-4E66-B709-C56CF0864642}"/>
                </c:ext>
              </c:extLst>
            </c:dLbl>
            <c:dLbl>
              <c:idx val="4"/>
              <c:layout>
                <c:manualLayout>
                  <c:x val="7.6735032379090476E-2"/>
                  <c:y val="-5.666954088651877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3DC6-4E66-B709-C56CF0864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5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4">
                  <c:v>그 외</c:v>
                </c:pt>
              </c:strCache>
              <c:extLst/>
            </c:strRef>
          </c:cat>
          <c:val>
            <c:numRef>
              <c:f>데이터!$E$36:$E$41</c:f>
              <c:numCache>
                <c:formatCode>_(* #,##0_);_(* \(#,##0\);_(* "-"_);_(@_)</c:formatCode>
                <c:ptCount val="5"/>
                <c:pt idx="0">
                  <c:v>4031607.2</c:v>
                </c:pt>
                <c:pt idx="1">
                  <c:v>2517849.4</c:v>
                </c:pt>
                <c:pt idx="2">
                  <c:v>957142.4</c:v>
                </c:pt>
                <c:pt idx="3">
                  <c:v>787057.8</c:v>
                </c:pt>
                <c:pt idx="4">
                  <c:v>10971401.399999999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3DC6-4E66-B709-C56CF08646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데이터!$E$34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3DC6-4E66-B709-C56CF0864642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3DC6-4E66-B709-C56CF086464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3DC6-4E66-B709-C56CF086464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3DC6-4E66-B709-C56CF0864642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3DC6-4E66-B709-C56CF0864642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3DC6-4E66-B709-C56CF0864642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0-3DC6-4E66-B709-C56CF086464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5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4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데이터!$E$36:$E$41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5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957142.4</c:v>
                      </c:pt>
                      <c:pt idx="3">
                        <c:v>787057.8</c:v>
                      </c:pt>
                      <c:pt idx="4">
                        <c:v>10971401.399999999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3DC6-4E66-B709-C56CF0864642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(‘18~’22)5</a:t>
            </a:r>
            <a:r>
              <a:rPr lang="ko-KR" altLang="ko-KR" sz="1400" b="0" i="0" baseline="0" dirty="0">
                <a:effectLst/>
              </a:rPr>
              <a:t>년 평균 요양재해자수 </a:t>
            </a:r>
            <a:r>
              <a:rPr lang="en-US" altLang="ko-KR" sz="1400" b="0" i="0" baseline="0" dirty="0">
                <a:effectLst/>
              </a:rPr>
              <a:t>(</a:t>
            </a:r>
            <a:r>
              <a:rPr lang="ko-KR" altLang="ko-KR" sz="1400" b="0" i="0" baseline="0" dirty="0">
                <a:effectLst/>
              </a:rPr>
              <a:t>명</a:t>
            </a:r>
            <a:r>
              <a:rPr lang="en-US" altLang="ko-KR" sz="1400" b="0" i="0" baseline="0" dirty="0">
                <a:effectLst/>
              </a:rPr>
              <a:t>)</a:t>
            </a:r>
            <a:endParaRPr lang="ko-KR" altLang="ko-KR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785090502429883"/>
          <c:y val="0.15756919259377528"/>
          <c:w val="0.57815435873762344"/>
          <c:h val="0.54435359313056497"/>
        </c:manualLayout>
      </c:layout>
      <c:pieChart>
        <c:varyColors val="1"/>
        <c:ser>
          <c:idx val="1"/>
          <c:order val="0"/>
          <c:tx>
            <c:strRef>
              <c:f>데이터!$F$36:$F$41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광업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0A70-4426-A6C3-3121F7D5E0C7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0A70-4426-A6C3-3121F7D5E0C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0A70-4426-A6C3-3121F7D5E0C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0-4426-A6C3-3121F7D5E0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0-4426-A6C3-3121F7D5E0C7}"/>
              </c:ext>
            </c:extLst>
          </c:dPt>
          <c:dPt>
            <c:idx val="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0-4426-A6C3-3121F7D5E0C7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A70-4426-A6C3-3121F7D5E0C7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A70-4426-A6C3-3121F7D5E0C7}"/>
                </c:ext>
              </c:extLst>
            </c:dLbl>
            <c:dLbl>
              <c:idx val="2"/>
              <c:layout>
                <c:manualLayout>
                  <c:x val="0.20482752533712933"/>
                  <c:y val="4.572500406420139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256579059099975"/>
                      <c:h val="0.1275999690854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70-4426-A6C3-3121F7D5E0C7}"/>
                </c:ext>
              </c:extLst>
            </c:dLbl>
            <c:dLbl>
              <c:idx val="3"/>
              <c:layout>
                <c:manualLayout>
                  <c:x val="-3.0009052558878955E-2"/>
                  <c:y val="-5.754801755347859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FCBBED-7C02-486C-8E2E-3A706C45A685}" type="CATEGORYNAME">
                      <a:rPr lang="ko-KR" altLang="en-US"/>
                      <a:pPr>
                        <a:defRPr sz="1100" b="1"/>
                      </a:pPr>
                      <a:t>[범주 이름]</a:t>
                    </a:fld>
                    <a:r>
                      <a:rPr lang="ko-KR" altLang="en-US" baseline="0"/>
                      <a:t> </a:t>
                    </a:r>
                  </a:p>
                  <a:p>
                    <a:pPr>
                      <a:defRPr sz="1100" b="1"/>
                    </a:pPr>
                    <a:fld id="{D3C31D8E-AB17-4BEF-AD30-58893EEFDCBD}" type="PERCENTAGE">
                      <a:rPr lang="en-US" altLang="ko-KR" baseline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686326518954018"/>
                      <c:h val="0.1262768924828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A70-4426-A6C3-3121F7D5E0C7}"/>
                </c:ext>
              </c:extLst>
            </c:dLbl>
            <c:dLbl>
              <c:idx val="5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A70-4426-A6C3-3121F7D5E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  <c:extLst xmlns:c15="http://schemas.microsoft.com/office/drawing/2012/chart"/>
            </c:strRef>
          </c:cat>
          <c:val>
            <c:numRef>
              <c:f>데이터!$G$36:$G$41</c:f>
              <c:numCache>
                <c:formatCode>_(* #,##0_);_(* \(#,##0\);_(* "-"_);_(@_)</c:formatCode>
                <c:ptCount val="6"/>
                <c:pt idx="0">
                  <c:v>29750.799999999999</c:v>
                </c:pt>
                <c:pt idx="1">
                  <c:v>28576.799999999999</c:v>
                </c:pt>
                <c:pt idx="2">
                  <c:v>8254.7999999999993</c:v>
                </c:pt>
                <c:pt idx="3">
                  <c:v>2946</c:v>
                </c:pt>
                <c:pt idx="5">
                  <c:v>45069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C-0A70-4426-A6C3-3121F7D5E0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데이터!$G$34</c15:sqref>
                        </c15:formulaRef>
                      </c:ext>
                    </c:extLst>
                    <c:strCache>
                      <c:ptCount val="1"/>
                      <c:pt idx="0">
                        <c:v>요양재해자수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0A70-4426-A6C3-3121F7D5E0C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0A70-4426-A6C3-3121F7D5E0C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0A70-4426-A6C3-3121F7D5E0C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0A70-4426-A6C3-3121F7D5E0C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0A70-4426-A6C3-3121F7D5E0C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0A70-4426-A6C3-3121F7D5E0C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0A70-4426-A6C3-3121F7D5E0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ctr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6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5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데이터!$G$36:$G$41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6"/>
                      <c:pt idx="0">
                        <c:v>29750.799999999999</c:v>
                      </c:pt>
                      <c:pt idx="1">
                        <c:v>28576.799999999999</c:v>
                      </c:pt>
                      <c:pt idx="2">
                        <c:v>8254.7999999999993</c:v>
                      </c:pt>
                      <c:pt idx="3">
                        <c:v>2946</c:v>
                      </c:pt>
                      <c:pt idx="5">
                        <c:v>45069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0A70-4426-A6C3-3121F7D5E0C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C-4996-88E2-D3221533913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0BC-4996-88E2-D3221533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BC-4996-88E2-D322153391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데이터!$B$4:$AJ$4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0BC-4996-88E2-D322153391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데이터!$B$5:$AJ$5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BC-4996-88E2-D3221533913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1.7512571360280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183E-4138-A0C4-38BFF244A046}"/>
                </c:ext>
              </c:extLst>
            </c:dLbl>
            <c:dLbl>
              <c:idx val="4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183E-4138-A0C4-38BFF244A046}"/>
                </c:ext>
              </c:extLst>
            </c:dLbl>
            <c:dLbl>
              <c:idx val="5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3E-4138-A0C4-38BFF244A046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-2.91876189338015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183E-4138-A0C4-38BFF244A046}"/>
                </c:ext>
              </c:extLst>
            </c:dLbl>
            <c:dLbl>
              <c:idx val="4"/>
              <c:layout>
                <c:manualLayout>
                  <c:x val="-1.5009684817401828E-16"/>
                  <c:y val="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183E-4138-A0C4-38BFF244A0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83E-4138-A0C4-38BFF244A0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83E-4138-A0C4-38BFF244A0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데이터!$B$3:$AJ$3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183E-4138-A0C4-38BFF244A046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rgbClr val="EFC87B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3A01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063-4D56-80C6-84703FB3AC22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063-4D56-80C6-84703FB3AC22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63-4D56-80C6-84703FB3AC2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63-4D56-80C6-84703FB3A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063-4D56-80C6-84703FB3AC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29774594487185"/>
          <c:y val="0.18550133148450701"/>
          <c:w val="0.63992823794086973"/>
          <c:h val="0.74045266670807086"/>
        </c:manualLayout>
      </c:layout>
      <c:pieChart>
        <c:varyColors val="1"/>
        <c:ser>
          <c:idx val="0"/>
          <c:order val="0"/>
          <c:tx>
            <c:strRef>
              <c:f>데이터!$A$76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0-4D1D-AF95-202D123D198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0-4D1D-AF95-202D123D198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0-4D1D-AF95-202D123D198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0-4D1D-AF95-202D123D19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0-4D1D-AF95-202D123D198A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500-4D1D-AF95-202D123D198A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500-4D1D-AF95-202D123D198A}"/>
                </c:ext>
              </c:extLst>
            </c:dLbl>
            <c:dLbl>
              <c:idx val="2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500-4D1D-AF95-202D123D19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데이터!$B$75:$F$75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데이터!$B$76:$F$76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0-4D1D-AF95-202D123D19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전체 업종내 규모별 사고사망자 수</a:t>
            </a:r>
            <a:r>
              <a:rPr lang="en-US" altLang="ko-KR"/>
              <a:t>(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데이터!$A$70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5981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1-4136-A377-873E2E4F9234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1-4136-A377-873E2E4F9234}"/>
              </c:ext>
            </c:extLst>
          </c:dPt>
          <c:dPt>
            <c:idx val="2"/>
            <c:bubble3D val="0"/>
            <c:spPr>
              <a:solidFill>
                <a:srgbClr val="D2DD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21-4136-A377-873E2E4F9234}"/>
              </c:ext>
            </c:extLst>
          </c:dPt>
          <c:dPt>
            <c:idx val="3"/>
            <c:bubble3D val="0"/>
            <c:spPr>
              <a:solidFill>
                <a:srgbClr val="A2B9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21-4136-A377-873E2E4F9234}"/>
              </c:ext>
            </c:extLst>
          </c:dPt>
          <c:dPt>
            <c:idx val="4"/>
            <c:bubble3D val="0"/>
            <c:spPr>
              <a:solidFill>
                <a:srgbClr val="E9E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21-4136-A377-873E2E4F9234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821-4136-A377-873E2E4F9234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821-4136-A377-873E2E4F9234}"/>
                </c:ext>
              </c:extLst>
            </c:dLbl>
            <c:dLbl>
              <c:idx val="2"/>
              <c:layout>
                <c:manualLayout>
                  <c:x val="3.2173372256637592E-2"/>
                  <c:y val="4.735948326281083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821-4136-A377-873E2E4F9234}"/>
                </c:ext>
              </c:extLst>
            </c:dLbl>
            <c:dLbl>
              <c:idx val="3"/>
              <c:layout>
                <c:manualLayout>
                  <c:x val="3.7172055601769886E-2"/>
                  <c:y val="6.4070065560785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821-4136-A377-873E2E4F9234}"/>
                </c:ext>
              </c:extLst>
            </c:dLbl>
            <c:dLbl>
              <c:idx val="4"/>
              <c:layout>
                <c:manualLayout>
                  <c:x val="4.3297539145873948E-2"/>
                  <c:y val="4.47782353402002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60296712850111"/>
                      <c:h val="0.136652071442661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21-4136-A377-873E2E4F9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데이터!$B$69:$F$69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데이터!$B$70:$F$70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21-4136-A377-873E2E4F923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3T16:37:14.045" idx="1">
    <p:pos x="5096" y="664"/>
    <p:text>기본적으로 엑셀 형식의 다운로드가 가능하지만 일부 데이터(사건 발생 시간) 엑셀 다운로드로 제공되지 않아 Selenium을 통한 동적 크롤링으로 수집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7_BC7143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사상자수를 예측하기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재해유형</a:t>
            </a:r>
            <a:r>
              <a:rPr lang="ko-KR" altLang="en-US" dirty="0"/>
              <a:t> 예측하기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18/10/relationships/comments" Target="../comments/modernComment_107_BC71436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830115" y="199940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유형 예측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최종 연구가설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70" y="276847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20" y="4579927"/>
            <a:ext cx="409246" cy="40924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EEE4FD-6BAD-49E4-ADF2-43E277EC7CB8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C6AEB1A-3531-4B64-A9A3-19F77454267D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15400E-A1AA-474B-8E16-4435264F1924}"/>
                </a:ext>
              </a:extLst>
            </p:cNvPr>
            <p:cNvSpPr txBox="1"/>
            <p:nvPr/>
          </p:nvSpPr>
          <p:spPr>
            <a:xfrm>
              <a:off x="186080" y="202712"/>
              <a:ext cx="273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2. </a:t>
              </a:r>
              <a:r>
                <a:rPr lang="ko-KR" altLang="en-US" sz="3600" spc="-300" dirty="0" err="1" smtClean="0">
                  <a:solidFill>
                    <a:schemeClr val="bg1"/>
                  </a:solidFill>
                </a:rPr>
                <a:t>연구소개</a:t>
              </a:r>
              <a:endParaRPr lang="ko-KR" altLang="en-US" sz="3600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 smtClean="0"/>
              <a:t>연구 </a:t>
            </a:r>
            <a:r>
              <a:rPr lang="ko-KR" altLang="en-US" sz="1800" dirty="0"/>
              <a:t>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:p188="http://schemas.microsoft.com/office/powerpoint/2018/8/main" xmlns="" r:id="rId5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0E84C1-4935-4349-BE67-F77A0E96DE24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4B1530-32DD-40E9-A60E-CD48EE1685E5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CE4AD2-76D0-4DB3-A147-23DE564E0642}"/>
                </a:ext>
              </a:extLst>
            </p:cNvPr>
            <p:cNvSpPr txBox="1"/>
            <p:nvPr/>
          </p:nvSpPr>
          <p:spPr>
            <a:xfrm>
              <a:off x="186080" y="202712"/>
              <a:ext cx="500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2.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연구방법 </a:t>
              </a:r>
              <a:r>
                <a:rPr lang="en-US" altLang="ko-KR" sz="3600" spc="-300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분석순서도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24660" y="100674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4FE99F9-6299-4386-AF53-EB583461A6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242D6C-A033-49BE-80A8-EFB256668728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96571F-487E-447F-876A-1656F099D9D9}"/>
                </a:ext>
              </a:extLst>
            </p:cNvPr>
            <p:cNvSpPr txBox="1"/>
            <p:nvPr/>
          </p:nvSpPr>
          <p:spPr>
            <a:xfrm>
              <a:off x="186080" y="202712"/>
              <a:ext cx="500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2.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연구방법 </a:t>
              </a:r>
              <a:r>
                <a:rPr lang="en-US" altLang="ko-KR" sz="3600" spc="-300" dirty="0">
                  <a:solidFill>
                    <a:schemeClr val="bg1"/>
                  </a:solidFill>
                </a:rPr>
                <a:t>-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분석순서도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데이터를 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sp>
        <p:nvSpPr>
          <p:cNvPr id="46" name="폭발: 8pt 45">
            <a:extLst>
              <a:ext uri="{FF2B5EF4-FFF2-40B4-BE49-F238E27FC236}">
                <a16:creationId xmlns:a16="http://schemas.microsoft.com/office/drawing/2014/main" id="{3DDD8F1D-A60B-43DB-A04D-E97A30A961C5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:p188="http://schemas.microsoft.com/office/powerpoint/2018/8/main" xmlns="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선행 연구에서 선택한 변수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A43C-156C-414A-B374-1B6132E783AD}"/>
              </a:ext>
            </a:extLst>
          </p:cNvPr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연구에서 선정한 위험 요인을 핵심 독립변수로 선정하고 해당 데이터를 가져 올 수 있는 홈페이지를 선정</a:t>
            </a:r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63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lt"/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  <a:latin typeface="+mj-lt"/>
              </a:rPr>
              <a:t>크롤링</a:t>
            </a:r>
            <a:endParaRPr lang="ko-KR" altLang="en-US" sz="3600" spc="-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70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lt"/>
              </a:rPr>
              <a:t>데이터 수집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en-US" altLang="ko-KR" sz="3600" spc="-300" dirty="0" err="1">
                <a:solidFill>
                  <a:schemeClr val="bg1"/>
                </a:solidFill>
                <a:latin typeface="+mj-lt"/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  <a:latin typeface="+mj-lt"/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코드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내용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>
                <a:latin typeface="+mj-ea"/>
                <a:ea typeface="+mj-ea"/>
              </a:rPr>
              <a:t>이상치가</a:t>
            </a:r>
            <a:r>
              <a:rPr lang="ko-KR" altLang="en-US" sz="1400" dirty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>
                <a:latin typeface="+mj-ea"/>
                <a:ea typeface="+mj-ea"/>
              </a:rPr>
              <a:t>시간자료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조회서비스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위치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73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종속변수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화상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교통사고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감전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질식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독립변수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시간대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공사현장의 구분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전운량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사망자수와 부상자수의 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5594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공사기간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공사종료일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공사시작일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96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693DF-33EB-467D-808F-6DF9547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82" y="536873"/>
            <a:ext cx="7068536" cy="506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3C4DB4-2A47-4D0B-8F8E-DBF22FD3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9843" y="374948"/>
            <a:ext cx="12477750" cy="713014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DA3B314-A51A-4188-9716-08FFC8291F51}"/>
              </a:ext>
            </a:extLst>
          </p:cNvPr>
          <p:cNvSpPr/>
          <p:nvPr/>
        </p:nvSpPr>
        <p:spPr>
          <a:xfrm>
            <a:off x="10467975" y="1895475"/>
            <a:ext cx="1724025" cy="1647825"/>
          </a:xfrm>
          <a:prstGeom prst="ellipse">
            <a:avLst/>
          </a:prstGeom>
          <a:solidFill>
            <a:srgbClr val="30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6E9339-787D-487E-ABD2-E1FB5F2EF8E1}"/>
              </a:ext>
            </a:extLst>
          </p:cNvPr>
          <p:cNvSpPr/>
          <p:nvPr/>
        </p:nvSpPr>
        <p:spPr>
          <a:xfrm>
            <a:off x="10525125" y="3473342"/>
            <a:ext cx="1724025" cy="1647825"/>
          </a:xfrm>
          <a:prstGeom prst="ellipse">
            <a:avLst/>
          </a:prstGeom>
          <a:solidFill>
            <a:srgbClr val="FF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머신러닝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1172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9536" y="4754470"/>
          <a:ext cx="44388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32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2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Train_acc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Validation_acc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RandomForest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0.995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0.487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XGBoost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0.545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0.512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LightGBM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0.603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0.506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0.571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머신러닝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 세트에 대한 과대적합이 발생하여 채택하지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4080" y="5878048"/>
          <a:ext cx="39947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19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Train_acc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Validation_acc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Voting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Stacking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0.489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1490146" y="3648890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6328435" y="349213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9015C621-6870-41B0-B688-B6AE84632882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854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04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1083C-76FB-42AF-8968-FFD9CB5BA56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0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D0724526-D2F5-443F-A638-03ADA5B4F509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78A4F0-DDD5-4CC2-BC4E-84444BC4D566}"/>
              </a:ext>
            </a:extLst>
          </p:cNvPr>
          <p:cNvSpPr/>
          <p:nvPr/>
        </p:nvSpPr>
        <p:spPr>
          <a:xfrm>
            <a:off x="3031277" y="980955"/>
            <a:ext cx="1724025" cy="1647825"/>
          </a:xfrm>
          <a:prstGeom prst="ellipse">
            <a:avLst/>
          </a:prstGeom>
          <a:solidFill>
            <a:srgbClr val="FF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98C2B7-B53D-4B54-8404-EC75B5866D62}"/>
              </a:ext>
            </a:extLst>
          </p:cNvPr>
          <p:cNvSpPr/>
          <p:nvPr/>
        </p:nvSpPr>
        <p:spPr>
          <a:xfrm>
            <a:off x="457200" y="266700"/>
            <a:ext cx="609599" cy="810259"/>
          </a:xfrm>
          <a:prstGeom prst="rect">
            <a:avLst/>
          </a:prstGeom>
          <a:solidFill>
            <a:srgbClr val="FF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800" b="1" dirty="0">
                <a:solidFill>
                  <a:srgbClr val="30404F"/>
                </a:solidFill>
              </a:rPr>
              <a:t>01</a:t>
            </a:r>
            <a:endParaRPr lang="ko-KR" altLang="en-US" sz="3200" b="1" dirty="0">
              <a:solidFill>
                <a:srgbClr val="30404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BF5EB0-5F7A-48CC-9B23-A735A5B9F346}"/>
              </a:ext>
            </a:extLst>
          </p:cNvPr>
          <p:cNvSpPr txBox="1"/>
          <p:nvPr/>
        </p:nvSpPr>
        <p:spPr>
          <a:xfrm>
            <a:off x="1066800" y="560209"/>
            <a:ext cx="280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</a:rPr>
              <a:t>연구 요약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DDD09-5FEF-4F31-B31A-2A7379F11052}"/>
              </a:ext>
            </a:extLst>
          </p:cNvPr>
          <p:cNvSpPr txBox="1"/>
          <p:nvPr/>
        </p:nvSpPr>
        <p:spPr>
          <a:xfrm>
            <a:off x="1066799" y="245785"/>
            <a:ext cx="280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소개</a:t>
            </a:r>
          </a:p>
        </p:txBody>
      </p: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535975"/>
              </p:ext>
            </p:extLst>
          </p:nvPr>
        </p:nvGraphicFramePr>
        <p:xfrm>
          <a:off x="2137385" y="3370218"/>
          <a:ext cx="4538888" cy="36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AD9B2-8478-4FBA-913E-A925F80BEA60}"/>
              </a:ext>
            </a:extLst>
          </p:cNvPr>
          <p:cNvSpPr txBox="1"/>
          <p:nvPr/>
        </p:nvSpPr>
        <p:spPr>
          <a:xfrm>
            <a:off x="2137385" y="3429000"/>
            <a:ext cx="3105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사업장 수 </a:t>
            </a:r>
            <a:r>
              <a:rPr lang="en-US" altLang="ko-KR" sz="1400" dirty="0"/>
              <a:t>(</a:t>
            </a:r>
            <a:r>
              <a:rPr lang="ko-KR" altLang="en-US" sz="1400" dirty="0"/>
              <a:t>개소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3247"/>
              </p:ext>
            </p:extLst>
          </p:nvPr>
        </p:nvGraphicFramePr>
        <p:xfrm>
          <a:off x="6676272" y="3370219"/>
          <a:ext cx="4791827" cy="3824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A19D-6755-40D6-9D60-13E291EB2846}"/>
              </a:ext>
            </a:extLst>
          </p:cNvPr>
          <p:cNvSpPr/>
          <p:nvPr/>
        </p:nvSpPr>
        <p:spPr>
          <a:xfrm>
            <a:off x="7260259" y="3428999"/>
            <a:ext cx="2794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ECBC8-30AD-4C08-A8B1-9AF104D2F808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A0D937-533D-4171-B2C9-FF88E198671F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1F1846-F3F6-4B7A-A7AB-3533CC78C5ED}"/>
                </a:ext>
              </a:extLst>
            </p:cNvPr>
            <p:cNvSpPr txBox="1"/>
            <p:nvPr/>
          </p:nvSpPr>
          <p:spPr>
            <a:xfrm>
              <a:off x="186080" y="202712"/>
              <a:ext cx="2279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1.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17011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220546"/>
              </p:ext>
            </p:extLst>
          </p:nvPr>
        </p:nvGraphicFramePr>
        <p:xfrm>
          <a:off x="7334253" y="2442467"/>
          <a:ext cx="3886194" cy="412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543867"/>
              </p:ext>
            </p:extLst>
          </p:nvPr>
        </p:nvGraphicFramePr>
        <p:xfrm>
          <a:off x="317011" y="2379706"/>
          <a:ext cx="6213730" cy="21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4887"/>
              </p:ext>
            </p:extLst>
          </p:nvPr>
        </p:nvGraphicFramePr>
        <p:xfrm>
          <a:off x="317011" y="4684588"/>
          <a:ext cx="6204811" cy="217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BA1BBB-7259-46A8-A68D-0926F80248E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9ED106-9EEC-46E8-88E8-12EB7D8440F1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24BA5C-5A3D-456B-8D30-B542294140B6}"/>
                </a:ext>
              </a:extLst>
            </p:cNvPr>
            <p:cNvSpPr txBox="1"/>
            <p:nvPr/>
          </p:nvSpPr>
          <p:spPr>
            <a:xfrm>
              <a:off x="186080" y="202712"/>
              <a:ext cx="2279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1.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111124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507385" y="2898010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4D6CB28-1A16-4696-9267-1F5CDFD30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569860"/>
              </p:ext>
            </p:extLst>
          </p:nvPr>
        </p:nvGraphicFramePr>
        <p:xfrm>
          <a:off x="2061662" y="3269678"/>
          <a:ext cx="8068676" cy="266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15EB17-A9F3-4F03-BB76-FDFC1E77B431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EAD023-4882-4651-8645-BBD4FA48BF37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74786E-6741-4FBA-BE1B-97BB11E4EE8E}"/>
                </a:ext>
              </a:extLst>
            </p:cNvPr>
            <p:cNvSpPr txBox="1"/>
            <p:nvPr/>
          </p:nvSpPr>
          <p:spPr>
            <a:xfrm>
              <a:off x="186080" y="202712"/>
              <a:ext cx="2279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1.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</a:t>
            </a:r>
            <a:r>
              <a:rPr lang="ko-KR" altLang="en-US" sz="1800" dirty="0" smtClean="0"/>
              <a:t>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19376"/>
              </p:ext>
            </p:extLst>
          </p:nvPr>
        </p:nvGraphicFramePr>
        <p:xfrm>
          <a:off x="1526872" y="2703404"/>
          <a:ext cx="4564529" cy="394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156357"/>
              </p:ext>
            </p:extLst>
          </p:nvPr>
        </p:nvGraphicFramePr>
        <p:xfrm>
          <a:off x="6290793" y="2618249"/>
          <a:ext cx="4777258" cy="40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1A58C5-D231-4340-846A-364E7892A625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49C588-BDD5-4A83-B6E1-AE8999827D3F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EE39D-7CD9-4A8B-8C35-1F71A1A40C5B}"/>
                </a:ext>
              </a:extLst>
            </p:cNvPr>
            <p:cNvSpPr txBox="1"/>
            <p:nvPr/>
          </p:nvSpPr>
          <p:spPr>
            <a:xfrm>
              <a:off x="186080" y="202712"/>
              <a:ext cx="2279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1.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</a:t>
            </a:r>
            <a:r>
              <a:rPr lang="ko-KR" altLang="en-US" sz="1800" dirty="0" smtClean="0"/>
              <a:t>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D6E1FD-8802-4BDA-9859-F88F806E63B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6E72CE-9602-472E-A8FB-255F25229C90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DDAC3E-D22F-46CA-AA94-D71043A7DCB9}"/>
                </a:ext>
              </a:extLst>
            </p:cNvPr>
            <p:cNvSpPr txBox="1"/>
            <p:nvPr/>
          </p:nvSpPr>
          <p:spPr>
            <a:xfrm>
              <a:off x="186080" y="202712"/>
              <a:ext cx="2279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</a:rPr>
                <a:t>1. </a:t>
              </a:r>
              <a:r>
                <a:rPr lang="ko-KR" altLang="en-US" sz="3600" spc="-300" dirty="0">
                  <a:solidFill>
                    <a:schemeClr val="bg1"/>
                  </a:solidFill>
                </a:rPr>
                <a:t>연구소개</a:t>
              </a:r>
            </a:p>
          </p:txBody>
        </p:sp>
      </p:grpSp>
      <p:sp>
        <p:nvSpPr>
          <p:cNvPr id="13" name="폭발: 8pt 12">
            <a:extLst>
              <a:ext uri="{FF2B5EF4-FFF2-40B4-BE49-F238E27FC236}">
                <a16:creationId xmlns:a16="http://schemas.microsoft.com/office/drawing/2014/main" id="{16FBC1A5-143F-4059-BF07-9379A6B03680}"/>
              </a:ext>
            </a:extLst>
          </p:cNvPr>
          <p:cNvSpPr/>
          <p:nvPr/>
        </p:nvSpPr>
        <p:spPr>
          <a:xfrm>
            <a:off x="3867150" y="3429000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2972</Words>
  <Application>Microsoft Office PowerPoint</Application>
  <PresentationFormat>와이드스크린</PresentationFormat>
  <Paragraphs>663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나눔스퀘어 ExtraBold</vt:lpstr>
      <vt:lpstr>나눔스퀘어 Light</vt:lpstr>
      <vt:lpstr>돋움</vt:lpstr>
      <vt:lpstr>함초롬바탕</vt:lpstr>
      <vt:lpstr>Arial</vt:lpstr>
      <vt:lpstr>Consolas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hyk</cp:lastModifiedBy>
  <cp:revision>97</cp:revision>
  <dcterms:created xsi:type="dcterms:W3CDTF">2020-09-07T02:34:06Z</dcterms:created>
  <dcterms:modified xsi:type="dcterms:W3CDTF">2024-05-13T08:58:03Z</dcterms:modified>
</cp:coreProperties>
</file>