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omments/modernComment_103_B72FC7DD.xml" ContentType="application/vnd.ms-powerpoint.comments+xml"/>
  <Override PartName="/ppt/comments/modernComment_14D_E88F5E9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32" r:id="rId3"/>
    <p:sldId id="312" r:id="rId4"/>
    <p:sldId id="277" r:id="rId5"/>
    <p:sldId id="330" r:id="rId6"/>
    <p:sldId id="279" r:id="rId7"/>
    <p:sldId id="331" r:id="rId8"/>
    <p:sldId id="282" r:id="rId9"/>
    <p:sldId id="283" r:id="rId10"/>
    <p:sldId id="324" r:id="rId11"/>
    <p:sldId id="259" r:id="rId12"/>
    <p:sldId id="309" r:id="rId13"/>
    <p:sldId id="333" r:id="rId14"/>
    <p:sldId id="334" r:id="rId15"/>
    <p:sldId id="335" r:id="rId16"/>
    <p:sldId id="336" r:id="rId17"/>
    <p:sldId id="337" r:id="rId18"/>
    <p:sldId id="338" r:id="rId19"/>
    <p:sldId id="342" r:id="rId20"/>
    <p:sldId id="343" r:id="rId21"/>
    <p:sldId id="344" r:id="rId22"/>
    <p:sldId id="339" r:id="rId23"/>
    <p:sldId id="300" r:id="rId24"/>
    <p:sldId id="341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469142221618"/>
          <c:y val="0.12795023097505689"/>
          <c:w val="0.59877639633319879"/>
          <c:h val="0.74091373160003215"/>
        </c:manualLayout>
      </c:layout>
      <c:doughnut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0.16853577351985774"/>
                  <c:y val="4.2703055631661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0.15799222188342166"/>
                  <c:y val="0.12309409797050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4539343761783"/>
          <c:y val="7.2433512941572922E-2"/>
          <c:w val="0.56518359281334651"/>
          <c:h val="0.79776870244927811"/>
        </c:manualLayout>
      </c:layout>
      <c:doughnut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7.9251609041812235E-3"/>
                  <c:y val="2.19035252781020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0.21931154860139976"/>
                  <c:y val="5.1435196695176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0.13843133318460787"/>
                  <c:y val="0.117369497312946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1.842741818517233E-2"/>
                  <c:y val="2.5987717671400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824303161396471"/>
          <c:y val="0.1667999595881382"/>
          <c:w val="0.66965776798584942"/>
          <c:h val="0.63050741841128566"/>
        </c:manualLayout>
      </c:layout>
      <c:doughnut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5.4808123320657393E-3"/>
                  <c:y val="0.146110927653318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0.17706810313638485"/>
                  <c:y val="9.6298099019237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건설업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843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6-44BF-9EEC-FD40E87A59D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76-44BF-9EEC-FD40E87A5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176-44BF-9EEC-FD40E87A5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530319"/>
        <c:axId val="178452935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176-44BF-9EEC-FD40E87A59D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(데이터!$C$4,데이터!$I$4,데이터!$O$4,데이터!$U$4,데이터!$AA$4,데이터!$AG$4)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4152058</c:v>
                      </c:pt>
                      <c:pt idx="1">
                        <c:v>4045048</c:v>
                      </c:pt>
                      <c:pt idx="2">
                        <c:v>4012541</c:v>
                      </c:pt>
                      <c:pt idx="3">
                        <c:v>3959780</c:v>
                      </c:pt>
                      <c:pt idx="4">
                        <c:v>3988609</c:v>
                      </c:pt>
                      <c:pt idx="5" formatCode="_(* #,##0_);_(* \(#,##0\);_(* &quot;-&quot;_);_(@_)">
                        <c:v>4031607.2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176-44BF-9EEC-FD40E87A59D2}"/>
                  </c:ext>
                </c:extLst>
              </c15:ser>
            </c15:filteredBarSeries>
          </c:ext>
        </c:extLst>
      </c:barChart>
      <c:catAx>
        <c:axId val="17845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29359"/>
        <c:crosses val="autoZero"/>
        <c:auto val="1"/>
        <c:lblAlgn val="ctr"/>
        <c:lblOffset val="100"/>
        <c:noMultiLvlLbl val="0"/>
      </c:catAx>
      <c:valAx>
        <c:axId val="17845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doughnut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3"/>
              <c:layout>
                <c:manualLayout>
                  <c:x val="-1.1129297239649479E-2"/>
                  <c:y val="2.25357396805197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266778237141226"/>
                      <c:h val="0.138111890327756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00-4D1D-AF95-202D123D198A}"/>
                </c:ext>
              </c:extLst>
            </c:dLbl>
            <c:dLbl>
              <c:idx val="4"/>
              <c:layout>
                <c:manualLayout>
                  <c:x val="-8.3469729297372119E-3"/>
                  <c:y val="-1.60969569146569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57249995708833"/>
          <c:y val="0.19608621605019255"/>
          <c:w val="0.61619678066371963"/>
          <c:h val="0.72187513410718029"/>
        </c:manualLayout>
      </c:layout>
      <c:doughnut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-3.9604099255263168E-2"/>
                  <c:y val="-2.42706102045295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-2.6630129668525383E-2"/>
                  <c:y val="-3.247472041335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90794677616327"/>
                      <c:h val="0.10258675125279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7.6267599530939446E-4"/>
                  <c:y val="-4.55380778563450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4D_E88F5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11E2F-8B6A-8E25-3AA9-02735FF7D5C9}" authorId="{1E9937F5-08D2-9F12-46D4-60487F27577C}" created="2024-05-13T07:37:14.045">
    <pc:sldMkLst xmlns:pc="http://schemas.microsoft.com/office/powerpoint/2013/main/command">
      <pc:docMk/>
      <pc:sldMk cId="3901709973" sldId="333"/>
    </pc:sldMkLst>
    <p188:pos x="8089900" y="1054100"/>
    <p188:txBody>
      <a:bodyPr/>
      <a:lstStyle/>
      <a:p>
        <a:r>
          <a:rPr lang="ko-KR" altLang="en-US"/>
          <a:t>기본적으로 엑셀 형식의 다운로드가 가능하지만 일부 데이터(사건 발생 시간) 엑셀 다운로드로 제공되지 않아 Selenium을 통한 동적 크롤링으로 수집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4D_E88F5E9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4CED39-92AE-9528-197E-8619CA917AC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98727-5466-9A9A-F5C3-997F26ED99D3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85B4BBE-9297-9C1F-AF5F-DE12EFDE38C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9569F8-0B1C-5E2A-A6B6-002E9910280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598E3-090C-898E-4524-C94D4272AD8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분석 순서도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C91EE9-B831-10D2-804B-59B731917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868DF3-C845-7236-7D74-0E2A97E9466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3DDD8F1D-A60B-43DB-A04D-E97A30A961C5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1" y="1649004"/>
            <a:ext cx="5442430" cy="470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선택한 변수 확인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5C7215-6475-3ACD-0211-374CCF12B72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93D304E-38BC-49AD-D444-4922806AC5C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E90319A-A9DE-A836-C7DB-7894D43C71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404FD3A-5288-4440-A40A-FEDD691CC2ED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CFBB1-F8F8-745B-89D1-34DF76FC38C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Crawling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55ECC8-1D0B-9D04-BF02-342BAECA0E2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1E730E-C51C-C4D3-EF3D-CE0CEFE69CB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BA3865-8719-C8AB-C061-1C684470151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5608F-8AD0-81A8-39D6-4190625D6A38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BE9AD1-1D13-E30E-12D3-FCC939124CB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925B9F-F417-0F85-6144-D8DFF0E50610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8CC7E-0114-795C-FC41-66B546ECD2E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API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74C64-759E-DA1B-94A3-49E402FEBECC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AE85B9-13A9-342C-0BFE-AD126749710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9D1CA2E-65AD-4553-D5DE-3DE37369E639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B08A92-5816-404A-FEA0-887A35197F2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B86D5-2269-B127-BDDB-BFAA1C8C1A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E579E9-BF92-B1D5-64CB-E68267E3033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B868C-E378-B49D-D0FB-E91E7149E33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65277-280C-97F3-48FF-6183574F23B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3BADA-10A0-0F33-D44B-F1B546E48C41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B492FA2-1AD3-0C56-EB45-6A0CF317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20" y="1152915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선행 연구를 통하여 산재 예측에 유의미한 영향을 주는 것으로 판단되는 변수를 우선적으로 수집하고 해당 데이터를 기준으로 병합 가능한 데이터를 최대한 많이 수집하여 모델 학습에 사용함</a:t>
            </a:r>
            <a:r>
              <a:rPr lang="en-US" altLang="ko-KR" sz="1400" dirty="0">
                <a:latin typeface="+mj-ea"/>
                <a:ea typeface="+mj-ea"/>
              </a:rPr>
              <a:t>. Feature Engineering </a:t>
            </a:r>
            <a:r>
              <a:rPr lang="ko-KR" altLang="en-US" sz="1400" dirty="0">
                <a:latin typeface="+mj-ea"/>
                <a:ea typeface="+mj-ea"/>
              </a:rPr>
              <a:t>과정에서 가공된 데이터에 대한 원본 데이터 불필요 등의 사유로 일부 변수는 모델 훈련에서 제외될 수 있음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B0F078-6AAC-DFDC-7EA4-2E1CFC814FD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87AC0-FD1A-5939-4DB0-1F119A2C950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9E7D41-C1BC-2423-C00D-CB3889CB211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06ABAF-C6C7-4B91-2F84-CEDD6960DC4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065B0-5569-680E-750B-FE9659A39E6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변수 선택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80D29-3CCE-E807-2ECA-E284B24599C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F750-CB3D-5719-EE5A-0A177E257525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1631DB-AB05-606A-D839-1E257113EB7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7D0CC3-C1DA-C30E-1533-93F0D3532C85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9C937-AF28-7733-858A-ECC2B2D7499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6669C-7AA5-25E7-57B4-282CC8F5A0B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7B5FF-9457-BF55-2DFF-712E51DA232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1F390-BB02-5B6F-AADB-D99C3BD93B3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B6413-AC86-D095-36D2-1C69A3E7184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AB0C664-5DD9-490C-0976-7AEC0847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20" y="1152915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693DF-33EB-467D-808F-6DF9547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82" y="536873"/>
            <a:ext cx="7068536" cy="506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3C4DB4-2A47-4D0B-8F8E-DBF22FD3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0" y="353432"/>
            <a:ext cx="12477750" cy="713014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A3B314-A51A-4188-9716-08FFC8291F51}"/>
              </a:ext>
            </a:extLst>
          </p:cNvPr>
          <p:cNvSpPr/>
          <p:nvPr/>
        </p:nvSpPr>
        <p:spPr>
          <a:xfrm>
            <a:off x="10467975" y="1895475"/>
            <a:ext cx="1724025" cy="1647825"/>
          </a:xfrm>
          <a:prstGeom prst="ellipse">
            <a:avLst/>
          </a:prstGeom>
          <a:solidFill>
            <a:srgbClr val="30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6E9339-787D-487E-ABD2-E1FB5F2EF8E1}"/>
              </a:ext>
            </a:extLst>
          </p:cNvPr>
          <p:cNvSpPr/>
          <p:nvPr/>
        </p:nvSpPr>
        <p:spPr>
          <a:xfrm>
            <a:off x="10525125" y="3473342"/>
            <a:ext cx="1724025" cy="1647825"/>
          </a:xfrm>
          <a:prstGeom prst="ellipse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F93E21-2046-C374-BDAB-182D7DB577A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1DA3A0-1BED-ECB4-5033-D828DF8BEBBE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E2EE42-5EA0-38EF-92EA-79599CE5CC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7F7E58-7C54-DEA1-A24C-11B42F37752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23C8D-376F-E856-A321-A0616514862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Deep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02A47-BF87-23A8-BD16-E82B7197575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29473-FA71-3A36-B0CD-3840750424C8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제안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6E95CA-F61D-D21B-AA82-A787ABFA1E6C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98E5FD1-39CB-E72F-1319-513ACD70AFD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7C2D54-8478-3110-ABEE-C9F3347A1B4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0FFEBB-D5D4-B5D4-0E27-7A2094A3837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22127-FA42-7FB4-D21B-D209E15E637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INDEX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65AEE-A034-DD34-EC43-55CD22ABEB43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5CAE7-0192-58F1-7682-98C23368BF07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1-0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0A931C-4ED4-F958-58B8-14A41266351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27F6605-A27E-80AF-0FD4-1A6D8225152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971083C-76FB-42AF-8968-FFD9CB5BA56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98C2B7-B53D-4B54-8404-EC75B5866D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5EB0-5F7A-48CC-9B23-A735A5B9F34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요약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BDDD09-5FEF-4F31-B31A-2A7379F1105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5AB31C-2FC1-A021-D6EC-CB2263558E4B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527057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21631"/>
              </p:ext>
            </p:extLst>
          </p:nvPr>
        </p:nvGraphicFramePr>
        <p:xfrm>
          <a:off x="1350337" y="3189855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1803898" y="3192329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90324"/>
              </p:ext>
            </p:extLst>
          </p:nvPr>
        </p:nvGraphicFramePr>
        <p:xfrm>
          <a:off x="6448899" y="3418540"/>
          <a:ext cx="4791827" cy="339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6926772" y="3192328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94814-304B-7933-9E1C-3508BCF12A94}"/>
              </a:ext>
            </a:extLst>
          </p:cNvPr>
          <p:cNvSpPr txBox="1"/>
          <p:nvPr/>
        </p:nvSpPr>
        <p:spPr>
          <a:xfrm>
            <a:off x="2629403" y="4901646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2,781,390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개소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252E-F6F3-5F2F-4A0C-7E6455BB39ED}"/>
              </a:ext>
            </a:extLst>
          </p:cNvPr>
          <p:cNvSpPr txBox="1"/>
          <p:nvPr/>
        </p:nvSpPr>
        <p:spPr>
          <a:xfrm>
            <a:off x="7806191" y="4884084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19,265,058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05B6C5-4C05-DE86-3585-4AA884E54065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70919C-71A4-0CF7-E8F6-A32FF814DE3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64C0D-6E35-2654-0F68-381126C137C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ADCDF06-BE86-1AF8-891C-5E2CBD73FCE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1A7410-8B0A-109C-5153-32489B6886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B31C62-7C1A-B4D9-485B-FC00F35CC10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B9EF6-EB09-561A-09AE-5967F9F2A9A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733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67BDB-D645-BB84-131E-ECEE80F1DA76}"/>
              </a:ext>
            </a:extLst>
          </p:cNvPr>
          <p:cNvSpPr txBox="1"/>
          <p:nvPr/>
        </p:nvSpPr>
        <p:spPr>
          <a:xfrm>
            <a:off x="309923" y="1527057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A6EA-BEC6-8EDE-F7C1-8E80A11DC563}"/>
              </a:ext>
            </a:extLst>
          </p:cNvPr>
          <p:cNvSpPr txBox="1"/>
          <p:nvPr/>
        </p:nvSpPr>
        <p:spPr>
          <a:xfrm>
            <a:off x="8596408" y="4287676"/>
            <a:ext cx="1454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114,597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94CD30-7A8D-C02E-D40A-EF3B59BD414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D0D15-1E74-E205-7882-CC031A05B7E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DE1A95-A78A-8476-9187-BB9957B88A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77726D-44E0-EE56-FEFB-A372B32D077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5F9117-F6B4-EDD3-65EA-33F7D09BE2D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50E09-A26D-2FDE-EF3F-471792B9597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5324-76F6-4A8F-CB80-12A614FBCF83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1774787" y="3575816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08868"/>
              </p:ext>
            </p:extLst>
          </p:nvPr>
        </p:nvGraphicFramePr>
        <p:xfrm>
          <a:off x="5224612" y="1503683"/>
          <a:ext cx="6657465" cy="220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2A1ED-4795-E288-70D1-7F9E5FD972AA}"/>
              </a:ext>
            </a:extLst>
          </p:cNvPr>
          <p:cNvSpPr txBox="1"/>
          <p:nvPr/>
        </p:nvSpPr>
        <p:spPr>
          <a:xfrm>
            <a:off x="309923" y="1527057"/>
            <a:ext cx="4714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건설업의 근로자 수는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이후로 감소하는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요양재해율을 전반적인 증가 추세를 보이는 것으로 보아 현장에서 아직도 많은 사고가 발생하는 것을 예상할 수 있다</a:t>
            </a:r>
            <a:r>
              <a:rPr lang="en-US" altLang="ko-KR" sz="1400" dirty="0"/>
              <a:t>. 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85B0766-0008-5232-9BA4-CBC7C616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30682"/>
              </p:ext>
            </p:extLst>
          </p:nvPr>
        </p:nvGraphicFramePr>
        <p:xfrm>
          <a:off x="5164653" y="3837426"/>
          <a:ext cx="6717424" cy="22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BD960-D60B-36AF-2E86-42E1DB2BDE9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CEA03E-7D99-E7D0-BDF7-BC6EA5D472F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8AFD58-C3CC-D866-5611-88FDFCD0D14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EA595B7-0E16-8FBB-A19C-477F8B6B4B1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11292-84D7-81FB-82EC-DC0D94E32B44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D6884B-C4D7-0E8F-FF81-60E299F2DB7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8A8B6-4833-AE82-36C1-E24087C648DE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6599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27708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2B358D-FB21-6925-A028-796F5A00E5FD}"/>
              </a:ext>
            </a:extLst>
          </p:cNvPr>
          <p:cNvSpPr txBox="1"/>
          <p:nvPr/>
        </p:nvSpPr>
        <p:spPr>
          <a:xfrm>
            <a:off x="309923" y="1527057"/>
            <a:ext cx="11427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A0085-A9B1-F41C-86AC-4508B0E2D063}"/>
              </a:ext>
            </a:extLst>
          </p:cNvPr>
          <p:cNvSpPr txBox="1"/>
          <p:nvPr/>
        </p:nvSpPr>
        <p:spPr>
          <a:xfrm>
            <a:off x="3139485" y="4740479"/>
            <a:ext cx="124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30087-F960-03B9-8FF7-40CCFC02461F}"/>
              </a:ext>
            </a:extLst>
          </p:cNvPr>
          <p:cNvSpPr txBox="1"/>
          <p:nvPr/>
        </p:nvSpPr>
        <p:spPr>
          <a:xfrm>
            <a:off x="7878618" y="4740478"/>
            <a:ext cx="160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3CA6BF-7865-903A-DC0A-01A382D3176A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AC7E32-A334-7546-7EE3-0884FFAD181F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45BA41-A5E1-97B1-AA68-2A16E7DCC6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A4B389-5CF5-D2EA-F757-856D0D9E911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799A40-F0AC-3ABD-613D-4AA5B11ED73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87E99C-8CE6-CF56-7642-2CE80DF968C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69021-754C-CE33-F801-2CD1B925C92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45506C-CAD4-B9C7-73A2-39A829876845}"/>
              </a:ext>
            </a:extLst>
          </p:cNvPr>
          <p:cNvSpPr txBox="1"/>
          <p:nvPr/>
        </p:nvSpPr>
        <p:spPr>
          <a:xfrm>
            <a:off x="309923" y="1527057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4A5C0-2C58-D593-38C7-B9FF63B25DE5}"/>
              </a:ext>
            </a:extLst>
          </p:cNvPr>
          <p:cNvSpPr txBox="1"/>
          <p:nvPr/>
        </p:nvSpPr>
        <p:spPr>
          <a:xfrm>
            <a:off x="1216731" y="4347490"/>
            <a:ext cx="975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재해가 발생한 공사현장 데이터와 날씨 데이터를 활용하여 사고 발생 위험이 높은 유형 예측</a:t>
            </a:r>
            <a:endParaRPr lang="en-US" altLang="ko-KR" sz="1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D3E5BA-4840-98AB-A9B2-EFA210E6B6B7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6EFB60-63BC-9333-FAE3-19F33B66616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A9228E-1F07-3B99-4D2B-EF3F20FC58B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432692-2A9D-960F-F793-C81D973910A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592E-FA6C-947B-A9CF-6A80BF8D14FD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A57AA-467A-49DC-F7B7-DD17BA1A8F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514DC-362A-52BF-3BF9-1CC728F4410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3390</Words>
  <Application>Microsoft Office PowerPoint</Application>
  <PresentationFormat>와이드스크린</PresentationFormat>
  <Paragraphs>643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 ExtraBold</vt:lpstr>
      <vt:lpstr>나눔스퀘어 Light</vt:lpstr>
      <vt:lpstr>돋움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101</cp:revision>
  <dcterms:created xsi:type="dcterms:W3CDTF">2020-09-07T02:34:06Z</dcterms:created>
  <dcterms:modified xsi:type="dcterms:W3CDTF">2024-05-14T01:22:47Z</dcterms:modified>
</cp:coreProperties>
</file>