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i6iqRkolyvMdiYJ+mxedpiLdHF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23162b06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b23162b063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23162b06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b23162b063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23162b06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b23162b063_2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23162b06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b23162b063_2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23162b063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b23162b063_2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1d1856c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b1d1856c2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1d1856c2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b1d1856c2b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1d1856c2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b1d1856c2b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1d3eea31d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b1d3eea31d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1d1856c2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b1d1856c2b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b1d1856c2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b1d1856c2b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1d1856c2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b1d1856c2b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1d1856c2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b1d1856c2b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1d1856c2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b1d1856c2b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b1d1856c2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b1d1856c2b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b1d1856c2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b1d1856c2b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1d3eea31d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b1d3eea31d_1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1d3eea3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b1d3eea31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1d1856c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b1d1856c2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0" name="Google Shape;20;p8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72" name="Google Shape;72;p17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5" name="Google Shape;75;p18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8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90" name="Google Shape;90;p1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97" name="Google Shape;97;p20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및 내용">
  <p:cSld name="1_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및 내용">
  <p:cSld name="2_제목 및 내용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9" name="Google Shape;29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36" name="Google Shape;36;p12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44" name="Google Shape;44;p1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4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54" name="Google Shape;54;p1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60" name="Google Shape;60;p1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7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7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13" name="Google Shape;13;p7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ko-KR"/>
              <a:t>SEMI PROJECT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탐색적 데이터 분석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23162b063_2_2"/>
          <p:cNvSpPr/>
          <p:nvPr/>
        </p:nvSpPr>
        <p:spPr>
          <a:xfrm>
            <a:off x="0" y="0"/>
            <a:ext cx="12192000" cy="793200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g2b23162b063_2_2"/>
          <p:cNvSpPr/>
          <p:nvPr/>
        </p:nvSpPr>
        <p:spPr>
          <a:xfrm>
            <a:off x="0" y="0"/>
            <a:ext cx="3219000" cy="793200"/>
          </a:xfrm>
          <a:prstGeom prst="rect">
            <a:avLst/>
          </a:prstGeom>
          <a:solidFill>
            <a:srgbClr val="B0EBEE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II. 문헌조사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g2b23162b063_2_2"/>
          <p:cNvSpPr txBox="1"/>
          <p:nvPr/>
        </p:nvSpPr>
        <p:spPr>
          <a:xfrm>
            <a:off x="236500" y="5744575"/>
            <a:ext cx="106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윤형중, </a:t>
            </a:r>
            <a:r>
              <a:rPr i="1" lang="ko-KR"/>
              <a:t>2023 항공통계 국내편</a:t>
            </a:r>
            <a:r>
              <a:rPr lang="ko-KR"/>
              <a:t>(한국항공협회 항공산업정보실 , 2023), 20-21</a:t>
            </a:r>
            <a:endParaRPr/>
          </a:p>
        </p:txBody>
      </p:sp>
      <p:pic>
        <p:nvPicPr>
          <p:cNvPr id="179" name="Google Shape;179;g2b23162b063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945600"/>
            <a:ext cx="4032373" cy="46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b23162b063_2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3573" y="945600"/>
            <a:ext cx="45339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b23162b063_2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3573" y="3107775"/>
            <a:ext cx="398145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b23162b063_2_2"/>
          <p:cNvSpPr txBox="1"/>
          <p:nvPr/>
        </p:nvSpPr>
        <p:spPr>
          <a:xfrm>
            <a:off x="9881275" y="5344375"/>
            <a:ext cx="7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23162b063_2_9"/>
          <p:cNvSpPr/>
          <p:nvPr/>
        </p:nvSpPr>
        <p:spPr>
          <a:xfrm>
            <a:off x="0" y="0"/>
            <a:ext cx="12192000" cy="793200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g2b23162b063_2_9"/>
          <p:cNvSpPr/>
          <p:nvPr/>
        </p:nvSpPr>
        <p:spPr>
          <a:xfrm>
            <a:off x="0" y="0"/>
            <a:ext cx="3219000" cy="793200"/>
          </a:xfrm>
          <a:prstGeom prst="rect">
            <a:avLst/>
          </a:prstGeom>
          <a:solidFill>
            <a:srgbClr val="B0EBEE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II. 문헌조사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9" name="Google Shape;189;g2b23162b063_2_9"/>
          <p:cNvSpPr txBox="1"/>
          <p:nvPr/>
        </p:nvSpPr>
        <p:spPr>
          <a:xfrm>
            <a:off x="216775" y="6089450"/>
            <a:ext cx="1065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윤형중, </a:t>
            </a:r>
            <a:r>
              <a:rPr i="1" lang="ko-KR">
                <a:solidFill>
                  <a:schemeClr val="dk1"/>
                </a:solidFill>
              </a:rPr>
              <a:t>2023 항공통계 국내편</a:t>
            </a:r>
            <a:r>
              <a:rPr lang="ko-KR">
                <a:solidFill>
                  <a:schemeClr val="dk1"/>
                </a:solidFill>
              </a:rPr>
              <a:t>(한국항공협회 항공산업정보실 , 2023), 28-29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g2b23162b063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945600"/>
            <a:ext cx="3384542" cy="46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b23162b063_2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5347" y="945600"/>
            <a:ext cx="3671476" cy="30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2b23162b063_2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5350" y="3506162"/>
            <a:ext cx="4635499" cy="248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23162b063_2_16"/>
          <p:cNvSpPr/>
          <p:nvPr/>
        </p:nvSpPr>
        <p:spPr>
          <a:xfrm>
            <a:off x="0" y="0"/>
            <a:ext cx="12192000" cy="793200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" name="Google Shape;198;g2b23162b063_2_16"/>
          <p:cNvSpPr/>
          <p:nvPr/>
        </p:nvSpPr>
        <p:spPr>
          <a:xfrm>
            <a:off x="0" y="0"/>
            <a:ext cx="3219000" cy="793200"/>
          </a:xfrm>
          <a:prstGeom prst="rect">
            <a:avLst/>
          </a:prstGeom>
          <a:solidFill>
            <a:srgbClr val="B0EBEE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II. 문헌조사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g2b23162b063_2_16"/>
          <p:cNvSpPr txBox="1"/>
          <p:nvPr/>
        </p:nvSpPr>
        <p:spPr>
          <a:xfrm>
            <a:off x="236500" y="5744575"/>
            <a:ext cx="1065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윤형중, </a:t>
            </a:r>
            <a:r>
              <a:rPr i="1" lang="ko-KR">
                <a:solidFill>
                  <a:schemeClr val="dk1"/>
                </a:solidFill>
              </a:rPr>
              <a:t>2023 항공통계 국내편</a:t>
            </a:r>
            <a:r>
              <a:rPr lang="ko-KR">
                <a:solidFill>
                  <a:schemeClr val="dk1"/>
                </a:solidFill>
              </a:rPr>
              <a:t>(한국항공협회 항공산업정보실 , 2023), 39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g2b23162b063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01" y="1600200"/>
            <a:ext cx="5747694" cy="333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b23162b063_2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9644" y="1600200"/>
            <a:ext cx="4859730" cy="2943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23162b063_2_23"/>
          <p:cNvSpPr/>
          <p:nvPr/>
        </p:nvSpPr>
        <p:spPr>
          <a:xfrm>
            <a:off x="0" y="0"/>
            <a:ext cx="12192000" cy="793200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" name="Google Shape;207;g2b23162b063_2_23"/>
          <p:cNvSpPr/>
          <p:nvPr/>
        </p:nvSpPr>
        <p:spPr>
          <a:xfrm>
            <a:off x="0" y="0"/>
            <a:ext cx="3219000" cy="793200"/>
          </a:xfrm>
          <a:prstGeom prst="rect">
            <a:avLst/>
          </a:prstGeom>
          <a:solidFill>
            <a:srgbClr val="B0EBEE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II. 문헌조사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g2b23162b063_2_23"/>
          <p:cNvSpPr txBox="1"/>
          <p:nvPr/>
        </p:nvSpPr>
        <p:spPr>
          <a:xfrm>
            <a:off x="236500" y="5744575"/>
            <a:ext cx="1065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윤형중, </a:t>
            </a:r>
            <a:r>
              <a:rPr i="1" lang="ko-KR">
                <a:solidFill>
                  <a:schemeClr val="dk1"/>
                </a:solidFill>
              </a:rPr>
              <a:t>2023 항공통계 국내편</a:t>
            </a:r>
            <a:r>
              <a:rPr lang="ko-KR">
                <a:solidFill>
                  <a:schemeClr val="dk1"/>
                </a:solidFill>
              </a:rPr>
              <a:t>(한국항공협회 항공산업정보실 , 2023), 40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g2b23162b063_2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00" y="2023275"/>
            <a:ext cx="7282525" cy="22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2b23162b063_2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6200" y="1971363"/>
            <a:ext cx="4136576" cy="235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23162b063_2_30"/>
          <p:cNvSpPr/>
          <p:nvPr/>
        </p:nvSpPr>
        <p:spPr>
          <a:xfrm>
            <a:off x="0" y="0"/>
            <a:ext cx="12192000" cy="793200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6" name="Google Shape;216;g2b23162b063_2_30"/>
          <p:cNvSpPr/>
          <p:nvPr/>
        </p:nvSpPr>
        <p:spPr>
          <a:xfrm>
            <a:off x="0" y="0"/>
            <a:ext cx="3219000" cy="793200"/>
          </a:xfrm>
          <a:prstGeom prst="rect">
            <a:avLst/>
          </a:prstGeom>
          <a:solidFill>
            <a:srgbClr val="B0EBEE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II. 문헌조사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7" name="Google Shape;217;g2b23162b063_2_30"/>
          <p:cNvSpPr txBox="1"/>
          <p:nvPr/>
        </p:nvSpPr>
        <p:spPr>
          <a:xfrm>
            <a:off x="236500" y="5744575"/>
            <a:ext cx="106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최경은·김현정(2023), </a:t>
            </a:r>
            <a:r>
              <a:rPr i="1" lang="ko-KR"/>
              <a:t>국제관광 재개 국면의 주요국 외래객 유치 정책 분석</a:t>
            </a:r>
            <a:r>
              <a:rPr lang="ko-KR"/>
              <a:t>,한국문화관광연구원, viii</a:t>
            </a:r>
            <a:endParaRPr/>
          </a:p>
        </p:txBody>
      </p:sp>
      <p:sp>
        <p:nvSpPr>
          <p:cNvPr id="218" name="Google Shape;218;g2b23162b063_2_30"/>
          <p:cNvSpPr txBox="1"/>
          <p:nvPr/>
        </p:nvSpPr>
        <p:spPr>
          <a:xfrm>
            <a:off x="1625600" y="1325225"/>
            <a:ext cx="81102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코로나 회복기 방한 외래 관광객의 주요 특징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관광 목적(81.7% -&gt; 78.5%)  ( 2019년 상반기 -&gt; 2023년 상반기)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개별여행 : 85.5%(+9.6%p)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단체여행 : 9.0%(-5.7%p)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코로나 이후 외래관광객의 체류 기간 및 소비액 확대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1d1856c2b_0_7"/>
          <p:cNvSpPr/>
          <p:nvPr/>
        </p:nvSpPr>
        <p:spPr>
          <a:xfrm>
            <a:off x="0" y="0"/>
            <a:ext cx="12192000" cy="793200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4" name="Google Shape;224;g2b1d1856c2b_0_7"/>
          <p:cNvSpPr/>
          <p:nvPr/>
        </p:nvSpPr>
        <p:spPr>
          <a:xfrm>
            <a:off x="0" y="0"/>
            <a:ext cx="5360400" cy="793200"/>
          </a:xfrm>
          <a:prstGeom prst="rect">
            <a:avLst/>
          </a:prstGeom>
          <a:solidFill>
            <a:srgbClr val="B0EBEE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III. </a:t>
            </a: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데이터 구축 및 분석 방법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5" name="Google Shape;225;g2b1d1856c2b_0_7"/>
          <p:cNvSpPr/>
          <p:nvPr/>
        </p:nvSpPr>
        <p:spPr>
          <a:xfrm>
            <a:off x="5360411" y="211960"/>
            <a:ext cx="26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분석 프로세스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6" name="Google Shape;226;g2b1d1856c2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5450"/>
            <a:ext cx="11887197" cy="503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1d1856c2b_0_42"/>
          <p:cNvSpPr/>
          <p:nvPr/>
        </p:nvSpPr>
        <p:spPr>
          <a:xfrm>
            <a:off x="0" y="0"/>
            <a:ext cx="12192000" cy="793200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2" name="Google Shape;232;g2b1d1856c2b_0_42"/>
          <p:cNvSpPr/>
          <p:nvPr/>
        </p:nvSpPr>
        <p:spPr>
          <a:xfrm>
            <a:off x="0" y="0"/>
            <a:ext cx="5360400" cy="793200"/>
          </a:xfrm>
          <a:prstGeom prst="rect">
            <a:avLst/>
          </a:prstGeom>
          <a:solidFill>
            <a:srgbClr val="B0EBEE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III. 데이터 구축 및 분석 방법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g2b1d1856c2b_0_42"/>
          <p:cNvSpPr/>
          <p:nvPr/>
        </p:nvSpPr>
        <p:spPr>
          <a:xfrm>
            <a:off x="5360391" y="211950"/>
            <a:ext cx="477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데이터 수집 방법 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 OO</a:t>
            </a:r>
            <a:endParaRPr b="0" i="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" name="Google Shape;234;g2b1d1856c2b_0_42"/>
          <p:cNvSpPr txBox="1"/>
          <p:nvPr/>
        </p:nvSpPr>
        <p:spPr>
          <a:xfrm>
            <a:off x="8158650" y="2325425"/>
            <a:ext cx="38724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5" name="Google Shape;235;g2b1d1856c2b_0_42"/>
          <p:cNvSpPr/>
          <p:nvPr/>
        </p:nvSpPr>
        <p:spPr>
          <a:xfrm>
            <a:off x="8168550" y="2404200"/>
            <a:ext cx="3852600" cy="27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Gill Sans"/>
                <a:ea typeface="Gill Sans"/>
                <a:cs typeface="Gill Sans"/>
                <a:sym typeface="Gill Sans"/>
              </a:rPr>
              <a:t>데이터 현황(excel or dataframe)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6" name="Google Shape;236;g2b1d1856c2b_0_42"/>
          <p:cNvSpPr/>
          <p:nvPr/>
        </p:nvSpPr>
        <p:spPr>
          <a:xfrm>
            <a:off x="502525" y="1527125"/>
            <a:ext cx="6720000" cy="356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데이터 사이트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1d1856c2b_0_48"/>
          <p:cNvSpPr/>
          <p:nvPr/>
        </p:nvSpPr>
        <p:spPr>
          <a:xfrm>
            <a:off x="0" y="0"/>
            <a:ext cx="12192000" cy="793200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2" name="Google Shape;242;g2b1d1856c2b_0_48"/>
          <p:cNvSpPr/>
          <p:nvPr/>
        </p:nvSpPr>
        <p:spPr>
          <a:xfrm>
            <a:off x="0" y="0"/>
            <a:ext cx="5360400" cy="793200"/>
          </a:xfrm>
          <a:prstGeom prst="rect">
            <a:avLst/>
          </a:prstGeom>
          <a:solidFill>
            <a:srgbClr val="B0EBEE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III. 데이터 구축 및 분석 방법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3" name="Google Shape;243;g2b1d1856c2b_0_48"/>
          <p:cNvSpPr/>
          <p:nvPr/>
        </p:nvSpPr>
        <p:spPr>
          <a:xfrm>
            <a:off x="5360411" y="211960"/>
            <a:ext cx="26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분석 방법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4" name="Google Shape;244;g2b1d1856c2b_0_48"/>
          <p:cNvSpPr/>
          <p:nvPr/>
        </p:nvSpPr>
        <p:spPr>
          <a:xfrm>
            <a:off x="472975" y="1940975"/>
            <a:ext cx="6720000" cy="356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타입확인결과물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-"/>
            </a:pPr>
            <a:r>
              <a:rPr lang="ko-K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정상 데이터와 오류값 결측치, 이상치 확인 및 처리과정 포함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g2b1d1856c2b_0_48"/>
          <p:cNvSpPr txBox="1"/>
          <p:nvPr/>
        </p:nvSpPr>
        <p:spPr>
          <a:xfrm>
            <a:off x="546775" y="1007388"/>
            <a:ext cx="65724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데이터 타입 확인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b1d3eea31d_1_42"/>
          <p:cNvSpPr/>
          <p:nvPr/>
        </p:nvSpPr>
        <p:spPr>
          <a:xfrm>
            <a:off x="0" y="0"/>
            <a:ext cx="12192000" cy="793200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1" name="Google Shape;251;g2b1d3eea31d_1_42"/>
          <p:cNvSpPr/>
          <p:nvPr/>
        </p:nvSpPr>
        <p:spPr>
          <a:xfrm>
            <a:off x="0" y="0"/>
            <a:ext cx="5360400" cy="793200"/>
          </a:xfrm>
          <a:prstGeom prst="rect">
            <a:avLst/>
          </a:prstGeom>
          <a:solidFill>
            <a:srgbClr val="B0EBEE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III. 데이터 구축 및 분석 방법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2" name="Google Shape;252;g2b1d3eea31d_1_42"/>
          <p:cNvSpPr/>
          <p:nvPr/>
        </p:nvSpPr>
        <p:spPr>
          <a:xfrm>
            <a:off x="5360411" y="211960"/>
            <a:ext cx="26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분석 방법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" name="Google Shape;253;g2b1d3eea31d_1_42"/>
          <p:cNvSpPr/>
          <p:nvPr/>
        </p:nvSpPr>
        <p:spPr>
          <a:xfrm>
            <a:off x="472975" y="1940975"/>
            <a:ext cx="6720000" cy="356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타입확인결과물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-"/>
            </a:pPr>
            <a:r>
              <a:rPr lang="ko-K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필요한 연도와 데이터들을 뽑은 값 가져오기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4" name="Google Shape;254;g2b1d3eea31d_1_42"/>
          <p:cNvSpPr txBox="1"/>
          <p:nvPr/>
        </p:nvSpPr>
        <p:spPr>
          <a:xfrm>
            <a:off x="546775" y="1007388"/>
            <a:ext cx="65724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데이터 전처리 과정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1d1856c2b_0_16"/>
          <p:cNvSpPr/>
          <p:nvPr/>
        </p:nvSpPr>
        <p:spPr>
          <a:xfrm>
            <a:off x="0" y="0"/>
            <a:ext cx="12192000" cy="793200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0" name="Google Shape;260;g2b1d1856c2b_0_16"/>
          <p:cNvSpPr/>
          <p:nvPr/>
        </p:nvSpPr>
        <p:spPr>
          <a:xfrm>
            <a:off x="0" y="0"/>
            <a:ext cx="5360400" cy="793200"/>
          </a:xfrm>
          <a:prstGeom prst="rect">
            <a:avLst/>
          </a:prstGeom>
          <a:solidFill>
            <a:srgbClr val="B0EBEE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IV. </a:t>
            </a: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분석 결과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1" name="Google Shape;261;g2b1d1856c2b_0_16"/>
          <p:cNvSpPr/>
          <p:nvPr/>
        </p:nvSpPr>
        <p:spPr>
          <a:xfrm>
            <a:off x="472975" y="1940975"/>
            <a:ext cx="6720000" cy="356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그래프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2" name="Google Shape;262;g2b1d1856c2b_0_16"/>
          <p:cNvSpPr txBox="1"/>
          <p:nvPr/>
        </p:nvSpPr>
        <p:spPr>
          <a:xfrm>
            <a:off x="546775" y="1007388"/>
            <a:ext cx="65724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무슨 그래프인지 설명(한줄)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3" name="Google Shape;263;g2b1d1856c2b_0_16"/>
          <p:cNvSpPr txBox="1"/>
          <p:nvPr/>
        </p:nvSpPr>
        <p:spPr>
          <a:xfrm>
            <a:off x="8395150" y="1487875"/>
            <a:ext cx="3103800" cy="3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ko-K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그래프 설명(상세)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-"/>
            </a:pPr>
            <a:r>
              <a:rPr lang="ko-K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왜 이 그래프를 뽑았는지 설명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idx="4294967295" type="title"/>
          </p:nvPr>
        </p:nvSpPr>
        <p:spPr>
          <a:xfrm>
            <a:off x="254924" y="178724"/>
            <a:ext cx="96012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ko-KR"/>
              <a:t>목차</a:t>
            </a:r>
            <a:endParaRPr/>
          </a:p>
        </p:txBody>
      </p:sp>
      <p:sp>
        <p:nvSpPr>
          <p:cNvPr id="109" name="Google Shape;109;p2"/>
          <p:cNvSpPr txBox="1"/>
          <p:nvPr>
            <p:ph idx="4294967295" type="body"/>
          </p:nvPr>
        </p:nvSpPr>
        <p:spPr>
          <a:xfrm>
            <a:off x="254924" y="880399"/>
            <a:ext cx="9601200" cy="533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-KR"/>
              <a:t>분석 개요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i="0" lang="ko-KR"/>
              <a:t>분석의 배경 및 목적</a:t>
            </a:r>
            <a:endParaRPr i="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i="0" lang="ko-KR"/>
              <a:t>분석 범위</a:t>
            </a:r>
            <a:endParaRPr i="0"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ko-KR"/>
              <a:t>문헌 조사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ko-KR"/>
              <a:t>데이터 구축 및 분석 방법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i="0" lang="ko-KR"/>
              <a:t>분석 프로세스</a:t>
            </a:r>
            <a:endParaRPr i="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i="0" lang="ko-KR"/>
              <a:t>데이터 수집 방법</a:t>
            </a:r>
            <a:endParaRPr i="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i="0" lang="ko-KR"/>
              <a:t>분석 방법</a:t>
            </a:r>
            <a:endParaRPr i="0"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ko-KR"/>
              <a:t>분석 결과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ko-KR"/>
              <a:t>결론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ko-KR"/>
              <a:t>과제 수행 중 발생한 문제점과 해결 방법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i="0" lang="ko-KR"/>
              <a:t>해결한 문제점</a:t>
            </a:r>
            <a:endParaRPr i="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i="0" lang="ko-KR"/>
              <a:t>해결하지 못한 문제점</a:t>
            </a:r>
            <a:endParaRPr i="0"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ko-KR"/>
              <a:t>과제 수행 후기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ko-KR"/>
              <a:t>참고 문헌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b1d1856c2b_0_21"/>
          <p:cNvSpPr/>
          <p:nvPr/>
        </p:nvSpPr>
        <p:spPr>
          <a:xfrm>
            <a:off x="0" y="0"/>
            <a:ext cx="12192000" cy="793200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9" name="Google Shape;269;g2b1d1856c2b_0_21"/>
          <p:cNvSpPr/>
          <p:nvPr/>
        </p:nvSpPr>
        <p:spPr>
          <a:xfrm>
            <a:off x="0" y="25"/>
            <a:ext cx="5360400" cy="793200"/>
          </a:xfrm>
          <a:prstGeom prst="rect">
            <a:avLst/>
          </a:prstGeom>
          <a:solidFill>
            <a:srgbClr val="B0EBEE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</a:t>
            </a: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. </a:t>
            </a: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결론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0" name="Google Shape;270;g2b1d1856c2b_0_21"/>
          <p:cNvSpPr txBox="1"/>
          <p:nvPr/>
        </p:nvSpPr>
        <p:spPr>
          <a:xfrm>
            <a:off x="546775" y="1007388"/>
            <a:ext cx="65724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가설별 긍정/부정결과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1" name="Google Shape;271;g2b1d1856c2b_0_21"/>
          <p:cNvSpPr txBox="1"/>
          <p:nvPr/>
        </p:nvSpPr>
        <p:spPr>
          <a:xfrm>
            <a:off x="546775" y="3017488"/>
            <a:ext cx="65724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도출해 낼 수 있는 결론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b1d1856c2b_0_26"/>
          <p:cNvSpPr/>
          <p:nvPr/>
        </p:nvSpPr>
        <p:spPr>
          <a:xfrm>
            <a:off x="0" y="0"/>
            <a:ext cx="12192000" cy="793200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7" name="Google Shape;277;g2b1d1856c2b_0_26"/>
          <p:cNvSpPr/>
          <p:nvPr/>
        </p:nvSpPr>
        <p:spPr>
          <a:xfrm>
            <a:off x="0" y="0"/>
            <a:ext cx="5360400" cy="793200"/>
          </a:xfrm>
          <a:prstGeom prst="rect">
            <a:avLst/>
          </a:prstGeom>
          <a:solidFill>
            <a:srgbClr val="B0EBEE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</a:t>
            </a: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I. </a:t>
            </a: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과제 수행 중 발생한 문제점과 해결 방법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8" name="Google Shape;278;g2b1d1856c2b_0_26"/>
          <p:cNvSpPr/>
          <p:nvPr/>
        </p:nvSpPr>
        <p:spPr>
          <a:xfrm>
            <a:off x="5360411" y="211960"/>
            <a:ext cx="26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문제점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1d1856c2b_0_73"/>
          <p:cNvSpPr/>
          <p:nvPr/>
        </p:nvSpPr>
        <p:spPr>
          <a:xfrm>
            <a:off x="0" y="0"/>
            <a:ext cx="12192000" cy="793200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4" name="Google Shape;284;g2b1d1856c2b_0_73"/>
          <p:cNvSpPr/>
          <p:nvPr/>
        </p:nvSpPr>
        <p:spPr>
          <a:xfrm>
            <a:off x="0" y="0"/>
            <a:ext cx="5360400" cy="793200"/>
          </a:xfrm>
          <a:prstGeom prst="rect">
            <a:avLst/>
          </a:prstGeom>
          <a:solidFill>
            <a:srgbClr val="B0EBEE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VI. 과제 수행 중 발생한 문제점과 해결 방법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5" name="Google Shape;285;g2b1d1856c2b_0_73"/>
          <p:cNvSpPr/>
          <p:nvPr/>
        </p:nvSpPr>
        <p:spPr>
          <a:xfrm>
            <a:off x="5360411" y="211960"/>
            <a:ext cx="26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해결방법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b1d1856c2b_0_79"/>
          <p:cNvSpPr/>
          <p:nvPr/>
        </p:nvSpPr>
        <p:spPr>
          <a:xfrm>
            <a:off x="0" y="0"/>
            <a:ext cx="12192000" cy="793200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" name="Google Shape;291;g2b1d1856c2b_0_79"/>
          <p:cNvSpPr/>
          <p:nvPr/>
        </p:nvSpPr>
        <p:spPr>
          <a:xfrm>
            <a:off x="0" y="0"/>
            <a:ext cx="5360400" cy="793200"/>
          </a:xfrm>
          <a:prstGeom prst="rect">
            <a:avLst/>
          </a:prstGeom>
          <a:solidFill>
            <a:srgbClr val="B0EBEE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VI. 과제 수행 중 발생한 문제점과 해결 방법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2" name="Google Shape;292;g2b1d1856c2b_0_79"/>
          <p:cNvSpPr/>
          <p:nvPr/>
        </p:nvSpPr>
        <p:spPr>
          <a:xfrm>
            <a:off x="5360394" y="211950"/>
            <a:ext cx="413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해결하지 못한 문제점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b1d1856c2b_0_31"/>
          <p:cNvSpPr/>
          <p:nvPr/>
        </p:nvSpPr>
        <p:spPr>
          <a:xfrm>
            <a:off x="0" y="0"/>
            <a:ext cx="12192000" cy="793200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8" name="Google Shape;298;g2b1d1856c2b_0_31"/>
          <p:cNvSpPr/>
          <p:nvPr/>
        </p:nvSpPr>
        <p:spPr>
          <a:xfrm>
            <a:off x="0" y="0"/>
            <a:ext cx="5360400" cy="793200"/>
          </a:xfrm>
          <a:prstGeom prst="rect">
            <a:avLst/>
          </a:prstGeom>
          <a:solidFill>
            <a:srgbClr val="B0EBEE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VII. </a:t>
            </a: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과제 수행 후기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1d1856c2b_0_36"/>
          <p:cNvSpPr/>
          <p:nvPr/>
        </p:nvSpPr>
        <p:spPr>
          <a:xfrm>
            <a:off x="0" y="0"/>
            <a:ext cx="12192000" cy="793200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4" name="Google Shape;304;g2b1d1856c2b_0_36"/>
          <p:cNvSpPr/>
          <p:nvPr/>
        </p:nvSpPr>
        <p:spPr>
          <a:xfrm>
            <a:off x="0" y="0"/>
            <a:ext cx="5360400" cy="793200"/>
          </a:xfrm>
          <a:prstGeom prst="rect">
            <a:avLst/>
          </a:prstGeom>
          <a:solidFill>
            <a:srgbClr val="B0EBEE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VIII. 참고문헌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5" name="Google Shape;305;g2b1d1856c2b_0_36"/>
          <p:cNvSpPr txBox="1"/>
          <p:nvPr/>
        </p:nvSpPr>
        <p:spPr>
          <a:xfrm>
            <a:off x="1162700" y="1320350"/>
            <a:ext cx="8986500" cy="4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-"/>
            </a:pPr>
            <a:r>
              <a:rPr lang="ko-K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UNWTO(2024, January 18. ) The UNWTO Tourism Data Dashboard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-"/>
            </a:pP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한국관광공사,</a:t>
            </a:r>
            <a:r>
              <a:rPr i="1"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「한국관광통계」</a:t>
            </a: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2023.11, 2024.01.22, 내국인출국-성별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한국관광공사,</a:t>
            </a:r>
            <a:r>
              <a:rPr i="1"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「한국관광통계」</a:t>
            </a: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2021.12, 2024.01.22, 외래객 입국-성별/국적별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최경은·김현정(2023), </a:t>
            </a:r>
            <a:r>
              <a:rPr i="1"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국제관광 재개 국면의 주요국 외래객 유치 정책 분석</a:t>
            </a: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,한국문화관광연구원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윤형중, </a:t>
            </a:r>
            <a:r>
              <a:rPr i="1"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2023 항공통계 국내편</a:t>
            </a: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.한국항공협회 항공산업정보실 , 2023.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6" name="Google Shape;306;g2b1d1856c2b_0_36"/>
          <p:cNvSpPr/>
          <p:nvPr/>
        </p:nvSpPr>
        <p:spPr>
          <a:xfrm>
            <a:off x="5554336" y="211960"/>
            <a:ext cx="26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최소 5개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0" y="0"/>
            <a:ext cx="12192000" cy="793102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0" y="0"/>
            <a:ext cx="3219061" cy="793102"/>
          </a:xfrm>
          <a:prstGeom prst="rect">
            <a:avLst/>
          </a:prstGeom>
          <a:solidFill>
            <a:srgbClr val="B0EBEE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I. 분석 </a:t>
            </a:r>
            <a:r>
              <a:rPr b="0" i="0" lang="ko-KR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개요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3219061" y="211885"/>
            <a:ext cx="26853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분석의 배경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923731" y="1315598"/>
            <a:ext cx="8957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코로나시기 여행 매출의 큰 타격을 받은 이후 어느정도 회복하였는지와 어떠한 변화를 보이는지를 찾아보자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만약 회복이 더디다면 어떠한 분야의 산업에 집중하는 것이 회복할 수 있는지 확인해보자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923731" y="5222823"/>
            <a:ext cx="895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2023년 11월 마이코플라즈마 폐렴이 중국에서 유행함에 따라 관광상품이 타격을 받는다면 코로나 시기와 비교하여 어떠한 상품군이 크게 타격을 받는지 알아보고 해당 회사? 에 어떠한 지원을 해야 할 지 알아보자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065231" y="2981123"/>
            <a:ext cx="89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2020년 초, 코로나 펜데믹의 시작과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1d3eea31d_1_63"/>
          <p:cNvSpPr/>
          <p:nvPr/>
        </p:nvSpPr>
        <p:spPr>
          <a:xfrm>
            <a:off x="0" y="0"/>
            <a:ext cx="12192000" cy="793200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g2b1d3eea31d_1_63"/>
          <p:cNvSpPr/>
          <p:nvPr/>
        </p:nvSpPr>
        <p:spPr>
          <a:xfrm>
            <a:off x="0" y="0"/>
            <a:ext cx="3219000" cy="793200"/>
          </a:xfrm>
          <a:prstGeom prst="rect">
            <a:avLst/>
          </a:prstGeom>
          <a:solidFill>
            <a:srgbClr val="B0EBEE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I. 분석 개요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g2b1d3eea31d_1_63"/>
          <p:cNvSpPr/>
          <p:nvPr/>
        </p:nvSpPr>
        <p:spPr>
          <a:xfrm>
            <a:off x="3219061" y="211885"/>
            <a:ext cx="26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분석 목적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g2b1d3eea31d_1_63"/>
          <p:cNvSpPr txBox="1"/>
          <p:nvPr/>
        </p:nvSpPr>
        <p:spPr>
          <a:xfrm>
            <a:off x="923731" y="1576873"/>
            <a:ext cx="89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가설설정(여러개여도 상관없음)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g2b1d3eea31d_1_63"/>
          <p:cNvSpPr txBox="1"/>
          <p:nvPr/>
        </p:nvSpPr>
        <p:spPr>
          <a:xfrm>
            <a:off x="923731" y="2632798"/>
            <a:ext cx="89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분석을 통하여 얻고자 하는 것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0" y="0"/>
            <a:ext cx="12192000" cy="793102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0" y="0"/>
            <a:ext cx="3219061" cy="793102"/>
          </a:xfrm>
          <a:prstGeom prst="rect">
            <a:avLst/>
          </a:prstGeom>
          <a:solidFill>
            <a:srgbClr val="B0EBEE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I. 분석 개요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3219061" y="211885"/>
            <a:ext cx="1633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분석 범위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739399" y="1602150"/>
            <a:ext cx="10478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모집단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- 생활지역 외 타 지역을 방문한 인원</a:t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739316" y="2497875"/>
            <a:ext cx="9698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표본집단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- 19~21년 제주도를 방문한 인원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0" y="0"/>
            <a:ext cx="12192000" cy="793102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0" y="0"/>
            <a:ext cx="3219061" cy="793102"/>
          </a:xfrm>
          <a:prstGeom prst="rect">
            <a:avLst/>
          </a:prstGeom>
          <a:solidFill>
            <a:srgbClr val="B0EBEE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II. 문헌조사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1063690" y="6230130"/>
            <a:ext cx="9520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자료 : UNWTO(2024.01.18)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5" name="Google Shape;14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250" y="862877"/>
            <a:ext cx="9631382" cy="5132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1d3eea31d_1_0"/>
          <p:cNvSpPr/>
          <p:nvPr/>
        </p:nvSpPr>
        <p:spPr>
          <a:xfrm>
            <a:off x="0" y="0"/>
            <a:ext cx="12192000" cy="793200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g2b1d3eea31d_1_0"/>
          <p:cNvSpPr/>
          <p:nvPr/>
        </p:nvSpPr>
        <p:spPr>
          <a:xfrm>
            <a:off x="0" y="0"/>
            <a:ext cx="3219000" cy="793200"/>
          </a:xfrm>
          <a:prstGeom prst="rect">
            <a:avLst/>
          </a:prstGeom>
          <a:solidFill>
            <a:srgbClr val="B0EBEE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II. 문헌조사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g2b1d3eea31d_1_0"/>
          <p:cNvSpPr/>
          <p:nvPr/>
        </p:nvSpPr>
        <p:spPr>
          <a:xfrm>
            <a:off x="1063690" y="6230130"/>
            <a:ext cx="95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한국관광공사,</a:t>
            </a:r>
            <a:r>
              <a:rPr b="0" i="1" lang="ko-K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「한국관광통계」</a:t>
            </a:r>
            <a:r>
              <a:rPr b="0" i="0" lang="ko-K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2023.11, 2024.01.22, 내국인출국-성별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3" name="Google Shape;153;g2b1d3eea31d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8573" y="1083879"/>
            <a:ext cx="8974856" cy="48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/>
          <p:nvPr/>
        </p:nvSpPr>
        <p:spPr>
          <a:xfrm>
            <a:off x="0" y="0"/>
            <a:ext cx="12192000" cy="793102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0" y="0"/>
            <a:ext cx="3219061" cy="793102"/>
          </a:xfrm>
          <a:prstGeom prst="rect">
            <a:avLst/>
          </a:prstGeom>
          <a:solidFill>
            <a:srgbClr val="B0EBEE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II. 문헌조사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1063689" y="6230130"/>
            <a:ext cx="106182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한국관광공사,</a:t>
            </a:r>
            <a:r>
              <a:rPr b="0" i="1" lang="ko-K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「한국관광통계」</a:t>
            </a:r>
            <a:r>
              <a:rPr b="0" i="0" lang="ko-K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2021.12, 2024.01.22, 외래객 입국-성별/국적별</a:t>
            </a:r>
            <a:endParaRPr/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8573" y="1107152"/>
            <a:ext cx="8974854" cy="480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2b1d1856c2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500" y="4068175"/>
            <a:ext cx="51435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b1d1856c2b_0_0"/>
          <p:cNvSpPr/>
          <p:nvPr/>
        </p:nvSpPr>
        <p:spPr>
          <a:xfrm>
            <a:off x="0" y="0"/>
            <a:ext cx="12192000" cy="793200"/>
          </a:xfrm>
          <a:prstGeom prst="rect">
            <a:avLst/>
          </a:prstGeom>
          <a:solidFill>
            <a:srgbClr val="7253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g2b1d1856c2b_0_0"/>
          <p:cNvSpPr/>
          <p:nvPr/>
        </p:nvSpPr>
        <p:spPr>
          <a:xfrm>
            <a:off x="0" y="0"/>
            <a:ext cx="3219000" cy="793200"/>
          </a:xfrm>
          <a:prstGeom prst="rect">
            <a:avLst/>
          </a:prstGeom>
          <a:solidFill>
            <a:srgbClr val="B0EBEE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II. 문헌조사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g2b1d1856c2b_0_0"/>
          <p:cNvSpPr txBox="1"/>
          <p:nvPr/>
        </p:nvSpPr>
        <p:spPr>
          <a:xfrm>
            <a:off x="236500" y="5744575"/>
            <a:ext cx="1065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최경은·김현정(2023), </a:t>
            </a:r>
            <a:r>
              <a:rPr i="1" lang="ko-KR">
                <a:solidFill>
                  <a:schemeClr val="dk1"/>
                </a:solidFill>
              </a:rPr>
              <a:t>국제관광 재개 국면의 주요국 외래객 유치 정책 분석</a:t>
            </a:r>
            <a:r>
              <a:rPr lang="ko-KR">
                <a:solidFill>
                  <a:schemeClr val="dk1"/>
                </a:solidFill>
              </a:rPr>
              <a:t>,한국문화관광연구원, 33-34,37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g2b1d1856c2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9575" y="949663"/>
            <a:ext cx="4800600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b1d1856c2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5625" y="949675"/>
            <a:ext cx="49339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2024-01-22T00:59:32Z</dcterms:created>
  <dc:creator>hyk</dc:creator>
</cp:coreProperties>
</file>