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4" r:id="rId6"/>
    <p:sldId id="265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43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"/>
          <p:cNvSpPr/>
          <p:nvPr/>
        </p:nvSpPr>
        <p:spPr>
          <a:xfrm>
            <a:off x="8891359" y="3973328"/>
            <a:ext cx="54000" cy="1961016"/>
          </a:xfrm>
          <a:prstGeom prst="roundRect">
            <a:avLst>
              <a:gd name="adj" fmla="val 225471"/>
            </a:avLst>
          </a:prstGeom>
          <a:solidFill>
            <a:srgbClr val="E2C8B5"/>
          </a:solidFill>
          <a:ln/>
        </p:spPr>
      </p:sp>
      <p:sp>
        <p:nvSpPr>
          <p:cNvPr id="6" name="Shape 3"/>
          <p:cNvSpPr/>
          <p:nvPr/>
        </p:nvSpPr>
        <p:spPr>
          <a:xfrm>
            <a:off x="992566" y="812385"/>
            <a:ext cx="54000" cy="5121960"/>
          </a:xfrm>
          <a:prstGeom prst="roundRect">
            <a:avLst>
              <a:gd name="adj" fmla="val 225471"/>
            </a:avLst>
          </a:prstGeom>
          <a:solidFill>
            <a:srgbClr val="E2C8B5"/>
          </a:solidFill>
          <a:ln/>
        </p:spPr>
      </p:sp>
      <p:sp>
        <p:nvSpPr>
          <p:cNvPr id="7" name="Shape 4"/>
          <p:cNvSpPr/>
          <p:nvPr/>
        </p:nvSpPr>
        <p:spPr>
          <a:xfrm>
            <a:off x="1213190" y="1137782"/>
            <a:ext cx="630555" cy="35957"/>
          </a:xfrm>
          <a:prstGeom prst="roundRect">
            <a:avLst>
              <a:gd name="adj" fmla="val 225471"/>
            </a:avLst>
          </a:prstGeom>
          <a:solidFill>
            <a:srgbClr val="E2C8B5"/>
          </a:solidFill>
          <a:ln/>
        </p:spPr>
      </p:sp>
      <p:sp>
        <p:nvSpPr>
          <p:cNvPr id="8" name="Shape 5"/>
          <p:cNvSpPr/>
          <p:nvPr/>
        </p:nvSpPr>
        <p:spPr>
          <a:xfrm>
            <a:off x="807901" y="953116"/>
            <a:ext cx="405289" cy="405289"/>
          </a:xfrm>
          <a:prstGeom prst="roundRect">
            <a:avLst>
              <a:gd name="adj" fmla="val 20004"/>
            </a:avLst>
          </a:prstGeom>
          <a:solidFill>
            <a:srgbClr val="FCE2CF"/>
          </a:solidFill>
          <a:ln w="11192">
            <a:solidFill>
              <a:srgbClr val="E2C8B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955182" y="986811"/>
            <a:ext cx="110728" cy="337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0"/>
              </a:lnSpc>
              <a:buNone/>
            </a:pPr>
            <a:r>
              <a:rPr lang="en-US" sz="2128" kern="0" spc="-28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128" dirty="0"/>
          </a:p>
        </p:txBody>
      </p:sp>
      <p:sp>
        <p:nvSpPr>
          <p:cNvPr id="10" name="Text 7"/>
          <p:cNvSpPr/>
          <p:nvPr/>
        </p:nvSpPr>
        <p:spPr>
          <a:xfrm>
            <a:off x="2001384" y="992526"/>
            <a:ext cx="1801535" cy="2813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17"/>
              </a:lnSpc>
            </a:pPr>
            <a:r>
              <a:rPr lang="ko-KR" altLang="en-US" sz="1773" kern="0" spc="-5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데이터 수집 및 파악</a:t>
            </a:r>
            <a:endParaRPr lang="en-US" altLang="ko-KR" sz="1773" dirty="0"/>
          </a:p>
        </p:txBody>
      </p:sp>
      <p:sp>
        <p:nvSpPr>
          <p:cNvPr id="12" name="Text 9"/>
          <p:cNvSpPr/>
          <p:nvPr/>
        </p:nvSpPr>
        <p:spPr>
          <a:xfrm>
            <a:off x="2001384" y="1450619"/>
            <a:ext cx="7296626" cy="2881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50" indent="-285750" algn="l">
              <a:lnSpc>
                <a:spcPts val="2270"/>
              </a:lnSpc>
              <a:buFont typeface="Arial" panose="020B0604020202020204" pitchFamily="34" charset="0"/>
              <a:buChar char="•"/>
            </a:pPr>
            <a:r>
              <a:rPr lang="ko-KR" altLang="en-US" sz="1419" dirty="0" smtClean="0"/>
              <a:t>제주 </a:t>
            </a:r>
            <a:r>
              <a:rPr lang="ko-KR" altLang="en-US" sz="1419" dirty="0" err="1" smtClean="0"/>
              <a:t>데이터랩</a:t>
            </a:r>
            <a:r>
              <a:rPr lang="en-US" altLang="ko-KR" sz="1419" dirty="0"/>
              <a:t> </a:t>
            </a:r>
            <a:r>
              <a:rPr lang="en-US" altLang="ko-KR" sz="1419" dirty="0" smtClean="0"/>
              <a:t>_ </a:t>
            </a:r>
            <a:r>
              <a:rPr lang="ko-KR" altLang="en-US" sz="1419" dirty="0" err="1" smtClean="0"/>
              <a:t>업종별성별카드이용정보</a:t>
            </a:r>
            <a:endParaRPr lang="en-US" altLang="ko-KR" sz="1419" dirty="0" smtClean="0"/>
          </a:p>
          <a:p>
            <a:pPr marL="285750" indent="-285750" algn="l">
              <a:lnSpc>
                <a:spcPts val="2270"/>
              </a:lnSpc>
              <a:buFont typeface="Arial" panose="020B0604020202020204" pitchFamily="34" charset="0"/>
              <a:buChar char="•"/>
            </a:pPr>
            <a:r>
              <a:rPr lang="ko-KR" altLang="en-US" sz="1419" dirty="0" smtClean="0"/>
              <a:t>한국관광데이터랩</a:t>
            </a:r>
            <a:endParaRPr lang="en-US" altLang="ko-KR" sz="1419" dirty="0" smtClean="0"/>
          </a:p>
          <a:p>
            <a:pPr marL="285750" indent="-285750" algn="l">
              <a:lnSpc>
                <a:spcPts val="2270"/>
              </a:lnSpc>
              <a:buFont typeface="Arial" panose="020B0604020202020204" pitchFamily="34" charset="0"/>
              <a:buChar char="•"/>
            </a:pPr>
            <a:r>
              <a:rPr lang="ko-KR" altLang="en-US" sz="1419" dirty="0" smtClean="0"/>
              <a:t>제주관광공사</a:t>
            </a:r>
            <a:endParaRPr lang="en-US" altLang="ko-KR" sz="1419" dirty="0" smtClean="0"/>
          </a:p>
        </p:txBody>
      </p:sp>
      <p:sp>
        <p:nvSpPr>
          <p:cNvPr id="13" name="Shape 10"/>
          <p:cNvSpPr/>
          <p:nvPr/>
        </p:nvSpPr>
        <p:spPr>
          <a:xfrm>
            <a:off x="1213190" y="2751793"/>
            <a:ext cx="630555" cy="35957"/>
          </a:xfrm>
          <a:prstGeom prst="roundRect">
            <a:avLst>
              <a:gd name="adj" fmla="val 225471"/>
            </a:avLst>
          </a:prstGeom>
          <a:solidFill>
            <a:srgbClr val="E2C8B5"/>
          </a:solidFill>
          <a:ln/>
        </p:spPr>
      </p:sp>
      <p:sp>
        <p:nvSpPr>
          <p:cNvPr id="14" name="Shape 11"/>
          <p:cNvSpPr/>
          <p:nvPr/>
        </p:nvSpPr>
        <p:spPr>
          <a:xfrm>
            <a:off x="807901" y="2567127"/>
            <a:ext cx="405289" cy="405289"/>
          </a:xfrm>
          <a:prstGeom prst="roundRect">
            <a:avLst>
              <a:gd name="adj" fmla="val 20004"/>
            </a:avLst>
          </a:prstGeom>
          <a:solidFill>
            <a:srgbClr val="FCE2CF"/>
          </a:solidFill>
          <a:ln w="11192">
            <a:solidFill>
              <a:srgbClr val="E2C8B5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36132" y="2600822"/>
            <a:ext cx="148828" cy="337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0"/>
              </a:lnSpc>
              <a:buNone/>
            </a:pPr>
            <a:r>
              <a:rPr lang="en-US" sz="2128" kern="0" spc="-28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128" dirty="0"/>
          </a:p>
        </p:txBody>
      </p:sp>
      <p:sp>
        <p:nvSpPr>
          <p:cNvPr id="16" name="Text 13"/>
          <p:cNvSpPr/>
          <p:nvPr/>
        </p:nvSpPr>
        <p:spPr>
          <a:xfrm>
            <a:off x="2001384" y="2606537"/>
            <a:ext cx="2145744" cy="2813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7"/>
              </a:lnSpc>
              <a:buNone/>
            </a:pPr>
            <a:r>
              <a:rPr lang="ko-KR" altLang="en-US" sz="1773" kern="0" spc="-53" dirty="0" smtClean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데이터 요약 통계</a:t>
            </a:r>
            <a:endParaRPr lang="en-US" sz="1773" dirty="0"/>
          </a:p>
        </p:txBody>
      </p:sp>
      <p:sp>
        <p:nvSpPr>
          <p:cNvPr id="17" name="Text 14"/>
          <p:cNvSpPr/>
          <p:nvPr/>
        </p:nvSpPr>
        <p:spPr>
          <a:xfrm>
            <a:off x="2119858" y="2973032"/>
            <a:ext cx="7296626" cy="5762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270"/>
              </a:lnSpc>
              <a:buFont typeface="Arial" panose="020B0604020202020204" pitchFamily="34" charset="0"/>
              <a:buChar char="•"/>
            </a:pPr>
            <a:r>
              <a:rPr lang="ko-KR" altLang="en-US" sz="1419" dirty="0" smtClean="0"/>
              <a:t>이용자수 변화 추이</a:t>
            </a:r>
            <a:endParaRPr lang="en-US" altLang="ko-KR" sz="1419" dirty="0"/>
          </a:p>
          <a:p>
            <a:pPr marL="285750" indent="-285750" algn="l">
              <a:lnSpc>
                <a:spcPts val="2270"/>
              </a:lnSpc>
              <a:buFont typeface="Arial" panose="020B0604020202020204" pitchFamily="34" charset="0"/>
              <a:buChar char="•"/>
            </a:pPr>
            <a:r>
              <a:rPr lang="ko-KR" altLang="en-US" sz="1419" dirty="0" smtClean="0"/>
              <a:t>이용금액 변화 추이</a:t>
            </a:r>
            <a:endParaRPr lang="en-US" altLang="ko-KR" sz="1419" dirty="0" smtClean="0"/>
          </a:p>
          <a:p>
            <a:pPr marL="285750" indent="-285750" algn="l">
              <a:lnSpc>
                <a:spcPts val="2270"/>
              </a:lnSpc>
              <a:buFont typeface="Arial" panose="020B0604020202020204" pitchFamily="34" charset="0"/>
              <a:buChar char="•"/>
            </a:pPr>
            <a:r>
              <a:rPr lang="ko-KR" altLang="en-US" sz="1419" dirty="0" err="1" smtClean="0"/>
              <a:t>관광지별</a:t>
            </a:r>
            <a:r>
              <a:rPr lang="ko-KR" altLang="en-US" sz="1419" dirty="0" smtClean="0"/>
              <a:t> 방문 추이</a:t>
            </a:r>
            <a:endParaRPr lang="en-US" altLang="ko-KR" sz="1419" dirty="0" smtClean="0"/>
          </a:p>
        </p:txBody>
      </p:sp>
      <p:sp>
        <p:nvSpPr>
          <p:cNvPr id="18" name="Shape 15"/>
          <p:cNvSpPr/>
          <p:nvPr/>
        </p:nvSpPr>
        <p:spPr>
          <a:xfrm>
            <a:off x="1213190" y="4364308"/>
            <a:ext cx="630555" cy="35957"/>
          </a:xfrm>
          <a:prstGeom prst="roundRect">
            <a:avLst>
              <a:gd name="adj" fmla="val 225471"/>
            </a:avLst>
          </a:prstGeom>
          <a:solidFill>
            <a:srgbClr val="E2C8B5"/>
          </a:solidFill>
          <a:ln/>
        </p:spPr>
      </p:sp>
      <p:sp>
        <p:nvSpPr>
          <p:cNvPr id="19" name="Shape 16"/>
          <p:cNvSpPr/>
          <p:nvPr/>
        </p:nvSpPr>
        <p:spPr>
          <a:xfrm>
            <a:off x="807901" y="4179642"/>
            <a:ext cx="405289" cy="405289"/>
          </a:xfrm>
          <a:prstGeom prst="roundRect">
            <a:avLst>
              <a:gd name="adj" fmla="val 20004"/>
            </a:avLst>
          </a:prstGeom>
          <a:solidFill>
            <a:srgbClr val="FCE2CF"/>
          </a:solidFill>
          <a:ln w="11192">
            <a:solidFill>
              <a:srgbClr val="E2C8B5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936132" y="4213337"/>
            <a:ext cx="148828" cy="337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0"/>
              </a:lnSpc>
              <a:buNone/>
            </a:pPr>
            <a:r>
              <a:rPr lang="en-US" sz="2128" kern="0" spc="-28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128" dirty="0"/>
          </a:p>
        </p:txBody>
      </p:sp>
      <p:sp>
        <p:nvSpPr>
          <p:cNvPr id="21" name="Text 18"/>
          <p:cNvSpPr/>
          <p:nvPr/>
        </p:nvSpPr>
        <p:spPr>
          <a:xfrm>
            <a:off x="2031689" y="3973328"/>
            <a:ext cx="5866266" cy="96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7"/>
              </a:lnSpc>
              <a:buNone/>
            </a:pPr>
            <a:r>
              <a:rPr lang="ko-KR" altLang="en-US" sz="1773" kern="0" spc="-53" dirty="0" err="1" smtClean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조건별</a:t>
            </a:r>
            <a:r>
              <a:rPr lang="ko-KR" altLang="en-US" sz="1773" kern="0" spc="-53" dirty="0" smtClean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데이터 재배치 </a:t>
            </a:r>
            <a:endParaRPr lang="en-US" altLang="ko-KR" sz="1773" kern="0" spc="-53" dirty="0" smtClean="0">
              <a:solidFill>
                <a:srgbClr val="2B2E3C"/>
              </a:solidFill>
              <a:latin typeface="Bitter" pitchFamily="34" charset="0"/>
              <a:ea typeface="Bitter" pitchFamily="34" charset="-122"/>
              <a:cs typeface="Bitter" pitchFamily="34" charset="-120"/>
            </a:endParaRPr>
          </a:p>
          <a:p>
            <a:pPr marL="0" indent="0" algn="l">
              <a:lnSpc>
                <a:spcPts val="2217"/>
              </a:lnSpc>
              <a:buNone/>
            </a:pPr>
            <a:r>
              <a:rPr lang="ko-KR" altLang="en-US" sz="1773" kern="0" spc="-53" dirty="0" smtClean="0">
                <a:solidFill>
                  <a:srgbClr val="2B2E3C"/>
                </a:solidFill>
                <a:latin typeface="Bitter" pitchFamily="34" charset="0"/>
              </a:rPr>
              <a:t>데이터 전처리</a:t>
            </a:r>
            <a:endParaRPr lang="en-US" altLang="ko-KR" sz="1773" kern="0" spc="-53" dirty="0" smtClean="0">
              <a:solidFill>
                <a:srgbClr val="2B2E3C"/>
              </a:solidFill>
              <a:latin typeface="Bitter" pitchFamily="34" charset="0"/>
            </a:endParaRPr>
          </a:p>
          <a:p>
            <a:pPr marL="0" indent="0" algn="l">
              <a:lnSpc>
                <a:spcPts val="2217"/>
              </a:lnSpc>
              <a:buNone/>
            </a:pPr>
            <a:r>
              <a:rPr lang="ko-KR" altLang="en-US" sz="1773" kern="0" spc="-53" dirty="0" smtClean="0">
                <a:solidFill>
                  <a:srgbClr val="2B2E3C"/>
                </a:solidFill>
                <a:latin typeface="Bitter" pitchFamily="34" charset="0"/>
              </a:rPr>
              <a:t>데이터 정제</a:t>
            </a:r>
            <a:endParaRPr lang="en-US" sz="1773" dirty="0"/>
          </a:p>
        </p:txBody>
      </p:sp>
      <p:sp>
        <p:nvSpPr>
          <p:cNvPr id="22" name="Text 19"/>
          <p:cNvSpPr/>
          <p:nvPr/>
        </p:nvSpPr>
        <p:spPr>
          <a:xfrm>
            <a:off x="2031689" y="4935748"/>
            <a:ext cx="7296626" cy="8643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0"/>
              </a:lnSpc>
              <a:buNone/>
            </a:pPr>
            <a:r>
              <a:rPr lang="ko-KR" altLang="en-US" sz="1419" kern="0" spc="-28" dirty="0" err="1" smtClean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ㅁ</a:t>
            </a:r>
            <a:endParaRPr lang="en-US" sz="1419" dirty="0"/>
          </a:p>
        </p:txBody>
      </p:sp>
      <p:sp>
        <p:nvSpPr>
          <p:cNvPr id="23" name="Shape 20"/>
          <p:cNvSpPr/>
          <p:nvPr/>
        </p:nvSpPr>
        <p:spPr>
          <a:xfrm>
            <a:off x="9121743" y="4263344"/>
            <a:ext cx="630555" cy="35957"/>
          </a:xfrm>
          <a:prstGeom prst="roundRect">
            <a:avLst>
              <a:gd name="adj" fmla="val 225471"/>
            </a:avLst>
          </a:prstGeom>
          <a:solidFill>
            <a:srgbClr val="E2C8B5"/>
          </a:solidFill>
          <a:ln/>
        </p:spPr>
      </p:sp>
      <p:sp>
        <p:nvSpPr>
          <p:cNvPr id="24" name="Shape 21"/>
          <p:cNvSpPr/>
          <p:nvPr/>
        </p:nvSpPr>
        <p:spPr>
          <a:xfrm>
            <a:off x="8716454" y="4078678"/>
            <a:ext cx="405289" cy="405289"/>
          </a:xfrm>
          <a:prstGeom prst="roundRect">
            <a:avLst>
              <a:gd name="adj" fmla="val 20004"/>
            </a:avLst>
          </a:prstGeom>
          <a:solidFill>
            <a:srgbClr val="FCE2CF"/>
          </a:solidFill>
          <a:ln w="11192">
            <a:solidFill>
              <a:srgbClr val="E2C8B5"/>
            </a:solidFill>
            <a:prstDash val="solid"/>
          </a:ln>
        </p:spPr>
      </p:sp>
      <p:sp>
        <p:nvSpPr>
          <p:cNvPr id="25" name="Text 22"/>
          <p:cNvSpPr/>
          <p:nvPr/>
        </p:nvSpPr>
        <p:spPr>
          <a:xfrm>
            <a:off x="8840875" y="4112372"/>
            <a:ext cx="156448" cy="337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0"/>
              </a:lnSpc>
              <a:buNone/>
            </a:pPr>
            <a:r>
              <a:rPr lang="en-US" sz="2128" kern="0" spc="-28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</a:t>
            </a:r>
            <a:endParaRPr lang="en-US" sz="2128" dirty="0"/>
          </a:p>
        </p:txBody>
      </p:sp>
      <p:sp>
        <p:nvSpPr>
          <p:cNvPr id="26" name="Text 23"/>
          <p:cNvSpPr/>
          <p:nvPr/>
        </p:nvSpPr>
        <p:spPr>
          <a:xfrm>
            <a:off x="9909937" y="4118087"/>
            <a:ext cx="2970666" cy="7493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7"/>
              </a:lnSpc>
              <a:buNone/>
            </a:pPr>
            <a:r>
              <a:rPr lang="ko-KR" altLang="en-US" sz="1773" kern="0" spc="-53" dirty="0" smtClean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데이터 시각화</a:t>
            </a:r>
            <a:endParaRPr lang="en-US" altLang="ko-KR" sz="1773" kern="0" spc="-53" dirty="0" smtClean="0">
              <a:solidFill>
                <a:srgbClr val="2B2E3C"/>
              </a:solidFill>
              <a:latin typeface="Bitter" pitchFamily="34" charset="0"/>
              <a:ea typeface="Bitter" pitchFamily="34" charset="-122"/>
              <a:cs typeface="Bitter" pitchFamily="34" charset="-120"/>
            </a:endParaRPr>
          </a:p>
          <a:p>
            <a:pPr marL="0" indent="0" algn="l">
              <a:lnSpc>
                <a:spcPts val="2217"/>
              </a:lnSpc>
              <a:buNone/>
            </a:pPr>
            <a:r>
              <a:rPr lang="ko-KR" altLang="en-US" sz="1773" kern="0" spc="-53" dirty="0" err="1" smtClean="0">
                <a:solidFill>
                  <a:srgbClr val="2B2E3C"/>
                </a:solidFill>
                <a:latin typeface="Bitter" pitchFamily="34" charset="0"/>
              </a:rPr>
              <a:t>조건별</a:t>
            </a:r>
            <a:r>
              <a:rPr lang="ko-KR" altLang="en-US" sz="1773" kern="0" spc="-53" dirty="0" smtClean="0">
                <a:solidFill>
                  <a:srgbClr val="2B2E3C"/>
                </a:solidFill>
                <a:latin typeface="Bitter" pitchFamily="34" charset="0"/>
              </a:rPr>
              <a:t> 데이터 분포 확인</a:t>
            </a:r>
            <a:endParaRPr lang="en-US" sz="1773" dirty="0"/>
          </a:p>
        </p:txBody>
      </p:sp>
      <p:sp>
        <p:nvSpPr>
          <p:cNvPr id="31" name="Shape 21"/>
          <p:cNvSpPr/>
          <p:nvPr/>
        </p:nvSpPr>
        <p:spPr>
          <a:xfrm>
            <a:off x="8716454" y="5259400"/>
            <a:ext cx="405289" cy="405289"/>
          </a:xfrm>
          <a:prstGeom prst="roundRect">
            <a:avLst>
              <a:gd name="adj" fmla="val 20004"/>
            </a:avLst>
          </a:prstGeom>
          <a:solidFill>
            <a:srgbClr val="FCE2CF"/>
          </a:solidFill>
          <a:ln w="11192">
            <a:solidFill>
              <a:srgbClr val="E2C8B5"/>
            </a:solidFill>
            <a:prstDash val="solid"/>
          </a:ln>
        </p:spPr>
      </p:sp>
      <p:sp>
        <p:nvSpPr>
          <p:cNvPr id="32" name="Text 22"/>
          <p:cNvSpPr/>
          <p:nvPr/>
        </p:nvSpPr>
        <p:spPr>
          <a:xfrm>
            <a:off x="8840875" y="5293154"/>
            <a:ext cx="156448" cy="337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0"/>
              </a:lnSpc>
              <a:buNone/>
            </a:pPr>
            <a:r>
              <a:rPr lang="en-US" sz="2128" kern="0" spc="-28" dirty="0" smtClean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5</a:t>
            </a:r>
            <a:endParaRPr lang="en-US" sz="2128" dirty="0"/>
          </a:p>
        </p:txBody>
      </p:sp>
      <p:sp>
        <p:nvSpPr>
          <p:cNvPr id="33" name="Shape 20"/>
          <p:cNvSpPr/>
          <p:nvPr/>
        </p:nvSpPr>
        <p:spPr>
          <a:xfrm>
            <a:off x="9121743" y="5462044"/>
            <a:ext cx="630555" cy="35957"/>
          </a:xfrm>
          <a:prstGeom prst="roundRect">
            <a:avLst>
              <a:gd name="adj" fmla="val 225471"/>
            </a:avLst>
          </a:prstGeom>
          <a:solidFill>
            <a:srgbClr val="E2C8B5"/>
          </a:solidFill>
          <a:ln/>
        </p:spPr>
      </p:sp>
      <p:sp>
        <p:nvSpPr>
          <p:cNvPr id="34" name="Text 23"/>
          <p:cNvSpPr/>
          <p:nvPr/>
        </p:nvSpPr>
        <p:spPr>
          <a:xfrm>
            <a:off x="9876718" y="5184985"/>
            <a:ext cx="2970666" cy="7493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7"/>
              </a:lnSpc>
              <a:buNone/>
            </a:pPr>
            <a:r>
              <a:rPr lang="ko-KR" altLang="en-US" sz="1773" kern="0" spc="-53" dirty="0" err="1" smtClean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결과도출</a:t>
            </a:r>
            <a:endParaRPr lang="en-US" sz="1773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726236" y="4364308"/>
            <a:ext cx="3536415" cy="0"/>
          </a:xfrm>
          <a:prstGeom prst="straightConnector1">
            <a:avLst/>
          </a:prstGeom>
          <a:ln cmpd="sng">
            <a:solidFill>
              <a:srgbClr val="E2C8B5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5" name="Text 2"/>
          <p:cNvSpPr/>
          <p:nvPr/>
        </p:nvSpPr>
        <p:spPr>
          <a:xfrm>
            <a:off x="769144" y="661749"/>
            <a:ext cx="9434512" cy="12818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47"/>
              </a:lnSpc>
              <a:buNone/>
            </a:pPr>
            <a:r>
              <a:rPr lang="en-US" sz="4038" dirty="0" smtClean="0"/>
              <a:t>123</a:t>
            </a:r>
            <a:endParaRPr lang="en-US" sz="4038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44" y="2251234"/>
            <a:ext cx="1025485" cy="16408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02287" y="2456259"/>
            <a:ext cx="2050971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kern="0" spc="-61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Origin of Revenue</a:t>
            </a:r>
            <a:endParaRPr lang="en-US" sz="2019" dirty="0"/>
          </a:p>
        </p:txBody>
      </p:sp>
      <p:sp>
        <p:nvSpPr>
          <p:cNvPr id="8" name="Text 4"/>
          <p:cNvSpPr/>
          <p:nvPr/>
        </p:nvSpPr>
        <p:spPr>
          <a:xfrm>
            <a:off x="2102287" y="2899648"/>
            <a:ext cx="8101370" cy="656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 kern="0" spc="-32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Revenue in the travel industry initially stemmed from traditional tourist hotspots, including scenic attractions, accommodations, and dining establishments.</a:t>
            </a:r>
            <a:endParaRPr lang="en-US" sz="1615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44" y="3892034"/>
            <a:ext cx="1025485" cy="183784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02287" y="4097060"/>
            <a:ext cx="2178129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kern="0" spc="-61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Shift Amidst COVID</a:t>
            </a:r>
            <a:endParaRPr lang="en-US" sz="2019" dirty="0"/>
          </a:p>
        </p:txBody>
      </p:sp>
      <p:sp>
        <p:nvSpPr>
          <p:cNvPr id="11" name="Text 6"/>
          <p:cNvSpPr/>
          <p:nvPr/>
        </p:nvSpPr>
        <p:spPr>
          <a:xfrm>
            <a:off x="2102287" y="4540448"/>
            <a:ext cx="8101370" cy="984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 kern="0" spc="-32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Due to the impact of COVID-19, there was a noticeable shift in revenue flow, with an increased focus on digital innovations, contactless experiences, and alternative revenue streams.</a:t>
            </a:r>
            <a:endParaRPr lang="en-US" sz="1615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144" y="5729883"/>
            <a:ext cx="1025485" cy="183784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102287" y="5934908"/>
            <a:ext cx="2050971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kern="0" spc="-61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Emerging Trends</a:t>
            </a:r>
            <a:endParaRPr lang="en-US" sz="2019" dirty="0"/>
          </a:p>
        </p:txBody>
      </p:sp>
      <p:sp>
        <p:nvSpPr>
          <p:cNvPr id="14" name="Text 8"/>
          <p:cNvSpPr/>
          <p:nvPr/>
        </p:nvSpPr>
        <p:spPr>
          <a:xfrm>
            <a:off x="2102287" y="6378297"/>
            <a:ext cx="8101370" cy="984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 kern="0" spc="-32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industry is witnessing the emergence of new revenue channels, such as eco-tourism, localized experiences, and sustainable initiatives, reflecting evolving consumer preferences.</a:t>
            </a:r>
            <a:endParaRPr lang="en-US" sz="161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3789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Understanding the Key Customer Base of the Jeju Island Travel Industry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445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E2C8B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21587" y="3286244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20891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Diverse Demographics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148495"/>
            <a:ext cx="264795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customer base of the travel industry in Jeju displays a diverse composition, encompassing individuals of different age groups, cultural backgrounds, and travel preferences.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2445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E2C8B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90962" y="3286244"/>
            <a:ext cx="1784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3208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Niche Segments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3801308"/>
            <a:ext cx="264795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Identifying niche customer segments, such as adventure seekers, nature enthusiasts, and cultural explorers, has become essential for personalized offerings and targeted marketing strategies.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2445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E2C8B5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79387" y="3286244"/>
            <a:ext cx="1860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3208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Shift in Priorities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3801308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Post-COVID, there has been a notable shift in customer priorities, with an increased emphasis on safety, sustainability, and unique, off-the-beaten-path experiences.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5" name="Text 2"/>
          <p:cNvSpPr/>
          <p:nvPr/>
        </p:nvSpPr>
        <p:spPr>
          <a:xfrm>
            <a:off x="4490799" y="94642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Analysis of Prominent Tourist Sites in the Jeju Island Travel Industry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668429"/>
            <a:ext cx="4542115" cy="2729389"/>
          </a:xfrm>
          <a:prstGeom prst="roundRect">
            <a:avLst>
              <a:gd name="adj" fmla="val 3663"/>
            </a:avLst>
          </a:prstGeom>
          <a:solidFill>
            <a:srgbClr val="FCE2CF"/>
          </a:solidFill>
          <a:ln w="13811">
            <a:solidFill>
              <a:srgbClr val="E2C8B5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6781" y="29044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Natural Wonders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6781" y="3384828"/>
            <a:ext cx="407015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Jeju's natural attractions, such as Hallasan Mountain and Jeju's pristine beaches, offer visitors unparalleled experiences and scenic beauty.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668429"/>
            <a:ext cx="4542115" cy="2729389"/>
          </a:xfrm>
          <a:prstGeom prst="roundRect">
            <a:avLst>
              <a:gd name="adj" fmla="val 3663"/>
            </a:avLst>
          </a:prstGeom>
          <a:solidFill>
            <a:srgbClr val="FCE2CF"/>
          </a:solidFill>
          <a:ln w="13811">
            <a:solidFill>
              <a:srgbClr val="E2C8B5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91067" y="29044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Cultural Heritage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91067" y="3384828"/>
            <a:ext cx="407015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Sites like Seongsan Ilchulbong and Jeju Loveland provide insights into the island's rich cultural heritage, art, and traditions, enriching the overall travel experience.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619988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FCE2CF"/>
          </a:solidFill>
          <a:ln w="13811">
            <a:solidFill>
              <a:srgbClr val="E2C8B5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6781" y="5855970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Adventure Hotspots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6781" y="6336387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Adventure enthusiasts can explore thrilling sites, such as Manjanggul Cave and Udo Island, adding an adventurous element to their travel itinerary.</a:t>
            </a:r>
            <a:endParaRPr lang="en-US" sz="1750" dirty="0"/>
          </a:p>
        </p:txBody>
      </p:sp>
      <p:pic>
        <p:nvPicPr>
          <p:cNvPr id="15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0456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Conclusion and Recommendations for the Jeju Island Travel Industry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37654"/>
            <a:ext cx="3370064" cy="3787378"/>
          </a:xfrm>
          <a:prstGeom prst="roundRect">
            <a:avLst>
              <a:gd name="adj" fmla="val 2967"/>
            </a:avLst>
          </a:prstGeom>
          <a:solidFill>
            <a:srgbClr val="FCE2CF"/>
          </a:solidFill>
          <a:ln w="13811">
            <a:solidFill>
              <a:srgbClr val="E2C8B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373636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Embracing Sustainability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201239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industry should prioritize sustainability through eco-friendly initiatives, conservation efforts, and responsible management for long-term success.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137654"/>
            <a:ext cx="3370064" cy="3787378"/>
          </a:xfrm>
          <a:prstGeom prst="roundRect">
            <a:avLst>
              <a:gd name="adj" fmla="val 2967"/>
            </a:avLst>
          </a:prstGeom>
          <a:solidFill>
            <a:srgbClr val="FCE2CF"/>
          </a:solidFill>
          <a:ln w="13811">
            <a:solidFill>
              <a:srgbClr val="E2C8B5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373636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Community Integration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201239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Engaging local communities, preserving cultural authenticity, and fostering inclusive growth can significantly contribute to the industry's positive impact.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137654"/>
            <a:ext cx="3370064" cy="3787378"/>
          </a:xfrm>
          <a:prstGeom prst="roundRect">
            <a:avLst>
              <a:gd name="adj" fmla="val 2967"/>
            </a:avLst>
          </a:prstGeom>
          <a:solidFill>
            <a:srgbClr val="FCE2CF"/>
          </a:solidFill>
          <a:ln w="13811">
            <a:solidFill>
              <a:srgbClr val="E2C8B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373636"/>
            <a:ext cx="24630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Adaptive Innovation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3854053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Encouraging adaptive innovation, technological advancements, and experiential diversity will enhance the industry's resilience and relevance in the evolving travel landscape.</a:t>
            </a:r>
            <a:endParaRPr lang="en-US" sz="1750" dirty="0"/>
          </a:p>
        </p:txBody>
      </p:sp>
      <p:pic>
        <p:nvPicPr>
          <p:cNvPr id="14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0993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References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4864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Here are some references that provide further insights into the Jeju Island travel industry landscape: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053959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1. "Jeju Tourism Statistics Report" - Jeju Special Self-Governing Province Tourism Promotion Department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542592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2. "The Evolution of Jeju's Travel Industry" - International Journal of Tourism Studies (2020)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031224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3. "Sustainable Tourism Initiatives in Jeju" - Jeju Island Sustainable Tourism Council Research Journal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519857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4. "Cultural Heritage Preservation and Tourism Development in Jeju" - Jeju Cultural Research Institute</a:t>
            </a:r>
            <a:endParaRPr lang="en-US" sz="1750" dirty="0"/>
          </a:p>
        </p:txBody>
      </p:sp>
      <p:pic>
        <p:nvPicPr>
          <p:cNvPr id="10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495</Words>
  <Application>Microsoft Office PowerPoint</Application>
  <PresentationFormat>사용자 지정</PresentationFormat>
  <Paragraphs>63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Bitter</vt:lpstr>
      <vt:lpstr>Open Sans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hyk</cp:lastModifiedBy>
  <cp:revision>4</cp:revision>
  <dcterms:created xsi:type="dcterms:W3CDTF">2024-01-22T00:49:29Z</dcterms:created>
  <dcterms:modified xsi:type="dcterms:W3CDTF">2024-01-22T07:24:33Z</dcterms:modified>
</cp:coreProperties>
</file>