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2" r:id="rId6"/>
    <p:sldId id="265" r:id="rId7"/>
    <p:sldId id="264" r:id="rId8"/>
    <p:sldId id="266" r:id="rId9"/>
    <p:sldId id="261" r:id="rId10"/>
    <p:sldId id="263" r:id="rId11"/>
    <p:sldId id="267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2023/10/18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2023/10/18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2023/10/18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2023/10/18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BBEAD13-0566-4C6C-97E7-55F17F24B09F}" type="datetimeFigureOut">
              <a:rPr lang="zh-TW" altLang="en-US" smtClean="0"/>
              <a:pPr/>
              <a:t>2023/10/18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87624" y="1412776"/>
            <a:ext cx="7406640" cy="1472184"/>
          </a:xfrm>
        </p:spPr>
        <p:txBody>
          <a:bodyPr/>
          <a:lstStyle/>
          <a:p>
            <a:pPr algn="ctr"/>
            <a:r>
              <a:rPr lang="en-US" altLang="zh-TW" dirty="0">
                <a:latin typeface="+mn-ea"/>
                <a:ea typeface="+mn-ea"/>
              </a:rPr>
              <a:t>Midterm Project</a:t>
            </a:r>
            <a:br>
              <a:rPr lang="en-US" altLang="zh-TW" dirty="0">
                <a:latin typeface="+mn-ea"/>
                <a:ea typeface="+mn-ea"/>
              </a:rPr>
            </a:br>
            <a:r>
              <a:rPr lang="en-US" altLang="zh-TW" dirty="0">
                <a:latin typeface="+mn-ea"/>
                <a:ea typeface="+mn-ea"/>
              </a:rPr>
              <a:t>8bit</a:t>
            </a:r>
            <a:r>
              <a:rPr lang="zh-TW" altLang="en-US" dirty="0">
                <a:latin typeface="+mn-ea"/>
                <a:ea typeface="+mn-ea"/>
              </a:rPr>
              <a:t>雙向移位暫存器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75656" y="3429000"/>
            <a:ext cx="7406640" cy="1752600"/>
          </a:xfrm>
        </p:spPr>
        <p:txBody>
          <a:bodyPr/>
          <a:lstStyle/>
          <a:p>
            <a:endParaRPr lang="en-US" altLang="zh-TW" dirty="0"/>
          </a:p>
          <a:p>
            <a:pPr algn="ctr"/>
            <a:r>
              <a:rPr lang="zh-TW" altLang="en-US" dirty="0">
                <a:solidFill>
                  <a:schemeClr val="tx2"/>
                </a:solidFill>
                <a:latin typeface="+mn-ea"/>
              </a:rPr>
              <a:t>邏輯設計實驗</a:t>
            </a:r>
            <a:endParaRPr lang="en-US" altLang="zh-TW" dirty="0">
              <a:solidFill>
                <a:schemeClr val="tx2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注意事項 </a:t>
            </a:r>
            <a:r>
              <a:rPr lang="en-US" altLang="zh-TW" dirty="0"/>
              <a:t>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本次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為實作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 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雙向移位暫存器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對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多工器一定要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的方式撰寫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DFF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可使用之前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使用的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對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多工器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名稱以及參數順序請依照範例撰寫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上機測驗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不過不予給分，請同學繳交程式前一定要自行測試過，並確認繳交的檔案為正確的程式碼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輸出與答案不一致或是跑不出圖形的話，視情況扣分，扣分標準由助教決定。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106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注意事項 </a:t>
            </a:r>
            <a:r>
              <a:rPr lang="en-US" altLang="zh-TW" dirty="0"/>
              <a:t>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繳交期限為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11/15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期中考周後一周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，上機測驗時間為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11/16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，如有更動會再另行通知。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請勿抄襲其他同學的程式碼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564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可並行載入的雙向移位暫存器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indent="-342900">
              <a:lnSpc>
                <a:spcPts val="3200"/>
              </a:lnSpc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"/>
              <a:defRPr/>
            </a:pPr>
            <a:r>
              <a:rPr lang="zh-TW" altLang="en-US" sz="2400" i="0" kern="0" dirty="0">
                <a:solidFill>
                  <a:srgbClr val="000000"/>
                </a:solidFill>
                <a:latin typeface="+mn-lt"/>
                <a:ea typeface="+mn-ea"/>
              </a:rPr>
              <a:t>最具彈性的移位暫存器擁有下列所有功能，性能較差者擁有部分功能，但是至少有一種移位操作的功用。</a:t>
            </a:r>
            <a:endParaRPr lang="en-US" altLang="zh-TW" sz="2400" i="0" kern="0" dirty="0">
              <a:solidFill>
                <a:srgbClr val="000000"/>
              </a:solidFill>
              <a:latin typeface="+mn-lt"/>
              <a:ea typeface="+mn-ea"/>
            </a:endParaRPr>
          </a:p>
          <a:p>
            <a:pPr marL="914400" lvl="1" indent="-457200">
              <a:lnSpc>
                <a:spcPts val="3200"/>
              </a:lnSpc>
              <a:spcBef>
                <a:spcPts val="1200"/>
              </a:spcBef>
              <a:buClr>
                <a:schemeClr val="tx2"/>
              </a:buClr>
              <a:buFont typeface="+mj-lt"/>
              <a:buAutoNum type="arabicPeriod"/>
              <a:defRPr/>
            </a:pPr>
            <a:r>
              <a:rPr lang="zh-TW" altLang="en-US" sz="2400" i="0" kern="0" dirty="0">
                <a:solidFill>
                  <a:srgbClr val="000000"/>
                </a:solidFill>
                <a:latin typeface="Arial Black" pitchFamily="34" charset="0"/>
                <a:ea typeface="+mn-ea"/>
              </a:rPr>
              <a:t>一個時鐘脈輸入，用以同步所有操作</a:t>
            </a:r>
            <a:r>
              <a:rPr lang="zh-TW" altLang="en-US" sz="2400" i="0" kern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。</a:t>
            </a:r>
            <a:endParaRPr lang="en-US" altLang="zh-TW" sz="2400" i="0" kern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  <a:p>
            <a:pPr marL="914400" lvl="1" indent="-457200">
              <a:lnSpc>
                <a:spcPts val="3200"/>
              </a:lnSpc>
              <a:spcBef>
                <a:spcPts val="1200"/>
              </a:spcBef>
              <a:buClr>
                <a:schemeClr val="tx2"/>
              </a:buClr>
              <a:buFont typeface="+mj-lt"/>
              <a:buAutoNum type="arabicPeriod"/>
              <a:defRPr/>
            </a:pPr>
            <a:r>
              <a:rPr lang="zh-TW" altLang="en-US" sz="2400" i="0" kern="0" dirty="0">
                <a:solidFill>
                  <a:srgbClr val="000000"/>
                </a:solidFill>
                <a:latin typeface="Arial Black" pitchFamily="34" charset="0"/>
                <a:ea typeface="+mn-ea"/>
              </a:rPr>
              <a:t>右移操作及相關的串列輸入。</a:t>
            </a:r>
            <a:endParaRPr lang="en-US" altLang="zh-TW" sz="2400" i="0" kern="0" dirty="0">
              <a:solidFill>
                <a:srgbClr val="000000"/>
              </a:solidFill>
              <a:latin typeface="Arial Black" pitchFamily="34" charset="0"/>
              <a:ea typeface="+mn-ea"/>
            </a:endParaRPr>
          </a:p>
          <a:p>
            <a:pPr marL="914400" lvl="1" indent="-457200">
              <a:lnSpc>
                <a:spcPts val="3200"/>
              </a:lnSpc>
              <a:spcBef>
                <a:spcPts val="1200"/>
              </a:spcBef>
              <a:buClr>
                <a:schemeClr val="tx2"/>
              </a:buClr>
              <a:buFont typeface="+mj-lt"/>
              <a:buAutoNum type="arabicPeriod"/>
              <a:defRPr/>
            </a:pPr>
            <a:r>
              <a:rPr lang="zh-TW" altLang="en-US" sz="2400" i="0" kern="0" dirty="0">
                <a:solidFill>
                  <a:srgbClr val="000000"/>
                </a:solidFill>
                <a:latin typeface="Arial Black" pitchFamily="34" charset="0"/>
                <a:ea typeface="+mn-ea"/>
              </a:rPr>
              <a:t>左移操作及相關的串列輸入。</a:t>
            </a:r>
            <a:endParaRPr lang="en-US" altLang="zh-TW" sz="2400" i="0" kern="0" dirty="0">
              <a:solidFill>
                <a:srgbClr val="000000"/>
              </a:solidFill>
              <a:latin typeface="Arial Black" pitchFamily="34" charset="0"/>
              <a:ea typeface="+mn-ea"/>
            </a:endParaRPr>
          </a:p>
          <a:p>
            <a:pPr marL="914400" lvl="1" indent="-457200">
              <a:lnSpc>
                <a:spcPts val="3200"/>
              </a:lnSpc>
              <a:spcBef>
                <a:spcPts val="1200"/>
              </a:spcBef>
              <a:buClr>
                <a:schemeClr val="tx2"/>
              </a:buClr>
              <a:buFont typeface="+mj-lt"/>
              <a:buAutoNum type="arabicPeriod"/>
              <a:defRPr/>
            </a:pPr>
            <a:r>
              <a:rPr lang="zh-TW" altLang="en-US" sz="2400" i="0" kern="0" dirty="0">
                <a:solidFill>
                  <a:srgbClr val="000000"/>
                </a:solidFill>
                <a:latin typeface="Arial Black" pitchFamily="34" charset="0"/>
                <a:ea typeface="+mn-ea"/>
              </a:rPr>
              <a:t>並行載入操作及相關的 </a:t>
            </a:r>
            <a:r>
              <a:rPr lang="en-US" altLang="zh-TW" sz="2400" kern="0" dirty="0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lang="zh-TW" altLang="en-US" sz="2400" kern="0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zh-TW" altLang="en-US" sz="2400" i="0" kern="0" dirty="0">
                <a:solidFill>
                  <a:srgbClr val="000000"/>
                </a:solidFill>
                <a:latin typeface="Arial Black" pitchFamily="34" charset="0"/>
                <a:ea typeface="+mn-ea"/>
              </a:rPr>
              <a:t>個並行輸入線。</a:t>
            </a:r>
            <a:endParaRPr lang="en-US" altLang="zh-TW" sz="2400" i="0" kern="0" dirty="0">
              <a:solidFill>
                <a:srgbClr val="000000"/>
              </a:solidFill>
              <a:latin typeface="Arial Black" pitchFamily="34" charset="0"/>
              <a:ea typeface="+mn-ea"/>
            </a:endParaRPr>
          </a:p>
          <a:p>
            <a:pPr marL="914400" lvl="1" indent="-457200">
              <a:lnSpc>
                <a:spcPts val="3200"/>
              </a:lnSpc>
              <a:spcBef>
                <a:spcPts val="1200"/>
              </a:spcBef>
              <a:buClr>
                <a:schemeClr val="tx2"/>
              </a:buClr>
              <a:buFont typeface="+mj-lt"/>
              <a:buAutoNum type="arabicPeriod"/>
              <a:defRPr/>
            </a:pPr>
            <a:r>
              <a:rPr lang="zh-TW" altLang="en-US" sz="2400" i="0" kern="0" dirty="0">
                <a:solidFill>
                  <a:srgbClr val="000000"/>
                </a:solidFill>
                <a:latin typeface="Arial Black" pitchFamily="34" charset="0"/>
                <a:ea typeface="+mn-ea"/>
              </a:rPr>
              <a:t> </a:t>
            </a:r>
            <a:r>
              <a:rPr lang="en-US" altLang="zh-TW" sz="2400" kern="0" dirty="0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lang="zh-TW" altLang="en-US" sz="2400" i="0" kern="0" dirty="0">
                <a:solidFill>
                  <a:srgbClr val="000000"/>
                </a:solidFill>
                <a:latin typeface="Arial Black" pitchFamily="34" charset="0"/>
                <a:ea typeface="+mn-ea"/>
              </a:rPr>
              <a:t> 條並行輸出線。</a:t>
            </a:r>
            <a:endParaRPr lang="en-US" altLang="zh-TW" sz="2400" i="0" kern="0" dirty="0">
              <a:solidFill>
                <a:srgbClr val="000000"/>
              </a:solidFill>
              <a:latin typeface="Arial Black" pitchFamily="34" charset="0"/>
              <a:ea typeface="+mn-ea"/>
            </a:endParaRPr>
          </a:p>
          <a:p>
            <a:pPr marL="914400" lvl="1" indent="-457200">
              <a:lnSpc>
                <a:spcPts val="3200"/>
              </a:lnSpc>
              <a:spcBef>
                <a:spcPts val="1200"/>
              </a:spcBef>
              <a:buClr>
                <a:schemeClr val="tx2"/>
              </a:buClr>
              <a:buFont typeface="+mj-lt"/>
              <a:buAutoNum type="arabicPeriod"/>
              <a:defRPr/>
            </a:pPr>
            <a:r>
              <a:rPr lang="zh-TW" altLang="en-US" sz="2400" i="0" kern="0" dirty="0">
                <a:solidFill>
                  <a:srgbClr val="000000"/>
                </a:solidFill>
                <a:latin typeface="Arial Black" pitchFamily="34" charset="0"/>
                <a:ea typeface="+mn-ea"/>
              </a:rPr>
              <a:t>在連續時鐘脈衝操作下，使暫存器內的資訊能保持不變的控制機能。</a:t>
            </a:r>
            <a:endParaRPr lang="en-US" altLang="zh-TW" dirty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雙向移位暫存器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右圖為</a:t>
            </a:r>
            <a:b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雙向移位暫存器示意圖</a:t>
            </a: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>
              <a:buNone/>
            </a:pP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包含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bit input (</a:t>
            </a:r>
            <a:r>
              <a:rPr lang="en-US" altLang="zh-TW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~ </a:t>
            </a:r>
            <a:r>
              <a:rPr lang="en-US" altLang="zh-TW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b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4 bit output (</a:t>
            </a:r>
            <a:r>
              <a:rPr lang="en-US" altLang="zh-TW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~ </a:t>
            </a:r>
            <a:r>
              <a:rPr lang="en-US" altLang="zh-TW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b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移位模式訊號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b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1 bit </a:t>
            </a:r>
            <a:r>
              <a:rPr lang="zh-TW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串列輸入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b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時脈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>
              <a:buNone/>
            </a:pP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主要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 </a:t>
            </a:r>
            <a:b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對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多工器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 x 1 MUX)</a:t>
            </a:r>
            <a:b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型正反器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(DFF)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Times New Roman" panose="02020603050405020304" pitchFamily="18" charset="0"/>
              <a:buChar char="※"/>
            </a:pP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右圖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DFF 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並未輸入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b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但是本次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請同學要將</a:t>
            </a:r>
            <a:b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加入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DFF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中。</a:t>
            </a: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B3745CF-6FB6-4A52-8A1B-B3C3C6F20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b="4330"/>
          <a:stretch>
            <a:fillRect/>
          </a:stretch>
        </p:blipFill>
        <p:spPr bwMode="auto">
          <a:xfrm>
            <a:off x="5076056" y="1196752"/>
            <a:ext cx="3811233" cy="5497388"/>
          </a:xfrm>
          <a:prstGeom prst="round2SameRect">
            <a:avLst>
              <a:gd name="adj1" fmla="val 5050"/>
              <a:gd name="adj2" fmla="val 0"/>
            </a:avLst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</a:t>
            </a:r>
            <a:r>
              <a:rPr lang="zh-TW" altLang="en-US" dirty="0"/>
              <a:t>對</a:t>
            </a:r>
            <a:r>
              <a:rPr lang="en-US" altLang="zh-TW" dirty="0"/>
              <a:t>1</a:t>
            </a:r>
            <a:r>
              <a:rPr lang="zh-TW" altLang="en-US" dirty="0"/>
              <a:t>多工器 </a:t>
            </a:r>
            <a:r>
              <a:rPr lang="en-US" altLang="zh-TW" dirty="0"/>
              <a:t>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下圖為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對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多工器的邏輯電路</a:t>
            </a: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請同學依照此架構使用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的方式設計電路</a:t>
            </a: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 descr="頁面擷取自 03504-05-7">
            <a:extLst>
              <a:ext uri="{FF2B5EF4-FFF2-40B4-BE49-F238E27FC236}">
                <a16:creationId xmlns:a16="http://schemas.microsoft.com/office/drawing/2014/main" id="{0189FBA1-EDC9-45DA-BF0D-7C934695F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998" y="2551113"/>
            <a:ext cx="5067300" cy="430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F78A98-CD44-44ED-B15E-3DD14BBD6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</a:t>
            </a:r>
            <a:r>
              <a:rPr lang="zh-TW" altLang="en-US" dirty="0"/>
              <a:t>對</a:t>
            </a:r>
            <a:r>
              <a:rPr lang="en-US" altLang="zh-TW" dirty="0"/>
              <a:t>1</a:t>
            </a:r>
            <a:r>
              <a:rPr lang="zh-TW" altLang="en-US" dirty="0"/>
              <a:t>多工器 </a:t>
            </a:r>
            <a:r>
              <a:rPr lang="en-US" altLang="zh-TW" dirty="0"/>
              <a:t>(2/2)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7E3C7C-7DFD-4264-90EC-086D5FD1C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移位模式控制如下表所示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906E655-769A-4457-A80A-4B55E6041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2636912"/>
            <a:ext cx="4474917" cy="193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801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CF45E3-6715-4DCA-A7F6-C16F04CB4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8 bit </a:t>
            </a:r>
            <a:r>
              <a:rPr lang="zh-TW" altLang="en-US" dirty="0"/>
              <a:t>雙向移位暫存器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830A85-E202-4725-ACD7-BD7A844BA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8 bits I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2 bits S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1 bit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reset, r(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串列輸入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8 bits O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Times New Roman" panose="02020603050405020304" pitchFamily="18" charset="0"/>
              <a:buChar char="※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以上變數名稱為範例，可自行命名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227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Module </a:t>
            </a:r>
            <a:r>
              <a:rPr lang="zh-TW" altLang="en-US" dirty="0"/>
              <a:t>範例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雙向移位暫存器宣告如右圖</a:t>
            </a:r>
            <a:b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名稱請務必叫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Shift_Register</a:t>
            </a:r>
            <a:b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參數名稱可自行命名，</a:t>
            </a:r>
            <a:b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主要是順序一定要與</a:t>
            </a:r>
            <a:b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範例相同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對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多工器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(MUX4_1)</a:t>
            </a:r>
            <a:b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不需要與範例相同，</a:t>
            </a:r>
            <a:b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請自行撰寫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3C0A41A-47A3-4A74-A389-1A80993AD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513" y="1443037"/>
            <a:ext cx="330517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251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C1D44F-4046-4314-AB1B-03E884ABE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繳交檔案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B45D4A-C9ED-4F7C-8E71-9F636146B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Shift_Register.v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bit 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雙向移位暫存器主程式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TestBench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為上機測試當場提供，故不用上傳</a:t>
            </a:r>
          </a:p>
        </p:txBody>
      </p:sp>
    </p:spTree>
    <p:extLst>
      <p:ext uri="{BB962C8B-B14F-4D97-AF65-F5344CB8AC3E}">
        <p14:creationId xmlns:p14="http://schemas.microsoft.com/office/powerpoint/2010/main" val="1523047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測試數據範例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87732" y="1417638"/>
            <a:ext cx="7600888" cy="4933528"/>
          </a:xfrm>
        </p:spPr>
        <p:txBody>
          <a:bodyPr>
            <a:normAutofit fontScale="92500" lnSpcReduction="10000"/>
          </a:bodyPr>
          <a:lstStyle/>
          <a:p>
            <a:pPr marL="82296" indent="0">
              <a:buNone/>
            </a:pPr>
            <a:r>
              <a:rPr lang="en-US" altLang="zh-TW" sz="1400" dirty="0"/>
              <a:t>module stimulus ;</a:t>
            </a:r>
          </a:p>
          <a:p>
            <a:pPr marL="82296" indent="0">
              <a:buNone/>
            </a:pPr>
            <a:r>
              <a:rPr lang="en-US" altLang="zh-TW" sz="1400" dirty="0"/>
              <a:t>/***</a:t>
            </a:r>
          </a:p>
          <a:p>
            <a:pPr marL="82296" indent="0">
              <a:buNone/>
            </a:pPr>
            <a:r>
              <a:rPr lang="en-US" altLang="zh-TW" sz="1400" dirty="0"/>
              <a:t>reg wire</a:t>
            </a:r>
            <a:r>
              <a:rPr lang="zh-TW" altLang="en-US" sz="1400" dirty="0"/>
              <a:t> </a:t>
            </a:r>
            <a:r>
              <a:rPr lang="en-US" altLang="zh-TW" sz="1400" dirty="0" err="1"/>
              <a:t>clk</a:t>
            </a:r>
            <a:r>
              <a:rPr lang="en-US" altLang="zh-TW" sz="1400" dirty="0"/>
              <a:t> declare</a:t>
            </a:r>
          </a:p>
          <a:p>
            <a:pPr marL="82296" indent="0">
              <a:buNone/>
            </a:pPr>
            <a:r>
              <a:rPr lang="en-US" altLang="zh-TW" sz="1400" dirty="0"/>
              <a:t>***/</a:t>
            </a:r>
          </a:p>
          <a:p>
            <a:pPr marL="82296" indent="0">
              <a:buNone/>
            </a:pPr>
            <a:r>
              <a:rPr lang="en-US" altLang="zh-TW" sz="1400" dirty="0"/>
              <a:t>Initial</a:t>
            </a:r>
          </a:p>
          <a:p>
            <a:pPr marL="82296" indent="0">
              <a:buNone/>
            </a:pPr>
            <a:r>
              <a:rPr lang="en-US" altLang="zh-TW" sz="1400" dirty="0"/>
              <a:t>begin</a:t>
            </a:r>
          </a:p>
          <a:p>
            <a:pPr marL="82296" indent="0">
              <a:buNone/>
            </a:pPr>
            <a:r>
              <a:rPr lang="pt-BR" altLang="zh-TW" sz="1400" dirty="0"/>
              <a:t> reset = 1‘b1;</a:t>
            </a:r>
            <a:r>
              <a:rPr lang="zh-TW" altLang="en-US" sz="1400" dirty="0"/>
              <a:t> </a:t>
            </a:r>
            <a:r>
              <a:rPr lang="pt-BR" altLang="zh-TW" sz="1400" dirty="0"/>
              <a:t>i = 8’b00000000;</a:t>
            </a:r>
            <a:r>
              <a:rPr lang="zh-TW" altLang="en-US" sz="1400" dirty="0"/>
              <a:t> </a:t>
            </a:r>
            <a:r>
              <a:rPr lang="pt-BR" altLang="zh-TW" sz="1400" dirty="0"/>
              <a:t>s = 2‘b00;</a:t>
            </a:r>
            <a:r>
              <a:rPr lang="zh-TW" altLang="en-US" sz="1400" dirty="0"/>
              <a:t> </a:t>
            </a:r>
            <a:r>
              <a:rPr lang="pt-BR" altLang="zh-TW" sz="1400" dirty="0"/>
              <a:t>r = 1‘b0;</a:t>
            </a:r>
            <a:r>
              <a:rPr lang="zh-TW" altLang="en-US" sz="1400" dirty="0"/>
              <a:t> </a:t>
            </a:r>
            <a:r>
              <a:rPr lang="en-US" altLang="zh-TW" sz="1400" dirty="0"/>
              <a:t>//reset</a:t>
            </a:r>
            <a:r>
              <a:rPr lang="zh-TW" altLang="en-US" sz="1400" dirty="0"/>
              <a:t>且串列輸入設定為</a:t>
            </a:r>
            <a:r>
              <a:rPr lang="en-US" altLang="zh-TW" sz="1400" dirty="0"/>
              <a:t>0</a:t>
            </a:r>
            <a:endParaRPr lang="pt-BR" altLang="zh-TW" sz="1400" dirty="0"/>
          </a:p>
          <a:p>
            <a:pPr marL="82296" indent="0">
              <a:buNone/>
            </a:pPr>
            <a:endParaRPr lang="pt-BR" altLang="zh-TW" sz="1400" dirty="0"/>
          </a:p>
          <a:p>
            <a:pPr marL="82296" indent="0">
              <a:buNone/>
            </a:pPr>
            <a:r>
              <a:rPr lang="pt-BR" altLang="zh-TW" sz="1400" dirty="0"/>
              <a:t> #5</a:t>
            </a:r>
            <a:r>
              <a:rPr lang="zh-TW" altLang="en-US" sz="1400" dirty="0"/>
              <a:t> </a:t>
            </a:r>
            <a:r>
              <a:rPr lang="pt-BR" altLang="zh-TW" sz="1400" dirty="0"/>
              <a:t>reset = 1'b0;</a:t>
            </a:r>
          </a:p>
          <a:p>
            <a:pPr marL="82296" indent="0">
              <a:buNone/>
            </a:pPr>
            <a:r>
              <a:rPr lang="pt-BR" altLang="zh-TW" sz="1400" dirty="0"/>
              <a:t> </a:t>
            </a:r>
          </a:p>
          <a:p>
            <a:pPr marL="82296" indent="0">
              <a:buNone/>
            </a:pPr>
            <a:r>
              <a:rPr lang="pt-BR" altLang="zh-TW" sz="1400" dirty="0"/>
              <a:t> #5</a:t>
            </a:r>
            <a:r>
              <a:rPr lang="zh-TW" altLang="en-US" sz="1400" dirty="0"/>
              <a:t> </a:t>
            </a:r>
            <a:r>
              <a:rPr lang="pt-BR" altLang="zh-TW" sz="1400" dirty="0"/>
              <a:t>i = 8‘b10100101;</a:t>
            </a:r>
            <a:r>
              <a:rPr lang="zh-TW" altLang="en-US" sz="1400" dirty="0"/>
              <a:t> </a:t>
            </a:r>
            <a:r>
              <a:rPr lang="pt-BR" altLang="zh-TW" sz="1400" dirty="0"/>
              <a:t>s = 2’b11; //</a:t>
            </a:r>
            <a:r>
              <a:rPr lang="zh-TW" altLang="en-US" sz="1400" dirty="0"/>
              <a:t>並行載入</a:t>
            </a:r>
            <a:r>
              <a:rPr lang="en-US" altLang="zh-TW" sz="1400" dirty="0"/>
              <a:t>I, output = 10100101</a:t>
            </a:r>
            <a:endParaRPr lang="pt-BR" altLang="zh-TW" sz="1400" dirty="0"/>
          </a:p>
          <a:p>
            <a:pPr marL="82296" indent="0">
              <a:buNone/>
            </a:pPr>
            <a:r>
              <a:rPr lang="pt-BR" altLang="zh-TW" sz="1400" dirty="0"/>
              <a:t> </a:t>
            </a:r>
          </a:p>
          <a:p>
            <a:pPr marL="82296" indent="0">
              <a:buNone/>
            </a:pPr>
            <a:r>
              <a:rPr lang="pt-BR" altLang="zh-TW" sz="1400" dirty="0"/>
              <a:t> #10</a:t>
            </a:r>
            <a:r>
              <a:rPr lang="zh-TW" altLang="en-US" sz="1400" dirty="0"/>
              <a:t> </a:t>
            </a:r>
            <a:r>
              <a:rPr lang="pt-BR" altLang="zh-TW" sz="1400" dirty="0"/>
              <a:t>s = 2‘b00;  //</a:t>
            </a:r>
            <a:r>
              <a:rPr lang="zh-TW" altLang="en-US" sz="1400" dirty="0"/>
              <a:t>不變</a:t>
            </a:r>
            <a:r>
              <a:rPr lang="en-US" altLang="zh-TW" sz="1400" dirty="0"/>
              <a:t>, output = 10100101</a:t>
            </a:r>
            <a:endParaRPr lang="pt-BR" altLang="zh-TW" sz="1400" dirty="0"/>
          </a:p>
          <a:p>
            <a:pPr marL="82296" indent="0">
              <a:buNone/>
            </a:pPr>
            <a:r>
              <a:rPr lang="pt-BR" altLang="zh-TW" sz="1400" dirty="0"/>
              <a:t> </a:t>
            </a:r>
          </a:p>
          <a:p>
            <a:pPr marL="82296" indent="0">
              <a:buNone/>
            </a:pPr>
            <a:r>
              <a:rPr lang="pt-BR" altLang="zh-TW" sz="1400" dirty="0"/>
              <a:t> #10</a:t>
            </a:r>
            <a:r>
              <a:rPr lang="zh-TW" altLang="en-US" sz="1400" dirty="0"/>
              <a:t> </a:t>
            </a:r>
            <a:r>
              <a:rPr lang="pt-BR" altLang="zh-TW" sz="1400" dirty="0"/>
              <a:t>s = 2‘b01;</a:t>
            </a:r>
            <a:r>
              <a:rPr lang="zh-TW" altLang="en-US" sz="1400" dirty="0"/>
              <a:t>  </a:t>
            </a:r>
            <a:r>
              <a:rPr lang="en-US" altLang="zh-TW" sz="1400" dirty="0"/>
              <a:t>//</a:t>
            </a:r>
            <a:r>
              <a:rPr lang="zh-TW" altLang="en-US" sz="1400" dirty="0"/>
              <a:t>左移</a:t>
            </a:r>
            <a:r>
              <a:rPr lang="en-US" altLang="zh-TW" sz="1400" dirty="0"/>
              <a:t>, output = 01001010</a:t>
            </a:r>
            <a:endParaRPr lang="pt-BR" altLang="zh-TW" sz="1400" dirty="0"/>
          </a:p>
          <a:p>
            <a:pPr marL="82296" indent="0">
              <a:buNone/>
            </a:pPr>
            <a:r>
              <a:rPr lang="pt-BR" altLang="zh-TW" sz="1400" dirty="0"/>
              <a:t> </a:t>
            </a:r>
          </a:p>
          <a:p>
            <a:pPr marL="82296" indent="0">
              <a:buNone/>
            </a:pPr>
            <a:r>
              <a:rPr lang="pt-BR" altLang="zh-TW" sz="1400" dirty="0"/>
              <a:t> #10</a:t>
            </a:r>
            <a:r>
              <a:rPr lang="zh-TW" altLang="en-US" sz="1400" dirty="0"/>
              <a:t> </a:t>
            </a:r>
            <a:r>
              <a:rPr lang="pt-BR" altLang="zh-TW" sz="1400" dirty="0"/>
              <a:t>s = 2‘b10;</a:t>
            </a:r>
            <a:r>
              <a:rPr lang="zh-TW" altLang="en-US" sz="1400" dirty="0"/>
              <a:t> </a:t>
            </a:r>
            <a:r>
              <a:rPr lang="pt-BR" altLang="zh-TW" sz="1400" dirty="0"/>
              <a:t>r = 1’b1; //</a:t>
            </a:r>
            <a:r>
              <a:rPr lang="zh-TW" altLang="en-US" sz="1400" dirty="0"/>
              <a:t>右移且串列輸入設定為</a:t>
            </a:r>
            <a:r>
              <a:rPr lang="en-US" altLang="zh-TW" sz="1400" dirty="0"/>
              <a:t>1 , output = 10100101</a:t>
            </a:r>
          </a:p>
          <a:p>
            <a:pPr marL="82296" indent="0">
              <a:buNone/>
            </a:pPr>
            <a:r>
              <a:rPr lang="en-US" altLang="zh-TW" sz="1400" dirty="0"/>
              <a:t>end</a:t>
            </a:r>
          </a:p>
          <a:p>
            <a:pPr marL="82296" indent="0">
              <a:buNone/>
            </a:pPr>
            <a:r>
              <a:rPr lang="en-US" altLang="zh-TW" sz="1400" dirty="0" err="1"/>
              <a:t>endmodule</a:t>
            </a:r>
            <a:endParaRPr lang="en-US" altLang="zh-TW" sz="1400" dirty="0"/>
          </a:p>
          <a:p>
            <a:pPr marL="82296" indent="0">
              <a:buNone/>
            </a:pPr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33657870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857</TotalTime>
  <Words>640</Words>
  <Application>Microsoft Office PowerPoint</Application>
  <PresentationFormat>如螢幕大小 (4:3)</PresentationFormat>
  <Paragraphs>67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1" baseType="lpstr">
      <vt:lpstr>微軟正黑體</vt:lpstr>
      <vt:lpstr>新細明體</vt:lpstr>
      <vt:lpstr>Arial</vt:lpstr>
      <vt:lpstr>Arial Black</vt:lpstr>
      <vt:lpstr>Gill Sans MT</vt:lpstr>
      <vt:lpstr>Times New Roman</vt:lpstr>
      <vt:lpstr>Verdana</vt:lpstr>
      <vt:lpstr>Wingdings</vt:lpstr>
      <vt:lpstr>Wingdings 2</vt:lpstr>
      <vt:lpstr>夏至</vt:lpstr>
      <vt:lpstr>Midterm Project 8bit雙向移位暫存器</vt:lpstr>
      <vt:lpstr>可並行載入的雙向移位暫存器</vt:lpstr>
      <vt:lpstr>雙向移位暫存器</vt:lpstr>
      <vt:lpstr>4對1多工器 (1/2)</vt:lpstr>
      <vt:lpstr>4對1多工器 (2/2)</vt:lpstr>
      <vt:lpstr>8 bit 雙向移位暫存器</vt:lpstr>
      <vt:lpstr>Module 範例</vt:lpstr>
      <vt:lpstr>繳交檔案</vt:lpstr>
      <vt:lpstr>測試數據範例</vt:lpstr>
      <vt:lpstr>注意事項 (1/2)</vt:lpstr>
      <vt:lpstr>注意事項 (2/2)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LAB4</dc:title>
  <dc:creator>lab</dc:creator>
  <cp:lastModifiedBy>User</cp:lastModifiedBy>
  <cp:revision>79</cp:revision>
  <dcterms:created xsi:type="dcterms:W3CDTF">2010-11-03T13:22:32Z</dcterms:created>
  <dcterms:modified xsi:type="dcterms:W3CDTF">2023-10-18T06:57:21Z</dcterms:modified>
</cp:coreProperties>
</file>