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BF81B-34D5-454E-89EA-F2ADB31A8075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D192-127E-4FAD-81C8-6AE5470CCF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8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D192-127E-4FAD-81C8-6AE5470CCF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3D192-127E-4FAD-81C8-6AE5470CCF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4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3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2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9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0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1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3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6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66208-451D-4563-A140-E8AD0817C75E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A14C2-AFE5-44D1-A1EC-2537BDF295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3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ACF4B6A-A6C8-8480-AA25-AEC02A599C8D}"/>
              </a:ext>
            </a:extLst>
          </p:cNvPr>
          <p:cNvGrpSpPr/>
          <p:nvPr/>
        </p:nvGrpSpPr>
        <p:grpSpPr>
          <a:xfrm>
            <a:off x="3463162" y="802427"/>
            <a:ext cx="3293364" cy="2930705"/>
            <a:chOff x="4056519" y="695216"/>
            <a:chExt cx="3293364" cy="293070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A39DD92-3BC4-65D8-8D38-2829EF2E1DE8}"/>
                </a:ext>
              </a:extLst>
            </p:cNvPr>
            <p:cNvSpPr/>
            <p:nvPr/>
          </p:nvSpPr>
          <p:spPr>
            <a:xfrm>
              <a:off x="4056519" y="695216"/>
              <a:ext cx="3293364" cy="2930705"/>
            </a:xfrm>
            <a:prstGeom prst="roundRect">
              <a:avLst>
                <a:gd name="adj" fmla="val 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A08B16-E3D2-FCA2-C29E-21E875E76BFF}"/>
                </a:ext>
              </a:extLst>
            </p:cNvPr>
            <p:cNvSpPr txBox="1"/>
            <p:nvPr/>
          </p:nvSpPr>
          <p:spPr>
            <a:xfrm>
              <a:off x="4257296" y="760965"/>
              <a:ext cx="2891811" cy="50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96" dirty="0"/>
                <a:t>崩坏：星穹铁道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3FFCAB-D1C0-1818-9029-3A84A60C9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1752" y="1509201"/>
              <a:ext cx="3116158" cy="2023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E948F6-76B6-838F-52D4-F7308816DB02}"/>
              </a:ext>
            </a:extLst>
          </p:cNvPr>
          <p:cNvGrpSpPr/>
          <p:nvPr/>
        </p:nvGrpSpPr>
        <p:grpSpPr>
          <a:xfrm>
            <a:off x="3028705" y="1362276"/>
            <a:ext cx="3293364" cy="2930705"/>
            <a:chOff x="439024" y="695216"/>
            <a:chExt cx="3293364" cy="29307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766218-9D0B-68DD-6927-91305D3803E9}"/>
                </a:ext>
              </a:extLst>
            </p:cNvPr>
            <p:cNvSpPr/>
            <p:nvPr/>
          </p:nvSpPr>
          <p:spPr>
            <a:xfrm>
              <a:off x="439024" y="695216"/>
              <a:ext cx="3293364" cy="2930705"/>
            </a:xfrm>
            <a:prstGeom prst="roundRect">
              <a:avLst>
                <a:gd name="adj" fmla="val 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467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E079D1E-08B4-DC78-9A02-09ACCFC97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069" y="1189294"/>
              <a:ext cx="3065275" cy="23509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F4E664-9160-8422-05AC-D57F62A51EF0}"/>
                </a:ext>
              </a:extLst>
            </p:cNvPr>
            <p:cNvSpPr txBox="1"/>
            <p:nvPr/>
          </p:nvSpPr>
          <p:spPr>
            <a:xfrm>
              <a:off x="1385064" y="760965"/>
              <a:ext cx="1401284" cy="50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696" dirty="0"/>
                <a:t>原神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0FEA804-48AE-A0C5-40FC-501F16046C84}"/>
              </a:ext>
            </a:extLst>
          </p:cNvPr>
          <p:cNvSpPr/>
          <p:nvPr/>
        </p:nvSpPr>
        <p:spPr>
          <a:xfrm>
            <a:off x="2734792" y="352063"/>
            <a:ext cx="5875890" cy="43289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161921C-BF68-C5C2-8BF7-F5D4F16EBD36}"/>
              </a:ext>
            </a:extLst>
          </p:cNvPr>
          <p:cNvSpPr/>
          <p:nvPr/>
        </p:nvSpPr>
        <p:spPr>
          <a:xfrm>
            <a:off x="8999458" y="352063"/>
            <a:ext cx="5875889" cy="43289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8D12BF-224B-BDF2-DB10-6005265BD388}"/>
              </a:ext>
            </a:extLst>
          </p:cNvPr>
          <p:cNvSpPr/>
          <p:nvPr/>
        </p:nvSpPr>
        <p:spPr>
          <a:xfrm>
            <a:off x="7051304" y="1616412"/>
            <a:ext cx="1405766" cy="428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清洗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C6AF90-4C14-4BEF-1419-24506B1A17E0}"/>
              </a:ext>
            </a:extLst>
          </p:cNvPr>
          <p:cNvSpPr/>
          <p:nvPr/>
        </p:nvSpPr>
        <p:spPr>
          <a:xfrm>
            <a:off x="7051304" y="3172551"/>
            <a:ext cx="1405766" cy="428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量化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F25BDD-C9A3-AFBA-F1E8-F15F1C1D8935}"/>
              </a:ext>
            </a:extLst>
          </p:cNvPr>
          <p:cNvSpPr/>
          <p:nvPr/>
        </p:nvSpPr>
        <p:spPr>
          <a:xfrm>
            <a:off x="7051304" y="2392193"/>
            <a:ext cx="1405766" cy="428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 </a:t>
            </a:r>
            <a:r>
              <a:rPr lang="en-US" altLang="zh-CN" dirty="0"/>
              <a:t>(NLP)</a:t>
            </a:r>
            <a:endParaRPr lang="zh-CN" altLang="en-US" dirty="0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FFAC8976-5231-8231-3A60-08DC735C327A}"/>
              </a:ext>
            </a:extLst>
          </p:cNvPr>
          <p:cNvSpPr/>
          <p:nvPr/>
        </p:nvSpPr>
        <p:spPr>
          <a:xfrm>
            <a:off x="7626866" y="2101871"/>
            <a:ext cx="254643" cy="2535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6D619C74-CF51-7486-5586-34F7527E5C79}"/>
              </a:ext>
            </a:extLst>
          </p:cNvPr>
          <p:cNvSpPr/>
          <p:nvPr/>
        </p:nvSpPr>
        <p:spPr>
          <a:xfrm>
            <a:off x="7626866" y="2880073"/>
            <a:ext cx="254643" cy="2535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3FEE91-10A3-E6D7-1D5D-F3FACB502E7F}"/>
              </a:ext>
            </a:extLst>
          </p:cNvPr>
          <p:cNvSpPr/>
          <p:nvPr/>
        </p:nvSpPr>
        <p:spPr>
          <a:xfrm>
            <a:off x="2957627" y="620292"/>
            <a:ext cx="3971981" cy="37924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C73198C4-B610-1DBB-CA5C-71B7EBD6F86E}"/>
              </a:ext>
            </a:extLst>
          </p:cNvPr>
          <p:cNvSpPr/>
          <p:nvPr/>
        </p:nvSpPr>
        <p:spPr>
          <a:xfrm rot="10800000" flipH="1">
            <a:off x="6929608" y="738921"/>
            <a:ext cx="951901" cy="838607"/>
          </a:xfrm>
          <a:prstGeom prst="bentUpArrow">
            <a:avLst>
              <a:gd name="adj1" fmla="val 21083"/>
              <a:gd name="adj2" fmla="val 22307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FFA9804-D7FD-7F40-9D7D-E532E7E52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6299" y="2595868"/>
            <a:ext cx="3180360" cy="191688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7786295-5617-4290-C1B6-1CDB84798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420" y="627694"/>
            <a:ext cx="2541229" cy="177886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C1400E2-4225-042B-DDD8-87D3914F5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6320" y="627694"/>
            <a:ext cx="2356193" cy="179084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7607C15-7C25-8368-70C1-B584019948CE}"/>
              </a:ext>
            </a:extLst>
          </p:cNvPr>
          <p:cNvSpPr txBox="1"/>
          <p:nvPr/>
        </p:nvSpPr>
        <p:spPr>
          <a:xfrm>
            <a:off x="9086288" y="2038158"/>
            <a:ext cx="553998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/>
              <a:t>实验一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C7C45F9-0549-F758-6246-359E631C7778}"/>
              </a:ext>
            </a:extLst>
          </p:cNvPr>
          <p:cNvSpPr/>
          <p:nvPr/>
        </p:nvSpPr>
        <p:spPr>
          <a:xfrm>
            <a:off x="8999458" y="5123626"/>
            <a:ext cx="5875889" cy="43289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FA3BB3-6E37-D9FD-849D-0B6C2952388C}"/>
              </a:ext>
            </a:extLst>
          </p:cNvPr>
          <p:cNvSpPr txBox="1"/>
          <p:nvPr/>
        </p:nvSpPr>
        <p:spPr>
          <a:xfrm>
            <a:off x="9086288" y="6809721"/>
            <a:ext cx="553998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/>
              <a:t>实验二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30E5A53-105A-98A7-D583-194A383CC5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2471" y="5217684"/>
            <a:ext cx="2716472" cy="200016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F0AAA5A-3D03-3D8A-3CC8-79B6619B3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92836" y="7217845"/>
            <a:ext cx="2825680" cy="212142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8616D0F-4B6C-D2EA-3D4E-2212D7FD506D}"/>
              </a:ext>
            </a:extLst>
          </p:cNvPr>
          <p:cNvSpPr txBox="1"/>
          <p:nvPr/>
        </p:nvSpPr>
        <p:spPr>
          <a:xfrm>
            <a:off x="9086289" y="35935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游戏文本风格差异</a:t>
            </a:r>
            <a:endParaRPr lang="en-US" altLang="zh-CN" dirty="0"/>
          </a:p>
          <a:p>
            <a:r>
              <a:rPr lang="zh-CN" altLang="en-US" dirty="0"/>
              <a:t>及主要影响因子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67BC41-E4A5-3735-8BD9-342BF1EFB20E}"/>
              </a:ext>
            </a:extLst>
          </p:cNvPr>
          <p:cNvSpPr txBox="1"/>
          <p:nvPr/>
        </p:nvSpPr>
        <p:spPr>
          <a:xfrm>
            <a:off x="9093832" y="813822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同一游戏不同章节间</a:t>
            </a:r>
            <a:endParaRPr lang="en-US" altLang="zh-CN" dirty="0"/>
          </a:p>
          <a:p>
            <a:r>
              <a:rPr lang="zh-CN" altLang="en-US" dirty="0"/>
              <a:t>文本差异以及影响因</a:t>
            </a:r>
            <a:endParaRPr lang="en-US" altLang="zh-CN" dirty="0"/>
          </a:p>
          <a:p>
            <a:r>
              <a:rPr lang="zh-CN" altLang="en-US" dirty="0"/>
              <a:t>子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70FC65-50DE-37E3-3DDE-75791527E6E3}"/>
              </a:ext>
            </a:extLst>
          </p:cNvPr>
          <p:cNvSpPr txBox="1"/>
          <p:nvPr/>
        </p:nvSpPr>
        <p:spPr>
          <a:xfrm>
            <a:off x="12333666" y="5840223"/>
            <a:ext cx="180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原神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崩坏：星穹铁道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A668705-106A-E82B-003E-667FAEC5C9C1}"/>
              </a:ext>
            </a:extLst>
          </p:cNvPr>
          <p:cNvSpPr/>
          <p:nvPr/>
        </p:nvSpPr>
        <p:spPr>
          <a:xfrm>
            <a:off x="2766739" y="5123626"/>
            <a:ext cx="5875889" cy="43289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600933-004B-EC7C-5FB6-6BE35B8AB8C6}"/>
              </a:ext>
            </a:extLst>
          </p:cNvPr>
          <p:cNvSpPr txBox="1"/>
          <p:nvPr/>
        </p:nvSpPr>
        <p:spPr>
          <a:xfrm>
            <a:off x="2831118" y="6472484"/>
            <a:ext cx="553998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/>
              <a:t>实验三、四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79E9A4-8184-7A15-8875-29659F437A2E}"/>
              </a:ext>
            </a:extLst>
          </p:cNvPr>
          <p:cNvSpPr txBox="1"/>
          <p:nvPr/>
        </p:nvSpPr>
        <p:spPr>
          <a:xfrm>
            <a:off x="2861113" y="8138227"/>
            <a:ext cx="3011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不同游戏不同章节间</a:t>
            </a:r>
            <a:endParaRPr lang="en-US" altLang="zh-CN" dirty="0"/>
          </a:p>
          <a:p>
            <a:r>
              <a:rPr lang="zh-CN" altLang="en-US" dirty="0"/>
              <a:t>文本相似度（实验三</a:t>
            </a:r>
            <a:r>
              <a:rPr lang="en-US" altLang="zh-CN" dirty="0"/>
              <a:t>, 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同一游戏不同角色文</a:t>
            </a:r>
            <a:endParaRPr lang="en-US" altLang="zh-CN" dirty="0"/>
          </a:p>
          <a:p>
            <a:r>
              <a:rPr lang="zh-CN" altLang="en-US" dirty="0"/>
              <a:t>本聚类分析（实验四</a:t>
            </a:r>
            <a:r>
              <a:rPr lang="en-US" altLang="zh-CN" dirty="0"/>
              <a:t>, B, C</a:t>
            </a:r>
            <a:r>
              <a:rPr lang="zh-CN" altLang="en-US" dirty="0"/>
              <a:t>）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E17BF403-7A92-E020-EF66-EFD988B9E7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5688" y="5327605"/>
            <a:ext cx="1984676" cy="198994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F89EBA9-EAC4-D594-F736-1A58D2D899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2618" y="7340615"/>
            <a:ext cx="2050819" cy="2002502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B719DEA-42FD-0636-CAED-D26B99B211B9}"/>
              </a:ext>
            </a:extLst>
          </p:cNvPr>
          <p:cNvSpPr/>
          <p:nvPr/>
        </p:nvSpPr>
        <p:spPr>
          <a:xfrm>
            <a:off x="13703388" y="5487983"/>
            <a:ext cx="951108" cy="4540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SHAP</a:t>
            </a:r>
            <a:endParaRPr lang="zh-CN" altLang="en-US" dirty="0"/>
          </a:p>
        </p:txBody>
      </p:sp>
      <p:sp>
        <p:nvSpPr>
          <p:cNvPr id="97" name="Arrow: Up 96">
            <a:extLst>
              <a:ext uri="{FF2B5EF4-FFF2-40B4-BE49-F238E27FC236}">
                <a16:creationId xmlns:a16="http://schemas.microsoft.com/office/drawing/2014/main" id="{00C71E95-A216-47D8-1DBD-6046EB488420}"/>
              </a:ext>
            </a:extLst>
          </p:cNvPr>
          <p:cNvSpPr/>
          <p:nvPr/>
        </p:nvSpPr>
        <p:spPr>
          <a:xfrm>
            <a:off x="14134159" y="5974674"/>
            <a:ext cx="227335" cy="12431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E1A47129-282D-181E-DDF7-4259463CFFED}"/>
              </a:ext>
            </a:extLst>
          </p:cNvPr>
          <p:cNvSpPr/>
          <p:nvPr/>
        </p:nvSpPr>
        <p:spPr>
          <a:xfrm rot="5400000">
            <a:off x="12907458" y="5097859"/>
            <a:ext cx="227335" cy="121226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A06D0F46-D08B-9268-B9D8-210FAFF1DE7E}"/>
              </a:ext>
            </a:extLst>
          </p:cNvPr>
          <p:cNvSpPr/>
          <p:nvPr/>
        </p:nvSpPr>
        <p:spPr>
          <a:xfrm>
            <a:off x="8633855" y="3683969"/>
            <a:ext cx="356830" cy="523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4358F2F2-18E5-BA08-45D7-012369A3B0A6}"/>
              </a:ext>
            </a:extLst>
          </p:cNvPr>
          <p:cNvSpPr/>
          <p:nvPr/>
        </p:nvSpPr>
        <p:spPr>
          <a:xfrm rot="5400000">
            <a:off x="7754186" y="4636278"/>
            <a:ext cx="356830" cy="523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3EBAB9DE-FD76-0AE6-7413-7A0D42ECED04}"/>
              </a:ext>
            </a:extLst>
          </p:cNvPr>
          <p:cNvSpPr/>
          <p:nvPr/>
        </p:nvSpPr>
        <p:spPr>
          <a:xfrm rot="2700000">
            <a:off x="8290169" y="4662029"/>
            <a:ext cx="1072811" cy="5232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6BB4092-6A01-DA7B-B002-1DFBB0773072}"/>
              </a:ext>
            </a:extLst>
          </p:cNvPr>
          <p:cNvSpPr/>
          <p:nvPr/>
        </p:nvSpPr>
        <p:spPr>
          <a:xfrm>
            <a:off x="9881923" y="2886833"/>
            <a:ext cx="951108" cy="4540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SHAP</a:t>
            </a:r>
            <a:endParaRPr lang="zh-CN" altLang="en-US" dirty="0"/>
          </a:p>
        </p:txBody>
      </p:sp>
      <p:sp>
        <p:nvSpPr>
          <p:cNvPr id="107" name="Arrow: Up 106">
            <a:extLst>
              <a:ext uri="{FF2B5EF4-FFF2-40B4-BE49-F238E27FC236}">
                <a16:creationId xmlns:a16="http://schemas.microsoft.com/office/drawing/2014/main" id="{F70D5E3B-5347-F2D5-1695-82509B3763D6}"/>
              </a:ext>
            </a:extLst>
          </p:cNvPr>
          <p:cNvSpPr/>
          <p:nvPr/>
        </p:nvSpPr>
        <p:spPr>
          <a:xfrm rot="10800000">
            <a:off x="10220208" y="2315673"/>
            <a:ext cx="227335" cy="51195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Arrow: Up 107">
            <a:extLst>
              <a:ext uri="{FF2B5EF4-FFF2-40B4-BE49-F238E27FC236}">
                <a16:creationId xmlns:a16="http://schemas.microsoft.com/office/drawing/2014/main" id="{4C2B918C-B67A-9752-9C86-FE93C5CB8F39}"/>
              </a:ext>
            </a:extLst>
          </p:cNvPr>
          <p:cNvSpPr/>
          <p:nvPr/>
        </p:nvSpPr>
        <p:spPr>
          <a:xfrm rot="5400000">
            <a:off x="11039344" y="2874998"/>
            <a:ext cx="227335" cy="51195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9695D-E50D-A4C8-351E-5B1DFBE5D1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6110" y="5487983"/>
            <a:ext cx="2246371" cy="2071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F74C8F-C61B-7B45-9693-702E7669C4FA}"/>
              </a:ext>
            </a:extLst>
          </p:cNvPr>
          <p:cNvSpPr txBox="1"/>
          <p:nvPr/>
        </p:nvSpPr>
        <p:spPr>
          <a:xfrm>
            <a:off x="3394059" y="542872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6F57D-B644-8017-049D-C8D47FA0AE63}"/>
              </a:ext>
            </a:extLst>
          </p:cNvPr>
          <p:cNvSpPr txBox="1"/>
          <p:nvPr/>
        </p:nvSpPr>
        <p:spPr>
          <a:xfrm>
            <a:off x="6047182" y="542298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26C9E-4B6C-565B-EE0E-778751D79BC0}"/>
              </a:ext>
            </a:extLst>
          </p:cNvPr>
          <p:cNvSpPr txBox="1"/>
          <p:nvPr/>
        </p:nvSpPr>
        <p:spPr>
          <a:xfrm>
            <a:off x="6047182" y="7506444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122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dot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E7EC287D-8D6E-8C7C-BCF9-9E7C795CB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8" y="1343026"/>
            <a:ext cx="8515351" cy="6386513"/>
          </a:xfrm>
          <a:prstGeom prst="rect">
            <a:avLst/>
          </a:prstGeom>
        </p:spPr>
      </p:pic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2D606DE-2237-708E-5CB2-41F720E47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70" y="1343027"/>
            <a:ext cx="8515350" cy="638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FD7DD-C905-35D0-EE7F-A7A4414EC68A}"/>
              </a:ext>
            </a:extLst>
          </p:cNvPr>
          <p:cNvSpPr txBox="1"/>
          <p:nvPr/>
        </p:nvSpPr>
        <p:spPr>
          <a:xfrm>
            <a:off x="3942099" y="84296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思源黑体 HW" panose="020B0500000000000000" pitchFamily="34" charset="-122"/>
                <a:ea typeface="思源黑体 HW" panose="020B0500000000000000" pitchFamily="34" charset="-122"/>
              </a:rPr>
              <a:t>原神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CDC19-CB59-A271-3899-24A3C5389AD0}"/>
              </a:ext>
            </a:extLst>
          </p:cNvPr>
          <p:cNvSpPr txBox="1"/>
          <p:nvPr/>
        </p:nvSpPr>
        <p:spPr>
          <a:xfrm>
            <a:off x="11780342" y="828678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思源黑体 HW" panose="020B0500000000000000" pitchFamily="34" charset="-122"/>
                <a:ea typeface="思源黑体 HW" panose="020B0500000000000000" pitchFamily="34" charset="-122"/>
              </a:rPr>
              <a:t>崩坏：星穹铁道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52B8D-F141-243B-E8A0-EC0F5AFB0565}"/>
              </a:ext>
            </a:extLst>
          </p:cNvPr>
          <p:cNvSpPr txBox="1"/>
          <p:nvPr/>
        </p:nvSpPr>
        <p:spPr>
          <a:xfrm>
            <a:off x="1118393" y="89023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06BCF-F3F1-028E-92FF-F383AF00C928}"/>
              </a:ext>
            </a:extLst>
          </p:cNvPr>
          <p:cNvSpPr txBox="1"/>
          <p:nvPr/>
        </p:nvSpPr>
        <p:spPr>
          <a:xfrm>
            <a:off x="9668975" y="890232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646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7115C6F-B623-2CFB-B948-601187F43210}"/>
              </a:ext>
            </a:extLst>
          </p:cNvPr>
          <p:cNvGrpSpPr/>
          <p:nvPr/>
        </p:nvGrpSpPr>
        <p:grpSpPr>
          <a:xfrm>
            <a:off x="1" y="148"/>
            <a:ext cx="18258256" cy="6305566"/>
            <a:chOff x="0" y="-1"/>
            <a:chExt cx="12640711" cy="43655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2C1A5C-6A3A-B026-B027-2290B70F1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860" y="0"/>
              <a:ext cx="6349851" cy="43655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826929-E8AD-EBAB-47C1-6E13569CE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6349852" cy="43655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9B961-0567-2FBF-39F0-765067D76937}"/>
                </a:ext>
              </a:extLst>
            </p:cNvPr>
            <p:cNvSpPr txBox="1"/>
            <p:nvPr/>
          </p:nvSpPr>
          <p:spPr>
            <a:xfrm>
              <a:off x="137652" y="53849"/>
              <a:ext cx="318736" cy="433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467" b="1" dirty="0"/>
                <a:t>A</a:t>
              </a:r>
              <a:endParaRPr lang="zh-CN" altLang="en-US" sz="3467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F989B1-E4C7-C50B-78BF-E37DD00FEEDA}"/>
                </a:ext>
              </a:extLst>
            </p:cNvPr>
            <p:cNvSpPr txBox="1"/>
            <p:nvPr/>
          </p:nvSpPr>
          <p:spPr>
            <a:xfrm>
              <a:off x="6487503" y="0"/>
              <a:ext cx="318736" cy="433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467" b="1" dirty="0"/>
                <a:t>B</a:t>
              </a:r>
              <a:endParaRPr lang="zh-CN" altLang="en-US" sz="3467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049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2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96</Words>
  <Application>Microsoft Office PowerPoint</Application>
  <PresentationFormat>Custom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思源黑体 HW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hyl</dc:creator>
  <cp:lastModifiedBy>hyl</cp:lastModifiedBy>
  <cp:revision>21</cp:revision>
  <dcterms:created xsi:type="dcterms:W3CDTF">2024-07-09T05:43:10Z</dcterms:created>
  <dcterms:modified xsi:type="dcterms:W3CDTF">2024-08-12T17:17:51Z</dcterms:modified>
</cp:coreProperties>
</file>