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3" r:id="rId1"/>
    <p:sldMasterId id="2147483797" r:id="rId2"/>
    <p:sldMasterId id="2147483785" r:id="rId3"/>
  </p:sldMasterIdLst>
  <p:notesMasterIdLst>
    <p:notesMasterId r:id="rId22"/>
  </p:notesMasterIdLst>
  <p:handoutMasterIdLst>
    <p:handoutMasterId r:id="rId23"/>
  </p:handoutMasterIdLst>
  <p:sldIdLst>
    <p:sldId id="332" r:id="rId4"/>
    <p:sldId id="335" r:id="rId5"/>
    <p:sldId id="435" r:id="rId6"/>
    <p:sldId id="437" r:id="rId7"/>
    <p:sldId id="436" r:id="rId8"/>
    <p:sldId id="438" r:id="rId9"/>
    <p:sldId id="439" r:id="rId10"/>
    <p:sldId id="428" r:id="rId11"/>
    <p:sldId id="429" r:id="rId12"/>
    <p:sldId id="441" r:id="rId13"/>
    <p:sldId id="440" r:id="rId14"/>
    <p:sldId id="442" r:id="rId15"/>
    <p:sldId id="443" r:id="rId16"/>
    <p:sldId id="444" r:id="rId17"/>
    <p:sldId id="447" r:id="rId18"/>
    <p:sldId id="448" r:id="rId19"/>
    <p:sldId id="449" r:id="rId20"/>
    <p:sldId id="427" r:id="rId21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99FF99"/>
    <a:srgbClr val="FF99FF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7461" autoAdjust="0"/>
  </p:normalViewPr>
  <p:slideViewPr>
    <p:cSldViewPr>
      <p:cViewPr>
        <p:scale>
          <a:sx n="100" d="100"/>
          <a:sy n="100" d="100"/>
        </p:scale>
        <p:origin x="173" y="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639" cy="463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750" y="0"/>
            <a:ext cx="3027638" cy="463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8D80171-3D87-4722-825C-152DDBB89FC2}" type="datetimeFigureOut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05550"/>
            <a:ext cx="3027639" cy="46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750" y="8805550"/>
            <a:ext cx="3027638" cy="46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8AEC632-55E6-4CA4-ABDD-A348625C1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2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639" cy="463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5750" y="0"/>
            <a:ext cx="3027638" cy="463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1B0FF4-A26B-4568-B54C-81B7F4669E88}" type="datetimeFigureOut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305" y="4404359"/>
            <a:ext cx="5588000" cy="4171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05550"/>
            <a:ext cx="3027639" cy="46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5750" y="8805550"/>
            <a:ext cx="3027638" cy="46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F2F3C08-0F1C-47F0-9FB7-E2E73FF79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55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7ADB3A2-BE02-4A0A-A258-DA3157F17718}" type="slidenum">
              <a:rPr lang="en-US" altLang="en-US" smtClean="0"/>
              <a:pPr eaLnBrk="1" hangingPunct="1"/>
              <a:t>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4C7AEDC-3D99-426B-98F8-FBFC3C3EE4FD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DB4B716-DFB6-4BC9-9948-881B8DE4FEBC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1049216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571500" y="2420816"/>
            <a:ext cx="8077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0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D7E90-636F-4510-AF88-757947821793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99CB-9352-4A29-A4A7-232490BAF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8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A8C95-5EDC-43A7-B026-04AEAAF043B3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FB6D7-20C2-4F7B-A6E4-8409CC74D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00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D64D-0ACF-45AD-BD12-0FA704A76605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8893E-CC9C-4EDB-9DDD-061F257BD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767E8-17DD-4DE4-9F6C-AFAB2E0E4E06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4D267-093A-44E5-8888-FB1AC0039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9E949-EE40-4A35-A7CB-1E7993E56F19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A015-917F-490B-B253-6F9300349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5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77BCD-340C-41DE-BAA1-D5A9EEE69E31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E07E4-8306-4242-96E2-3F63C941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7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B934-149A-460F-90BE-5BA6702C5B27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1013A-14F7-41F3-A516-C3F525CC3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8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FE0C-AE85-4661-A0D1-8DC8B28B2C7C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96BF5-6C29-437B-B756-FD005595D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54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FD9C-6E36-48DE-9508-9EDF05E6AED5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6C2DC-A400-448C-A733-51F49539B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42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7126-CBBD-47ED-82CE-7355417748BA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D8630-0545-4364-8E9E-ECCE5BBBF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8A67-0FD5-4FCE-8B84-0F521E17EA96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14425-1E43-4651-B23B-E92BE1C41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7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E75CB-D2F0-4C7D-96DA-31A13AD11398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2F668-0781-46DB-98CF-F07D0FDDC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23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91B21-8F82-4213-89DA-FABE7C10A4A1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60A6-A317-4229-A1E8-E6F24C6B6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7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F764D-025C-411D-8E05-53591F668807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CD87C-971A-4450-BEE2-41D708FB1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7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E1653-B72F-4840-9BAB-4F7FA13D372A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3B34D-B00A-479F-BB8F-596576CAF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7526B-2582-4A85-A70C-6A902D78B867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D34C3-61AE-419F-BA1A-80AAC1D38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0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223F6-5E2E-4F16-BF94-D593434C7985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D43D7-3253-4E4A-BF8C-D6764056C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48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AC4A1-61D3-441F-A0C2-1895D3CA3033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2A326-343F-4E3A-8C2A-D818A5561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8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D0B71-BFA4-4E39-8255-F0A034AECF36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17AD8-E73B-4602-BF5A-D6C111916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20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1FDDA-7F0E-4AE7-9462-9EE69AFD7422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D526-2F82-404D-A13E-7AB7DF0A8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09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DB660-6F1D-4DB6-A6F8-0BE2F40A83BC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DB0C-9E31-4B4A-827F-BB737B771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1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86D9F-5211-431B-A9EC-21BB2DCF21CC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A6223-3BE9-42D2-B417-EEA28FD48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F274F-90BF-4E3D-9586-7540A462D101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2378D-9704-48AC-A348-788A538F2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04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E4014-99CA-4469-8B7A-D15F2B60FD24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9EE2C-A70E-498C-9707-9E0430231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970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85764-C050-4DBE-9F9B-FEABFD0E2D4D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EA591-ABC6-41D1-97F1-FBFC3B88D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49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A9C7C-E94A-40EF-AC0D-968E4057BA7C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38344-EFDA-4744-845D-D6551F40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EB103-6AA2-4019-AD60-D272F55B9076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41C68-FAA5-4BF1-946F-2DE21EF463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7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2B6B4-74DC-47F2-AE24-8AB64F01FD69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2B1F-41E7-4515-A929-718EF3EA5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3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25AC9-2996-4E9C-B408-2A85BD8FF9E7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B5432-2FCD-4AAA-9370-5B18EE94D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BE1C2-59DA-428D-8582-B3CC8A772143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EBE9D-C0F6-419B-B250-63DB17044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B2FDC-2EFC-4ABC-A29D-3CF6F4387A5D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853E9-376E-4D12-834C-215879830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57AC6-5CB3-4096-B85A-F6A4EA8A96A1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46CFC-49CA-46CA-B882-695375D77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15815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5557284-100C-4E9E-BAB7-14BAC5E09837}" type="slidenum">
              <a:rPr lang="en-US"/>
              <a:pPr>
                <a:defRPr/>
              </a:pPr>
              <a:t>‹#›</a:t>
            </a:fld>
            <a:r>
              <a:rPr lang="en-US" dirty="0"/>
              <a:t> of 66+</a:t>
            </a: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 flipV="1">
            <a:off x="533400" y="1219200"/>
            <a:ext cx="8077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 flipV="1">
            <a:off x="533400" y="6172200"/>
            <a:ext cx="8077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A4CDC2-A4B3-4949-86A4-6E4A92557606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E74C7-352C-4E22-A269-6CDFD6533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93E398-080D-46A0-A52E-E245765157CA}" type="datetime1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B33F6-A3EB-4FE0-874E-A0921307F297}" type="slidenum">
              <a:rPr lang="en-US"/>
              <a:pPr>
                <a:defRPr/>
              </a:pPr>
              <a:t>‹#›</a:t>
            </a:fld>
            <a:r>
              <a:rPr lang="en-US" dirty="0"/>
              <a:t> of 66+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990600"/>
          </a:xfrm>
        </p:spPr>
        <p:txBody>
          <a:bodyPr/>
          <a:lstStyle/>
          <a:p>
            <a:pPr algn="ctr" eaLnBrk="1" hangingPunct="1"/>
            <a:r>
              <a:rPr lang="en-US" altLang="en-US" sz="2800" dirty="0" smtClean="0"/>
              <a:t>Interest Rate Model - HJM</a:t>
            </a:r>
            <a:endParaRPr lang="en-US" altLang="en-US" sz="2800" dirty="0" smtClean="0"/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5638800" y="3027485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July </a:t>
            </a:r>
            <a:r>
              <a:rPr lang="en-US" altLang="en-US" dirty="0" smtClean="0"/>
              <a:t>2020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458200" cy="606425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cs typeface="Arial" charset="0"/>
              </a:rPr>
              <a:t>Epidemic Diffusion 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Model: An Example</a:t>
            </a:r>
            <a:r>
              <a:rPr lang="en-US" altLang="en-US" dirty="0" smtClean="0"/>
              <a:t>		</a:t>
            </a:r>
            <a:endParaRPr lang="en-US" altLang="en-US" sz="24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4800600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The Model, with some work, the model can be written as a system of ODEs: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sz="1600" dirty="0" smtClean="0">
              <a:solidFill>
                <a:srgbClr val="000000"/>
              </a:solidFill>
              <a:cs typeface="Arial" charset="0"/>
            </a:endParaRPr>
          </a:p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	</a:t>
            </a:r>
          </a:p>
          <a:p>
            <a:pPr marL="0" indent="0" algn="r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	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marL="1905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cs typeface="Arial" charset="0"/>
              </a:rPr>
              <a:t>Note also</a:t>
            </a:r>
            <a:endParaRPr lang="en-US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59150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3352800"/>
            <a:ext cx="7239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6858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0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458200" cy="606425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cs typeface="Arial" charset="0"/>
              </a:rPr>
              <a:t>Epidemic Diffusion 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Model: An Example</a:t>
            </a:r>
            <a:r>
              <a:rPr lang="en-US" altLang="en-US" dirty="0" smtClean="0"/>
              <a:t>		</a:t>
            </a:r>
            <a:endParaRPr lang="en-US" altLang="en-US" sz="24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4800600"/>
          </a:xfrm>
        </p:spPr>
        <p:txBody>
          <a:bodyPr/>
          <a:lstStyle/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	</a:t>
            </a:r>
          </a:p>
          <a:p>
            <a:pPr marL="0" indent="0" algn="r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	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marL="1905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        </a:t>
            </a:r>
            <a:endParaRPr lang="en-US" sz="1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202180"/>
            <a:ext cx="73342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r>
              <a:rPr lang="en-US" sz="1600" kern="0" dirty="0" smtClean="0"/>
              <a:t>For example, first equation in (2.6) </a:t>
            </a:r>
          </a:p>
        </p:txBody>
      </p:sp>
    </p:spTree>
    <p:extLst>
      <p:ext uri="{BB962C8B-B14F-4D97-AF65-F5344CB8AC3E}">
        <p14:creationId xmlns:p14="http://schemas.microsoft.com/office/powerpoint/2010/main" val="8229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458200" cy="606425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cs typeface="Arial" charset="0"/>
              </a:rPr>
              <a:t>Epidemic Diffusion 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Model: An Example</a:t>
            </a:r>
            <a:r>
              <a:rPr lang="en-US" altLang="en-US" dirty="0" smtClean="0"/>
              <a:t>		</a:t>
            </a:r>
            <a:endParaRPr lang="en-US" altLang="en-US" sz="24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4800600"/>
          </a:xfrm>
        </p:spPr>
        <p:txBody>
          <a:bodyPr/>
          <a:lstStyle/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	</a:t>
            </a:r>
          </a:p>
          <a:p>
            <a:pPr marL="0" indent="0" algn="r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	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marL="1905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        </a:t>
            </a:r>
            <a:endParaRPr lang="en-US" sz="1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202180"/>
            <a:ext cx="73342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r>
              <a:rPr lang="en-US" sz="1600" kern="0" dirty="0" smtClean="0"/>
              <a:t>For example, first equation in (2.6)</a:t>
            </a:r>
          </a:p>
        </p:txBody>
      </p:sp>
    </p:spTree>
    <p:extLst>
      <p:ext uri="{BB962C8B-B14F-4D97-AF65-F5344CB8AC3E}">
        <p14:creationId xmlns:p14="http://schemas.microsoft.com/office/powerpoint/2010/main" val="27539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458200" cy="606425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cs typeface="Arial" charset="0"/>
              </a:rPr>
              <a:t>Epidemic Diffusion 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Model: An Example</a:t>
            </a:r>
            <a:r>
              <a:rPr lang="en-US" altLang="en-US" dirty="0" smtClean="0"/>
              <a:t>		</a:t>
            </a:r>
            <a:endParaRPr lang="en-US" altLang="en-US" sz="24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4800600"/>
          </a:xfrm>
        </p:spPr>
        <p:txBody>
          <a:bodyPr/>
          <a:lstStyle/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	</a:t>
            </a:r>
          </a:p>
          <a:p>
            <a:pPr marL="0" indent="0" algn="r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	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marL="1905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        </a:t>
            </a:r>
            <a:endParaRPr lang="en-US" sz="1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r>
              <a:rPr lang="en-US" sz="1600" kern="0" dirty="0" smtClean="0"/>
              <a:t>Analysis – Two Stable Equilibria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5012"/>
            <a:ext cx="6191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6705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995" y="2414587"/>
            <a:ext cx="5981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" y="3657600"/>
            <a:ext cx="6381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1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458200" cy="606425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cs typeface="Arial" charset="0"/>
              </a:rPr>
              <a:t>Epidemic Diffusion 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Model: SEIQR</a:t>
            </a:r>
            <a:r>
              <a:rPr lang="en-US" altLang="en-US" dirty="0" smtClean="0"/>
              <a:t>		</a:t>
            </a:r>
            <a:endParaRPr lang="en-US" altLang="en-US" sz="2400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4389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35630"/>
            <a:ext cx="4957763" cy="183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81600"/>
            <a:ext cx="300513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295400" y="4876800"/>
            <a:ext cx="2561749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000" kern="0" dirty="0" smtClean="0"/>
              <a:t>With initial conditions: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62000" y="1390650"/>
            <a:ext cx="7772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r>
              <a:rPr lang="en-US" sz="1600" kern="0" dirty="0" smtClean="0"/>
              <a:t>Framework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62000" y="2926080"/>
            <a:ext cx="7772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r>
              <a:rPr lang="en-US" sz="1600" kern="0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815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458200" cy="606425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cs typeface="Arial" charset="0"/>
              </a:rPr>
              <a:t>Epidemic Diffusion 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Model: SEIQR</a:t>
            </a:r>
            <a:r>
              <a:rPr lang="en-US" altLang="en-US" dirty="0" smtClean="0"/>
              <a:t>		</a:t>
            </a:r>
            <a:endParaRPr lang="en-US" altLang="en-US" sz="24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4800600"/>
          </a:xfrm>
        </p:spPr>
        <p:txBody>
          <a:bodyPr/>
          <a:lstStyle/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	</a:t>
            </a:r>
          </a:p>
          <a:p>
            <a:pPr marL="0" indent="0" algn="r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	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marL="1905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        </a:t>
            </a:r>
            <a:endParaRPr lang="en-US" sz="1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r>
              <a:rPr lang="en-US" sz="1600" kern="0" dirty="0" smtClean="0"/>
              <a:t>Analysis – Two Stable Equilibria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32" y="1981200"/>
            <a:ext cx="65246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56" y="2438400"/>
            <a:ext cx="34575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30" y="3242310"/>
            <a:ext cx="611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351" y="3726180"/>
            <a:ext cx="373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4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458200" cy="606425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cs typeface="Arial" charset="0"/>
              </a:rPr>
              <a:t>Epidemic Diffusion 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Model: Numerical Solution</a:t>
            </a:r>
            <a:r>
              <a:rPr lang="en-US" altLang="en-US" dirty="0" smtClean="0"/>
              <a:t>	</a:t>
            </a:r>
            <a:endParaRPr lang="en-US" altLang="en-US" sz="24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4800600"/>
          </a:xfrm>
        </p:spPr>
        <p:txBody>
          <a:bodyPr/>
          <a:lstStyle/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	</a:t>
            </a:r>
          </a:p>
          <a:p>
            <a:pPr marL="0" indent="0" algn="r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	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marL="1905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        </a:t>
            </a:r>
            <a:endParaRPr lang="en-US" sz="1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6484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990600" y="5433060"/>
            <a:ext cx="7315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r>
              <a:rPr lang="en-US" sz="1600" kern="0" dirty="0" smtClean="0"/>
              <a:t>Lower #infected due to quarantine</a:t>
            </a:r>
          </a:p>
        </p:txBody>
      </p:sp>
    </p:spTree>
    <p:extLst>
      <p:ext uri="{BB962C8B-B14F-4D97-AF65-F5344CB8AC3E}">
        <p14:creationId xmlns:p14="http://schemas.microsoft.com/office/powerpoint/2010/main" val="3497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458200" cy="606425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cs typeface="Arial" charset="0"/>
              </a:rPr>
              <a:t>Epidemic Diffusion 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Model: Numerical Solution</a:t>
            </a:r>
            <a:r>
              <a:rPr lang="en-US" altLang="en-US" dirty="0" smtClean="0"/>
              <a:t>	</a:t>
            </a:r>
            <a:endParaRPr lang="en-US" altLang="en-US" sz="24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4800600"/>
          </a:xfrm>
        </p:spPr>
        <p:txBody>
          <a:bodyPr/>
          <a:lstStyle/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	</a:t>
            </a:r>
          </a:p>
          <a:p>
            <a:pPr marL="0" indent="0" algn="r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	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marL="1905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        </a:t>
            </a:r>
            <a:endParaRPr lang="en-US" sz="1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7151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4362" y="563118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r>
              <a:rPr lang="en-US" sz="1600" kern="0" dirty="0" smtClean="0"/>
              <a:t>Lower # infected due to quarantine </a:t>
            </a:r>
            <a:r>
              <a:rPr lang="en-US" sz="1600" kern="0" dirty="0"/>
              <a:t>for different propagation </a:t>
            </a:r>
            <a:r>
              <a:rPr lang="en-US" sz="1600" kern="0" dirty="0" smtClean="0"/>
              <a:t>coefficients </a:t>
            </a:r>
          </a:p>
        </p:txBody>
      </p:sp>
    </p:spTree>
    <p:extLst>
      <p:ext uri="{BB962C8B-B14F-4D97-AF65-F5344CB8AC3E}">
        <p14:creationId xmlns:p14="http://schemas.microsoft.com/office/powerpoint/2010/main" val="39990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53400" cy="606425"/>
          </a:xfrm>
        </p:spPr>
        <p:txBody>
          <a:bodyPr/>
          <a:lstStyle/>
          <a:p>
            <a:r>
              <a:rPr lang="en-US" altLang="en-US" dirty="0" smtClean="0"/>
              <a:t>Questions and Comments</a:t>
            </a:r>
            <a:endParaRPr lang="en-US" altLang="en-US" sz="36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590800" y="2819400"/>
            <a:ext cx="3429000" cy="76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4000" dirty="0" smtClean="0"/>
              <a:t>Thank you!</a:t>
            </a:r>
          </a:p>
          <a:p>
            <a:endParaRPr lang="en-US" altLang="en-US" sz="2400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01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53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Agenda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848600" cy="1752600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endParaRPr lang="en-US" sz="20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HJM Model</a:t>
            </a:r>
            <a:endParaRPr lang="en-US" sz="20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HJM Model Imple</a:t>
            </a:r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mentation</a:t>
            </a:r>
            <a:endParaRPr lang="en-US" sz="20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EFCEA59-CE45-4FC1-A0C6-435548BFFC2E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606425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2019 Novel Coronavirus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08660" y="1371599"/>
            <a:ext cx="7772400" cy="1447799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An outbreak of respiratory illness caused by a novel (new) coronavirus (</a:t>
            </a: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2019-nCoV)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It was </a:t>
            </a:r>
            <a:r>
              <a:rPr lang="en-US" sz="1400" dirty="0">
                <a:solidFill>
                  <a:srgbClr val="000000"/>
                </a:solidFill>
                <a:cs typeface="Arial" charset="0"/>
              </a:rPr>
              <a:t>first detected in Wuhan City, Hubei Province, China and it continues to expand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As of 1/21/2020: confirmed 448(441 in China), death 9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2819400"/>
            <a:ext cx="3352800" cy="330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60" y="2819399"/>
            <a:ext cx="3810000" cy="330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9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606425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2019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n-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CoV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: Origin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209800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600" dirty="0" smtClean="0"/>
              <a:t>First officially confirmed case on Dec 08, 2019 in Wuhan City, China</a:t>
            </a:r>
            <a:endParaRPr lang="en-US" sz="16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An outbreak of pneumonia of unknown etiology in Wuhan City was initially reported to WHO on December 31, </a:t>
            </a:r>
            <a:r>
              <a:rPr lang="en-US" sz="1600" dirty="0" smtClean="0">
                <a:solidFill>
                  <a:srgbClr val="000000"/>
                </a:solidFill>
                <a:cs typeface="Arial" charset="0"/>
              </a:rPr>
              <a:t>2019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600" dirty="0" smtClean="0">
                <a:solidFill>
                  <a:srgbClr val="000000"/>
                </a:solidFill>
                <a:cs typeface="Arial" charset="0"/>
              </a:rPr>
              <a:t>Many of the initial confirmed cases are associated with a local seafood and animal market, but the source of the virus is still not clear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cs typeface="Arial" charset="0"/>
              </a:rPr>
              <a:t> snake(likely), bat(maybe)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Wuhan City is currently locked </a:t>
            </a:r>
            <a:r>
              <a:rPr lang="en-US" sz="1600" dirty="0" smtClean="0">
                <a:solidFill>
                  <a:srgbClr val="000000"/>
                </a:solidFill>
                <a:cs typeface="Arial" charset="0"/>
              </a:rPr>
              <a:t>down (population of 11MM; NY 9MM)</a:t>
            </a:r>
            <a:endParaRPr lang="en-US" sz="16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3200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34740"/>
            <a:ext cx="315452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4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606425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2019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n-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CoV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: US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600" dirty="0" smtClean="0"/>
              <a:t>The </a:t>
            </a:r>
            <a:r>
              <a:rPr lang="en-US" sz="1600" dirty="0"/>
              <a:t>Centers for Disease Control and Prevention (CDC) </a:t>
            </a:r>
            <a:r>
              <a:rPr lang="en-US" sz="1600" dirty="0" smtClean="0"/>
              <a:t>confirmed </a:t>
            </a:r>
            <a:r>
              <a:rPr lang="en-US" sz="1600" dirty="0"/>
              <a:t>the first case of </a:t>
            </a:r>
            <a:r>
              <a:rPr lang="en-US" sz="1600" dirty="0" smtClean="0"/>
              <a:t>2019-nCoV </a:t>
            </a:r>
            <a:r>
              <a:rPr lang="en-US" sz="1600" dirty="0"/>
              <a:t>in the United States in the state of </a:t>
            </a:r>
            <a:r>
              <a:rPr lang="en-US" sz="1600" dirty="0" smtClean="0"/>
              <a:t>Washington on Jan 21, 2020. </a:t>
            </a:r>
            <a:r>
              <a:rPr lang="en-US" sz="1600" dirty="0"/>
              <a:t>The patient recently returned from Wuhan</a:t>
            </a:r>
            <a:r>
              <a:rPr lang="en-US" sz="1600" dirty="0" smtClean="0"/>
              <a:t>, China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On January 17, 2020, CDC began implementing public health entry screening at San Francisco (SFO), New York (JFK), and Los Angeles (LAX) airports. </a:t>
            </a:r>
            <a:r>
              <a:rPr lang="en-US" sz="1600" dirty="0" smtClean="0"/>
              <a:t>This week CDC added entry </a:t>
            </a:r>
            <a:r>
              <a:rPr lang="en-US" sz="1600" dirty="0"/>
              <a:t>health screening at two more airports – Atlanta (ATL) and Chicago (ORD</a:t>
            </a:r>
            <a:r>
              <a:rPr lang="en-US" sz="1600" dirty="0" smtClean="0"/>
              <a:t>)</a:t>
            </a:r>
            <a:endParaRPr lang="en-US" sz="16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770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606425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2019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n-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CoV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: the virus and disease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438400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Coronaviruses are a large family of viruses whose effects range from causing the common cold to triggering much more serious diseases, such as severe acute respiratory </a:t>
            </a:r>
            <a:r>
              <a:rPr lang="en-US" sz="1400" dirty="0" smtClean="0"/>
              <a:t>syndrome (SARS). The name is due to their crown-like structure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Symptoms: Symptoms </a:t>
            </a:r>
            <a:r>
              <a:rPr lang="en-US" sz="1400" dirty="0"/>
              <a:t>of 2019-nCoV are similar to a range of other illnesses such as </a:t>
            </a:r>
            <a:r>
              <a:rPr lang="en-US" sz="1400" dirty="0" smtClean="0"/>
              <a:t>influenza, include </a:t>
            </a:r>
            <a:r>
              <a:rPr lang="en-US" sz="1400" dirty="0"/>
              <a:t>fever, coughing and difficulty breathing</a:t>
            </a:r>
            <a:r>
              <a:rPr lang="en-US" sz="1400" dirty="0" smtClean="0"/>
              <a:t>.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Treatment: currently no effective medicine </a:t>
            </a:r>
            <a:r>
              <a:rPr lang="en-US" sz="1400" dirty="0"/>
              <a:t>or </a:t>
            </a:r>
            <a:r>
              <a:rPr lang="en-US" sz="1400" dirty="0" smtClean="0"/>
              <a:t>vaccine</a:t>
            </a:r>
            <a:r>
              <a:rPr lang="en-US" sz="1400" dirty="0"/>
              <a:t>.</a:t>
            </a:r>
            <a:r>
              <a:rPr lang="en-US" sz="1400" dirty="0" smtClean="0"/>
              <a:t> </a:t>
            </a:r>
            <a:r>
              <a:rPr lang="en-US" sz="1400" dirty="0"/>
              <a:t>Mainly early  supportive therapy, </a:t>
            </a:r>
            <a:r>
              <a:rPr lang="en-US" sz="1400" dirty="0" smtClean="0"/>
              <a:t>management </a:t>
            </a:r>
            <a:r>
              <a:rPr lang="en-US" sz="1400" dirty="0"/>
              <a:t>of </a:t>
            </a:r>
            <a:r>
              <a:rPr lang="en-US" sz="1400" dirty="0" smtClean="0"/>
              <a:t>Hypoxemic respiratory </a:t>
            </a:r>
            <a:r>
              <a:rPr lang="en-US" sz="1400" dirty="0"/>
              <a:t>failure and </a:t>
            </a:r>
            <a:r>
              <a:rPr lang="en-US" sz="1400" dirty="0" smtClean="0"/>
              <a:t>septic </a:t>
            </a:r>
            <a:r>
              <a:rPr lang="en-US" sz="1400" dirty="0"/>
              <a:t>shock</a:t>
            </a: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2362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191000"/>
            <a:ext cx="229814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0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606425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2019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n-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CoV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: Protection (WHO)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Frequently clean hands by using alcohol-based hand rub or soap and water;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When coughing and sneezing cover mouth and nose with flexed elbow or tissue – throw tissue away immediately and wash hands;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Avoid close contact with anyone who has fever and cough;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If you have fever, cough and difficulty breathing seek medical care early and share previous travel history with your health care provider;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When visiting live markets in areas currently experiencing cases of novel coronavirus, avoid direct unprotected contact with live animals and surfaces in contact with animals;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The consumption of raw or undercooked animal products should be avoided. Raw meat, milk or animal organs should be handled with care, to avoid cross-contamination with uncooked foods, as per good food safety practices.</a:t>
            </a:r>
            <a:endParaRPr lang="en-US" sz="16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71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6064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Epidemic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Diffusion Model</a:t>
            </a:r>
            <a:r>
              <a:rPr lang="en-US" altLang="en-US" dirty="0" smtClean="0"/>
              <a:t>		</a:t>
            </a:r>
            <a:endParaRPr lang="en-US" altLang="en-US" sz="2400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838200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1600" dirty="0" smtClean="0"/>
              <a:t>Epidemic diffusion models are used in health research, information diffusion, technology diffusion, marketing, etc.…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" y="2590800"/>
            <a:ext cx="25908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0" y="2590800"/>
            <a:ext cx="2743199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59" y="2590800"/>
            <a:ext cx="2583181" cy="246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1040" y="5334000"/>
            <a:ext cx="8077200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1" fontAlgn="b" hangingPunct="1">
              <a:lnSpc>
                <a:spcPct val="12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1000" i="1" dirty="0">
                <a:solidFill>
                  <a:srgbClr val="000000"/>
                </a:solidFill>
                <a:cs typeface="Arial" charset="0"/>
              </a:rPr>
              <a:t>Liu and Xiao, Modeling and Analysis of Epidemic Diffusion within Small-World Network, Journal of Applied Mathematics, </a:t>
            </a:r>
            <a:r>
              <a:rPr lang="en-US" sz="1000" i="1" dirty="0" smtClean="0">
                <a:solidFill>
                  <a:srgbClr val="000000"/>
                </a:solidFill>
                <a:cs typeface="Arial" charset="0"/>
              </a:rPr>
              <a:t>2010</a:t>
            </a:r>
          </a:p>
          <a:p>
            <a:pPr marL="171450" indent="-171450" eaLnBrk="1" fontAlgn="b" hangingPunct="1">
              <a:lnSpc>
                <a:spcPct val="12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1000" i="1" dirty="0" err="1" smtClean="0">
                <a:solidFill>
                  <a:srgbClr val="000000"/>
                </a:solidFill>
                <a:cs typeface="Arial" charset="0"/>
              </a:rPr>
              <a:t>Jin</a:t>
            </a:r>
            <a:r>
              <a:rPr lang="en-US" sz="1000" i="1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sz="1000" i="1" dirty="0" smtClean="0">
                <a:solidFill>
                  <a:srgbClr val="000000"/>
                </a:solidFill>
                <a:cs typeface="Arial" charset="0"/>
              </a:rPr>
              <a:t>Dougherty, </a:t>
            </a:r>
            <a:r>
              <a:rPr lang="en-US" sz="1000" i="1" dirty="0" err="1" smtClean="0">
                <a:solidFill>
                  <a:srgbClr val="000000"/>
                </a:solidFill>
                <a:cs typeface="Arial" charset="0"/>
              </a:rPr>
              <a:t>etc</a:t>
            </a:r>
            <a:r>
              <a:rPr lang="en-US" sz="1000" i="1" dirty="0">
                <a:solidFill>
                  <a:srgbClr val="000000"/>
                </a:solidFill>
                <a:cs typeface="Arial" charset="0"/>
              </a:rPr>
              <a:t>…, Epidemiological Modeling of News and Rumors on Twitter, The 7th SNA-KDD Workshop </a:t>
            </a:r>
            <a:r>
              <a:rPr lang="en-US" sz="1000" i="1" dirty="0" smtClean="0">
                <a:solidFill>
                  <a:srgbClr val="000000"/>
                </a:solidFill>
                <a:cs typeface="Arial" charset="0"/>
              </a:rPr>
              <a:t>’13, 2013</a:t>
            </a:r>
            <a:endParaRPr lang="en-US" sz="1000" i="1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458200" cy="606425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cs typeface="Arial" charset="0"/>
              </a:rPr>
              <a:t>Epidemic Diffusion 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Model: SEIR</a:t>
            </a:r>
            <a:r>
              <a:rPr lang="en-US" altLang="en-US" dirty="0" smtClean="0"/>
              <a:t>		</a:t>
            </a:r>
            <a:endParaRPr lang="en-US" altLang="en-US" sz="24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4800600"/>
          </a:xfrm>
        </p:spPr>
        <p:txBody>
          <a:bodyPr/>
          <a:lstStyle/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Model Framework</a:t>
            </a: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sz="20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sz="16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sz="1600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sz="16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sz="1600" dirty="0" smtClean="0">
              <a:solidFill>
                <a:srgbClr val="000000"/>
              </a:solidFill>
              <a:cs typeface="Arial" charset="0"/>
            </a:endParaRPr>
          </a:p>
          <a:p>
            <a:pPr marL="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	</a:t>
            </a:r>
          </a:p>
          <a:p>
            <a:pPr marL="0" indent="0" algn="r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	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 smtClean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en-US" sz="1000" i="1" dirty="0" smtClean="0">
                <a:solidFill>
                  <a:srgbClr val="000000"/>
                </a:solidFill>
                <a:cs typeface="Arial" charset="0"/>
              </a:rPr>
              <a:t>Liu </a:t>
            </a:r>
            <a:r>
              <a:rPr lang="en-US" sz="1000" i="1" dirty="0">
                <a:solidFill>
                  <a:srgbClr val="000000"/>
                </a:solidFill>
                <a:cs typeface="Arial" charset="0"/>
              </a:rPr>
              <a:t>and Xiao, Modeling and Analysis of Epidemic </a:t>
            </a:r>
            <a:r>
              <a:rPr lang="en-US" sz="1000" i="1" dirty="0" smtClean="0">
                <a:solidFill>
                  <a:srgbClr val="000000"/>
                </a:solidFill>
                <a:cs typeface="Arial" charset="0"/>
              </a:rPr>
              <a:t>Diffusion within </a:t>
            </a:r>
            <a:r>
              <a:rPr lang="en-US" sz="1000" i="1" dirty="0">
                <a:solidFill>
                  <a:srgbClr val="000000"/>
                </a:solidFill>
                <a:cs typeface="Arial" charset="0"/>
              </a:rPr>
              <a:t>Small-World </a:t>
            </a:r>
            <a:r>
              <a:rPr lang="en-US" sz="1000" i="1" dirty="0" smtClean="0">
                <a:solidFill>
                  <a:srgbClr val="000000"/>
                </a:solidFill>
                <a:cs typeface="Arial" charset="0"/>
              </a:rPr>
              <a:t>Network</a:t>
            </a:r>
            <a:r>
              <a:rPr lang="en-US" sz="1000" i="1" dirty="0">
                <a:solidFill>
                  <a:srgbClr val="000000"/>
                </a:solidFill>
                <a:cs typeface="Arial" charset="0"/>
              </a:rPr>
              <a:t>, Journal of </a:t>
            </a:r>
            <a:r>
              <a:rPr lang="en-US" sz="1000" i="1" dirty="0" smtClean="0">
                <a:solidFill>
                  <a:srgbClr val="000000"/>
                </a:solidFill>
                <a:cs typeface="Arial" charset="0"/>
              </a:rPr>
              <a:t>Applied Mathematics, 2010</a:t>
            </a:r>
            <a:endParaRPr lang="en-US" sz="10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1200" i="1" dirty="0">
              <a:solidFill>
                <a:srgbClr val="000000"/>
              </a:solidFill>
              <a:cs typeface="Arial" charset="0"/>
            </a:endParaRPr>
          </a:p>
          <a:p>
            <a:pPr eaLnBrk="1" fontAlgn="b" hangingPunct="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marL="19050" indent="0" eaLnBrk="1" fontAlgn="b" hangingPunct="1">
              <a:lnSpc>
                <a:spcPct val="120000"/>
              </a:lnSpc>
              <a:buClr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        </a:t>
            </a:r>
            <a:endParaRPr lang="en-US" sz="1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41C71E3-FF09-4025-B0FC-7AEF1BC3D42A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9055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133600" y="3289935"/>
            <a:ext cx="4572000" cy="2173605"/>
            <a:chOff x="2133600" y="3289935"/>
            <a:chExt cx="4572000" cy="2173605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289935"/>
              <a:ext cx="4343400" cy="166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4853940"/>
              <a:ext cx="43434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69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 design 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3B2C1"/>
      </a:accent1>
      <a:accent2>
        <a:srgbClr val="5BADFF"/>
      </a:accent2>
      <a:accent3>
        <a:srgbClr val="FFFFFF"/>
      </a:accent3>
      <a:accent4>
        <a:srgbClr val="000000"/>
      </a:accent4>
      <a:accent5>
        <a:srgbClr val="CED5DD"/>
      </a:accent5>
      <a:accent6>
        <a:srgbClr val="0A84FF"/>
      </a:accent6>
      <a:hlink>
        <a:srgbClr val="336699"/>
      </a:hlink>
      <a:folHlink>
        <a:srgbClr val="00336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ffice Them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 design template</Template>
  <TotalTime>17422</TotalTime>
  <Words>616</Words>
  <Application>Microsoft Office PowerPoint</Application>
  <PresentationFormat>On-screen Show (4:3)</PresentationFormat>
  <Paragraphs>185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Profile design template</vt:lpstr>
      <vt:lpstr>1_Custom Design</vt:lpstr>
      <vt:lpstr>Custom Design</vt:lpstr>
      <vt:lpstr>Interest Rate Model - HJM</vt:lpstr>
      <vt:lpstr>Agenda</vt:lpstr>
      <vt:lpstr>2019 Novel Coronavirus</vt:lpstr>
      <vt:lpstr>2019 n-CoV: Origin</vt:lpstr>
      <vt:lpstr>2019 n-CoV: US</vt:lpstr>
      <vt:lpstr>2019 n-CoV: the virus and disease</vt:lpstr>
      <vt:lpstr>2019 n-CoV: Protection (WHO)</vt:lpstr>
      <vt:lpstr>Epidemic Diffusion Model  </vt:lpstr>
      <vt:lpstr>Epidemic Diffusion Model: SEIR  </vt:lpstr>
      <vt:lpstr>Epidemic Diffusion Model: An Example  </vt:lpstr>
      <vt:lpstr>Epidemic Diffusion Model: An Example  </vt:lpstr>
      <vt:lpstr>Epidemic Diffusion Model: An Example  </vt:lpstr>
      <vt:lpstr>Epidemic Diffusion Model: An Example  </vt:lpstr>
      <vt:lpstr>Epidemic Diffusion Model: SEIQR  </vt:lpstr>
      <vt:lpstr>Epidemic Diffusion Model: SEIQR  </vt:lpstr>
      <vt:lpstr>Epidemic Diffusion Model: Numerical Solution </vt:lpstr>
      <vt:lpstr>Epidemic Diffusion Model: Numerical Solution </vt:lpstr>
      <vt:lpstr>Questions and Comments</vt:lpstr>
    </vt:vector>
  </TitlesOfParts>
  <Company>UNC Kenan Flagler Business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chip</dc:creator>
  <cp:lastModifiedBy>Jay</cp:lastModifiedBy>
  <cp:revision>887</cp:revision>
  <cp:lastPrinted>2019-04-29T14:52:40Z</cp:lastPrinted>
  <dcterms:created xsi:type="dcterms:W3CDTF">2009-02-24T03:10:31Z</dcterms:created>
  <dcterms:modified xsi:type="dcterms:W3CDTF">2020-07-01T18:20:05Z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TC102037851033</vt:lpwstr>
  </property>
</Properties>
</file>