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Fira Code"/>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FiraCode-regular.fntdata"/><Relationship Id="rId14" Type="http://schemas.openxmlformats.org/officeDocument/2006/relationships/slide" Target="slides/slide9.xml"/><Relationship Id="rId16" Type="http://schemas.openxmlformats.org/officeDocument/2006/relationships/font" Target="fonts/FiraCod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39bdf10b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39bdf10b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39bdf10b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39bdf10b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39bdf1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39bdf1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use KGC to find repurposing candidates for covid 19. KGC is predicting new relations between concepts with information we already have. We’ll use this to predict whether some existing drugs have a relation with covid-19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4dd3c0bd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4dd3c0bd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KG we used was made from data primarily from SemMedDB, but also recent publications. It’s an incredibly extensive graph that includes drugs, diseases, symptoms, side effects, and many many relations.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39bdf10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39bdf10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many different models and found that TransE worked the best. Meaning, it was the most efficient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4dd3c0b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4dd3c0b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generated an embedding for this big DRKG dataset with the TransE 12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400">
                <a:solidFill>
                  <a:schemeClr val="dk1"/>
                </a:solidFill>
              </a:rPr>
              <a:t>The </a:t>
            </a:r>
            <a:r>
              <a:rPr lang="en" sz="1400">
                <a:solidFill>
                  <a:schemeClr val="dk1"/>
                </a:solidFill>
              </a:rPr>
              <a:t>Original DRKG is a sparse graph: drugs and diseases are only related if the drug has been tested to treat the disease.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embedding we generate uses ML to generate weighted links between every drug and every disease so that we can find the probability a pre-existing drug can be repurposed to treat a new disease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dd3c0b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dd3c0b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dd3c0bd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dd3c0bd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really impressive results because it proves the model’s effectiveness at finding new drugs to repurpose: 6 out the 100 drugs have been proven to be effective and many more out of this top 100 list could potential be of use. By repurposing drugs we can cut down on development and production time, getting drugs to people quicker and helping to save lives drug discovery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4dd3c0bd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4dd3c0bd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AI Drug Discovery for COVID-19</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Kevin Liu, Ethan Liu, Byron Li, Fang Zhu, Max Fan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extremely quick outbreak of covid-19 led to a global shutdown, as well as millions of cases and deaths</a:t>
            </a:r>
            <a:endParaRPr/>
          </a:p>
          <a:p>
            <a:pPr indent="0" lvl="0" marL="0" rtl="0" algn="l">
              <a:spcBef>
                <a:spcPts val="1200"/>
              </a:spcBef>
              <a:spcAft>
                <a:spcPts val="1200"/>
              </a:spcAft>
              <a:buNone/>
            </a:pPr>
            <a:r>
              <a:rPr lang="en"/>
              <a:t>There currently are no drugs for the treatment of covid-19</a:t>
            </a:r>
            <a:endParaRPr/>
          </a:p>
        </p:txBody>
      </p:sp>
      <p:pic>
        <p:nvPicPr>
          <p:cNvPr id="62" name="Google Shape;62;p14"/>
          <p:cNvPicPr preferRelativeResize="0"/>
          <p:nvPr/>
        </p:nvPicPr>
        <p:blipFill>
          <a:blip r:embed="rId3">
            <a:alphaModFix/>
          </a:blip>
          <a:stretch>
            <a:fillRect/>
          </a:stretch>
        </p:blipFill>
        <p:spPr>
          <a:xfrm>
            <a:off x="862843" y="2489675"/>
            <a:ext cx="3307150" cy="2334450"/>
          </a:xfrm>
          <a:prstGeom prst="rect">
            <a:avLst/>
          </a:prstGeom>
          <a:noFill/>
          <a:ln>
            <a:noFill/>
          </a:ln>
        </p:spPr>
      </p:pic>
      <p:pic>
        <p:nvPicPr>
          <p:cNvPr id="63" name="Google Shape;63;p14"/>
          <p:cNvPicPr preferRelativeResize="0"/>
          <p:nvPr/>
        </p:nvPicPr>
        <p:blipFill>
          <a:blip r:embed="rId4">
            <a:alphaModFix/>
          </a:blip>
          <a:stretch>
            <a:fillRect/>
          </a:stretch>
        </p:blipFill>
        <p:spPr>
          <a:xfrm>
            <a:off x="4678085" y="2489676"/>
            <a:ext cx="4154214" cy="2334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With a dataset of different drugs and their relationships with each other, we can train a neural network to identify various similarities. One application of this is to find drugs that can be repurposed to treat COVID-19</a:t>
            </a:r>
            <a:endParaRPr/>
          </a:p>
        </p:txBody>
      </p:sp>
      <p:pic>
        <p:nvPicPr>
          <p:cNvPr id="70" name="Google Shape;70;p15"/>
          <p:cNvPicPr preferRelativeResize="0"/>
          <p:nvPr/>
        </p:nvPicPr>
        <p:blipFill>
          <a:blip r:embed="rId3">
            <a:alphaModFix/>
          </a:blip>
          <a:stretch>
            <a:fillRect/>
          </a:stretch>
        </p:blipFill>
        <p:spPr>
          <a:xfrm>
            <a:off x="392225" y="2519875"/>
            <a:ext cx="2891149" cy="1626300"/>
          </a:xfrm>
          <a:prstGeom prst="rect">
            <a:avLst/>
          </a:prstGeom>
          <a:noFill/>
          <a:ln>
            <a:noFill/>
          </a:ln>
        </p:spPr>
      </p:pic>
      <p:pic>
        <p:nvPicPr>
          <p:cNvPr id="71" name="Google Shape;71;p15"/>
          <p:cNvPicPr preferRelativeResize="0"/>
          <p:nvPr/>
        </p:nvPicPr>
        <p:blipFill>
          <a:blip r:embed="rId4">
            <a:alphaModFix/>
          </a:blip>
          <a:stretch>
            <a:fillRect/>
          </a:stretch>
        </p:blipFill>
        <p:spPr>
          <a:xfrm>
            <a:off x="4336675" y="2387600"/>
            <a:ext cx="4067725" cy="189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Drug Repurposing Knowledge Graph (DRKG) is a large biological knowledge graph that combines info from various medical databases to relate genes, compounds, diseases, biological processes, side effects and symptoms. </a:t>
            </a:r>
            <a:endParaRPr>
              <a:solidFill>
                <a:schemeClr val="dk1"/>
              </a:solidFill>
            </a:endParaRPr>
          </a:p>
        </p:txBody>
      </p:sp>
      <p:pic>
        <p:nvPicPr>
          <p:cNvPr id="78" name="Google Shape;78;p16"/>
          <p:cNvPicPr preferRelativeResize="0"/>
          <p:nvPr/>
        </p:nvPicPr>
        <p:blipFill>
          <a:blip r:embed="rId3">
            <a:alphaModFix/>
          </a:blip>
          <a:stretch>
            <a:fillRect/>
          </a:stretch>
        </p:blipFill>
        <p:spPr>
          <a:xfrm>
            <a:off x="4281320" y="2228683"/>
            <a:ext cx="4550976" cy="2914825"/>
          </a:xfrm>
          <a:prstGeom prst="rect">
            <a:avLst/>
          </a:prstGeom>
          <a:noFill/>
          <a:ln>
            <a:noFill/>
          </a:ln>
        </p:spPr>
      </p:pic>
      <p:sp>
        <p:nvSpPr>
          <p:cNvPr id="79" name="Google Shape;79;p16"/>
          <p:cNvSpPr txBox="1"/>
          <p:nvPr/>
        </p:nvSpPr>
        <p:spPr>
          <a:xfrm>
            <a:off x="381275" y="2273200"/>
            <a:ext cx="352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DRKG contains a vast amount of nodes and edge types that identify relationships between drugs.</a:t>
            </a:r>
            <a:endParaRPr>
              <a:solidFill>
                <a:schemeClr val="dk1"/>
              </a:solidFill>
            </a:endParaRPr>
          </a:p>
        </p:txBody>
      </p:sp>
      <p:pic>
        <p:nvPicPr>
          <p:cNvPr id="80" name="Google Shape;80;p16"/>
          <p:cNvPicPr preferRelativeResize="0"/>
          <p:nvPr/>
        </p:nvPicPr>
        <p:blipFill>
          <a:blip r:embed="rId4">
            <a:alphaModFix/>
          </a:blip>
          <a:stretch>
            <a:fillRect/>
          </a:stretch>
        </p:blipFill>
        <p:spPr>
          <a:xfrm>
            <a:off x="255100" y="3163000"/>
            <a:ext cx="3685649" cy="182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86" name="Google Shape;86;p17"/>
          <p:cNvSpPr txBox="1"/>
          <p:nvPr>
            <p:ph idx="1" type="body"/>
          </p:nvPr>
        </p:nvSpPr>
        <p:spPr>
          <a:xfrm>
            <a:off x="311700" y="1163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tested</a:t>
            </a:r>
            <a:r>
              <a:rPr lang="en"/>
              <a:t> the effectiveness of TransE, RotatE, DistMult, and ComplEx scoring functions in multiple </a:t>
            </a:r>
            <a:r>
              <a:rPr lang="en"/>
              <a:t>link prediction models. </a:t>
            </a:r>
            <a:endParaRPr/>
          </a:p>
          <a:p>
            <a:pPr indent="0" lvl="0" marL="0" rtl="0" algn="l">
              <a:spcBef>
                <a:spcPts val="1200"/>
              </a:spcBef>
              <a:spcAft>
                <a:spcPts val="0"/>
              </a:spcAft>
              <a:buNone/>
            </a:pPr>
            <a:r>
              <a:rPr lang="en"/>
              <a:t>An open discovery pattern was used to find drugs that interacted with concepts related to covid-19</a:t>
            </a:r>
            <a:endParaRPr/>
          </a:p>
          <a:p>
            <a:pPr indent="0" lvl="0" marL="0" rtl="0" algn="l">
              <a:spcBef>
                <a:spcPts val="1200"/>
              </a:spcBef>
              <a:spcAft>
                <a:spcPts val="1200"/>
              </a:spcAft>
              <a:buNone/>
            </a:pPr>
            <a:r>
              <a:rPr lang="en"/>
              <a:t>Through evaluation, we found transE to have the best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Embeddings</a:t>
            </a:r>
            <a:endParaRPr/>
          </a:p>
        </p:txBody>
      </p:sp>
      <p:sp>
        <p:nvSpPr>
          <p:cNvPr id="92" name="Google Shape;92;p18"/>
          <p:cNvSpPr txBox="1"/>
          <p:nvPr>
            <p:ph idx="1" type="body"/>
          </p:nvPr>
        </p:nvSpPr>
        <p:spPr>
          <a:xfrm>
            <a:off x="26925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We generated an embedding for DRKG is trained using the TransE_l2 model with dimension size of 400. TransE uses relationship triplets (h, r, t) to convert a graph into a vector that can be analysed</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3293850" y="2076800"/>
            <a:ext cx="2713700" cy="2713700"/>
          </a:xfrm>
          <a:prstGeom prst="rect">
            <a:avLst/>
          </a:prstGeom>
          <a:noFill/>
          <a:ln>
            <a:noFill/>
          </a:ln>
        </p:spPr>
      </p:pic>
      <p:sp>
        <p:nvSpPr>
          <p:cNvPr id="94" name="Google Shape;94;p18"/>
          <p:cNvSpPr txBox="1"/>
          <p:nvPr/>
        </p:nvSpPr>
        <p:spPr>
          <a:xfrm>
            <a:off x="580150" y="2426725"/>
            <a:ext cx="347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5" name="Google Shape;95;p18"/>
          <p:cNvPicPr preferRelativeResize="0"/>
          <p:nvPr/>
        </p:nvPicPr>
        <p:blipFill>
          <a:blip r:embed="rId4">
            <a:alphaModFix/>
          </a:blip>
          <a:stretch>
            <a:fillRect/>
          </a:stretch>
        </p:blipFill>
        <p:spPr>
          <a:xfrm>
            <a:off x="580150" y="2336483"/>
            <a:ext cx="2713700" cy="2002970"/>
          </a:xfrm>
          <a:prstGeom prst="rect">
            <a:avLst/>
          </a:prstGeom>
          <a:noFill/>
          <a:ln>
            <a:noFill/>
          </a:ln>
        </p:spPr>
      </p:pic>
      <p:pic>
        <p:nvPicPr>
          <p:cNvPr id="96" name="Google Shape;96;p18"/>
          <p:cNvPicPr preferRelativeResize="0"/>
          <p:nvPr/>
        </p:nvPicPr>
        <p:blipFill>
          <a:blip r:embed="rId5">
            <a:alphaModFix/>
          </a:blip>
          <a:stretch>
            <a:fillRect/>
          </a:stretch>
        </p:blipFill>
        <p:spPr>
          <a:xfrm>
            <a:off x="6125471" y="2366596"/>
            <a:ext cx="2576000" cy="1942742"/>
          </a:xfrm>
          <a:prstGeom prst="rect">
            <a:avLst/>
          </a:prstGeom>
          <a:noFill/>
          <a:ln>
            <a:noFill/>
          </a:ln>
        </p:spPr>
      </p:pic>
      <p:sp>
        <p:nvSpPr>
          <p:cNvPr id="97" name="Google Shape;97;p18"/>
          <p:cNvSpPr txBox="1"/>
          <p:nvPr/>
        </p:nvSpPr>
        <p:spPr>
          <a:xfrm>
            <a:off x="616300" y="4443000"/>
            <a:ext cx="220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Original Dataset</a:t>
            </a:r>
            <a:endParaRPr/>
          </a:p>
        </p:txBody>
      </p:sp>
      <p:sp>
        <p:nvSpPr>
          <p:cNvPr id="98" name="Google Shape;98;p18"/>
          <p:cNvSpPr txBox="1"/>
          <p:nvPr/>
        </p:nvSpPr>
        <p:spPr>
          <a:xfrm>
            <a:off x="3468450" y="4790500"/>
            <a:ext cx="220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TransE 12 Model</a:t>
            </a:r>
            <a:endParaRPr/>
          </a:p>
        </p:txBody>
      </p:sp>
      <p:sp>
        <p:nvSpPr>
          <p:cNvPr id="99" name="Google Shape;99;p18"/>
          <p:cNvSpPr txBox="1"/>
          <p:nvPr/>
        </p:nvSpPr>
        <p:spPr>
          <a:xfrm>
            <a:off x="6125475" y="4566725"/>
            <a:ext cx="220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Generated Embedding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3650" y="13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Repurposing</a:t>
            </a:r>
            <a:endParaRPr/>
          </a:p>
        </p:txBody>
      </p:sp>
      <p:sp>
        <p:nvSpPr>
          <p:cNvPr id="105" name="Google Shape;105;p19"/>
          <p:cNvSpPr txBox="1"/>
          <p:nvPr>
            <p:ph idx="1" type="body"/>
          </p:nvPr>
        </p:nvSpPr>
        <p:spPr>
          <a:xfrm>
            <a:off x="344675" y="634525"/>
            <a:ext cx="8520600" cy="831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We used the generated embeddings to</a:t>
            </a:r>
            <a:r>
              <a:rPr lang="en">
                <a:solidFill>
                  <a:schemeClr val="dk1"/>
                </a:solidFill>
              </a:rPr>
              <a:t> find drugs that could possible treat COVID 19</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6" name="Google Shape;106;p19"/>
          <p:cNvPicPr preferRelativeResize="0"/>
          <p:nvPr/>
        </p:nvPicPr>
        <p:blipFill>
          <a:blip r:embed="rId3">
            <a:alphaModFix/>
          </a:blip>
          <a:stretch>
            <a:fillRect/>
          </a:stretch>
        </p:blipFill>
        <p:spPr>
          <a:xfrm>
            <a:off x="344675" y="1510675"/>
            <a:ext cx="1469325" cy="2891875"/>
          </a:xfrm>
          <a:prstGeom prst="rect">
            <a:avLst/>
          </a:prstGeom>
          <a:noFill/>
          <a:ln>
            <a:noFill/>
          </a:ln>
        </p:spPr>
      </p:pic>
      <p:sp>
        <p:nvSpPr>
          <p:cNvPr id="107" name="Google Shape;107;p19"/>
          <p:cNvSpPr txBox="1"/>
          <p:nvPr/>
        </p:nvSpPr>
        <p:spPr>
          <a:xfrm>
            <a:off x="294950" y="4496075"/>
            <a:ext cx="233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List of coronavirus-related diseases to target</a:t>
            </a:r>
            <a:endParaRPr>
              <a:solidFill>
                <a:schemeClr val="dk1"/>
              </a:solidFill>
            </a:endParaRPr>
          </a:p>
        </p:txBody>
      </p:sp>
      <p:sp>
        <p:nvSpPr>
          <p:cNvPr id="108" name="Google Shape;108;p19"/>
          <p:cNvSpPr txBox="1"/>
          <p:nvPr/>
        </p:nvSpPr>
        <p:spPr>
          <a:xfrm>
            <a:off x="2704850" y="4603775"/>
            <a:ext cx="18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FDA approved drugs</a:t>
            </a:r>
            <a:endParaRPr>
              <a:solidFill>
                <a:schemeClr val="dk1"/>
              </a:solidFill>
            </a:endParaRPr>
          </a:p>
        </p:txBody>
      </p:sp>
      <p:sp>
        <p:nvSpPr>
          <p:cNvPr id="109" name="Google Shape;109;p19"/>
          <p:cNvSpPr/>
          <p:nvPr/>
        </p:nvSpPr>
        <p:spPr>
          <a:xfrm>
            <a:off x="2014250" y="2438675"/>
            <a:ext cx="690600" cy="7122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9"/>
          <p:cNvCxnSpPr/>
          <p:nvPr/>
        </p:nvCxnSpPr>
        <p:spPr>
          <a:xfrm>
            <a:off x="4815975" y="2827350"/>
            <a:ext cx="1014300" cy="0"/>
          </a:xfrm>
          <a:prstGeom prst="straightConnector1">
            <a:avLst/>
          </a:prstGeom>
          <a:noFill/>
          <a:ln cap="flat" cmpd="sng" w="9525">
            <a:solidFill>
              <a:schemeClr val="dk1"/>
            </a:solidFill>
            <a:prstDash val="solid"/>
            <a:round/>
            <a:headEnd len="med" w="med" type="none"/>
            <a:tailEnd len="med" w="med" type="triangle"/>
          </a:ln>
        </p:spPr>
      </p:cxnSp>
      <p:sp>
        <p:nvSpPr>
          <p:cNvPr id="111" name="Google Shape;111;p19"/>
          <p:cNvSpPr txBox="1"/>
          <p:nvPr/>
        </p:nvSpPr>
        <p:spPr>
          <a:xfrm>
            <a:off x="6204375" y="2901850"/>
            <a:ext cx="226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List of possible treatments</a:t>
            </a:r>
            <a:endParaRPr>
              <a:solidFill>
                <a:schemeClr val="dk1"/>
              </a:solidFill>
            </a:endParaRPr>
          </a:p>
          <a:p>
            <a:pPr indent="0" lvl="0" marL="0" rtl="0" algn="l">
              <a:spcBef>
                <a:spcPts val="0"/>
              </a:spcBef>
              <a:spcAft>
                <a:spcPts val="0"/>
              </a:spcAft>
              <a:buNone/>
            </a:pPr>
            <a:r>
              <a:rPr lang="en">
                <a:solidFill>
                  <a:schemeClr val="dk1"/>
                </a:solidFill>
              </a:rPr>
              <a:t>Drug → disease</a:t>
            </a:r>
            <a:endParaRPr>
              <a:solidFill>
                <a:schemeClr val="dk1"/>
              </a:solidFill>
            </a:endParaRPr>
          </a:p>
        </p:txBody>
      </p:sp>
      <p:pic>
        <p:nvPicPr>
          <p:cNvPr id="112" name="Google Shape;112;p19"/>
          <p:cNvPicPr preferRelativeResize="0"/>
          <p:nvPr/>
        </p:nvPicPr>
        <p:blipFill>
          <a:blip r:embed="rId4">
            <a:alphaModFix/>
          </a:blip>
          <a:stretch>
            <a:fillRect/>
          </a:stretch>
        </p:blipFill>
        <p:spPr>
          <a:xfrm>
            <a:off x="6587075" y="4289600"/>
            <a:ext cx="2038350" cy="714375"/>
          </a:xfrm>
          <a:prstGeom prst="rect">
            <a:avLst/>
          </a:prstGeom>
          <a:noFill/>
          <a:ln>
            <a:noFill/>
          </a:ln>
        </p:spPr>
      </p:pic>
      <p:cxnSp>
        <p:nvCxnSpPr>
          <p:cNvPr id="113" name="Google Shape;113;p19"/>
          <p:cNvCxnSpPr/>
          <p:nvPr/>
        </p:nvCxnSpPr>
        <p:spPr>
          <a:xfrm flipH="1">
            <a:off x="7902125" y="3289850"/>
            <a:ext cx="600" cy="818100"/>
          </a:xfrm>
          <a:prstGeom prst="straightConnector1">
            <a:avLst/>
          </a:prstGeom>
          <a:noFill/>
          <a:ln cap="flat" cmpd="sng" w="9525">
            <a:solidFill>
              <a:schemeClr val="dk1"/>
            </a:solidFill>
            <a:prstDash val="solid"/>
            <a:round/>
            <a:headEnd len="med" w="med" type="none"/>
            <a:tailEnd len="med" w="med" type="triangle"/>
          </a:ln>
        </p:spPr>
      </p:cxnSp>
      <p:sp>
        <p:nvSpPr>
          <p:cNvPr id="114" name="Google Shape;114;p19"/>
          <p:cNvSpPr txBox="1"/>
          <p:nvPr/>
        </p:nvSpPr>
        <p:spPr>
          <a:xfrm>
            <a:off x="6204375" y="3748150"/>
            <a:ext cx="166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Analyse strength of relationship </a:t>
            </a:r>
            <a:endParaRPr>
              <a:solidFill>
                <a:schemeClr val="dk1"/>
              </a:solidFill>
            </a:endParaRPr>
          </a:p>
        </p:txBody>
      </p:sp>
      <p:pic>
        <p:nvPicPr>
          <p:cNvPr id="115" name="Google Shape;115;p19"/>
          <p:cNvPicPr preferRelativeResize="0"/>
          <p:nvPr/>
        </p:nvPicPr>
        <p:blipFill>
          <a:blip r:embed="rId5">
            <a:alphaModFix/>
          </a:blip>
          <a:stretch>
            <a:fillRect/>
          </a:stretch>
        </p:blipFill>
        <p:spPr>
          <a:xfrm>
            <a:off x="2704850" y="1365475"/>
            <a:ext cx="2263975" cy="1277175"/>
          </a:xfrm>
          <a:prstGeom prst="rect">
            <a:avLst/>
          </a:prstGeom>
          <a:noFill/>
          <a:ln>
            <a:noFill/>
          </a:ln>
        </p:spPr>
      </p:pic>
      <p:pic>
        <p:nvPicPr>
          <p:cNvPr id="116" name="Google Shape;116;p19"/>
          <p:cNvPicPr preferRelativeResize="0"/>
          <p:nvPr/>
        </p:nvPicPr>
        <p:blipFill>
          <a:blip r:embed="rId6">
            <a:alphaModFix/>
          </a:blip>
          <a:stretch>
            <a:fillRect/>
          </a:stretch>
        </p:blipFill>
        <p:spPr>
          <a:xfrm>
            <a:off x="2649987" y="2716775"/>
            <a:ext cx="2141649" cy="1887000"/>
          </a:xfrm>
          <a:prstGeom prst="rect">
            <a:avLst/>
          </a:prstGeom>
          <a:noFill/>
          <a:ln>
            <a:noFill/>
          </a:ln>
        </p:spPr>
      </p:pic>
      <p:sp>
        <p:nvSpPr>
          <p:cNvPr id="117" name="Google Shape;117;p19"/>
          <p:cNvSpPr/>
          <p:nvPr/>
        </p:nvSpPr>
        <p:spPr>
          <a:xfrm>
            <a:off x="5794400" y="1181525"/>
            <a:ext cx="6906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a:t>
            </a:r>
            <a:endParaRPr sz="1100"/>
          </a:p>
          <a:p>
            <a:pPr indent="0" lvl="0" marL="0" rtl="0" algn="ctr">
              <a:spcBef>
                <a:spcPts val="0"/>
              </a:spcBef>
              <a:spcAft>
                <a:spcPts val="0"/>
              </a:spcAft>
              <a:buNone/>
            </a:pPr>
            <a:r>
              <a:rPr lang="en" sz="1100"/>
              <a:t>Drug</a:t>
            </a:r>
            <a:endParaRPr sz="1100"/>
          </a:p>
        </p:txBody>
      </p:sp>
      <p:sp>
        <p:nvSpPr>
          <p:cNvPr id="118" name="Google Shape;118;p19"/>
          <p:cNvSpPr/>
          <p:nvPr/>
        </p:nvSpPr>
        <p:spPr>
          <a:xfrm>
            <a:off x="7810750" y="1488700"/>
            <a:ext cx="969900" cy="87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t>
            </a:r>
            <a:endParaRPr sz="1100"/>
          </a:p>
          <a:p>
            <a:pPr indent="0" lvl="0" marL="0" rtl="0" algn="ctr">
              <a:spcBef>
                <a:spcPts val="0"/>
              </a:spcBef>
              <a:spcAft>
                <a:spcPts val="0"/>
              </a:spcAft>
              <a:buNone/>
            </a:pPr>
            <a:r>
              <a:rPr lang="en" sz="1100"/>
              <a:t>Disease</a:t>
            </a:r>
            <a:endParaRPr sz="1100"/>
          </a:p>
          <a:p>
            <a:pPr indent="0" lvl="0" marL="0" rtl="0" algn="ctr">
              <a:spcBef>
                <a:spcPts val="0"/>
              </a:spcBef>
              <a:spcAft>
                <a:spcPts val="0"/>
              </a:spcAft>
              <a:buNone/>
            </a:pPr>
            <a:r>
              <a:rPr lang="en" sz="1100"/>
              <a:t>COVID</a:t>
            </a:r>
            <a:endParaRPr sz="1100"/>
          </a:p>
        </p:txBody>
      </p:sp>
      <p:cxnSp>
        <p:nvCxnSpPr>
          <p:cNvPr id="119" name="Google Shape;119;p19"/>
          <p:cNvCxnSpPr>
            <a:stCxn id="117" idx="6"/>
            <a:endCxn id="118" idx="2"/>
          </p:cNvCxnSpPr>
          <p:nvPr/>
        </p:nvCxnSpPr>
        <p:spPr>
          <a:xfrm>
            <a:off x="6485000" y="1510475"/>
            <a:ext cx="1325700" cy="4173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9"/>
          <p:cNvSpPr/>
          <p:nvPr/>
        </p:nvSpPr>
        <p:spPr>
          <a:xfrm>
            <a:off x="5859675" y="2013238"/>
            <a:ext cx="690600" cy="657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a:t>
            </a:r>
            <a:endParaRPr sz="1100"/>
          </a:p>
          <a:p>
            <a:pPr indent="0" lvl="0" marL="0" rtl="0" algn="ctr">
              <a:spcBef>
                <a:spcPts val="0"/>
              </a:spcBef>
              <a:spcAft>
                <a:spcPts val="0"/>
              </a:spcAft>
              <a:buNone/>
            </a:pPr>
            <a:r>
              <a:rPr lang="en" sz="1100"/>
              <a:t>Drug</a:t>
            </a:r>
            <a:endParaRPr sz="1100"/>
          </a:p>
        </p:txBody>
      </p:sp>
      <p:cxnSp>
        <p:nvCxnSpPr>
          <p:cNvPr id="121" name="Google Shape;121;p19"/>
          <p:cNvCxnSpPr>
            <a:endCxn id="118" idx="2"/>
          </p:cNvCxnSpPr>
          <p:nvPr/>
        </p:nvCxnSpPr>
        <p:spPr>
          <a:xfrm flipH="1" rot="10800000">
            <a:off x="6550150" y="1927900"/>
            <a:ext cx="1260600" cy="4353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9"/>
          <p:cNvSpPr txBox="1"/>
          <p:nvPr/>
        </p:nvSpPr>
        <p:spPr>
          <a:xfrm rot="1081994">
            <a:off x="6693994" y="1144400"/>
            <a:ext cx="1082474" cy="86199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Fira Code"/>
                <a:ea typeface="Fira Code"/>
                <a:cs typeface="Fira Code"/>
                <a:sym typeface="Fira Code"/>
              </a:rPr>
              <a:t>R </a:t>
            </a:r>
            <a:endParaRPr sz="1100">
              <a:latin typeface="Fira Code"/>
              <a:ea typeface="Fira Code"/>
              <a:cs typeface="Fira Code"/>
              <a:sym typeface="Fira Code"/>
            </a:endParaRPr>
          </a:p>
          <a:p>
            <a:pPr indent="0" lvl="0" marL="0" rtl="0" algn="l">
              <a:spcBef>
                <a:spcPts val="0"/>
              </a:spcBef>
              <a:spcAft>
                <a:spcPts val="0"/>
              </a:spcAft>
              <a:buNone/>
            </a:pPr>
            <a:r>
              <a:rPr lang="en" sz="1100">
                <a:latin typeface="Fira Code"/>
                <a:ea typeface="Fira Code"/>
                <a:cs typeface="Fira Code"/>
                <a:sym typeface="Fira Code"/>
              </a:rPr>
              <a:t>Strength of relationship</a:t>
            </a:r>
            <a:endParaRPr sz="1300">
              <a:latin typeface="Fira Code"/>
              <a:ea typeface="Fira Code"/>
              <a:cs typeface="Fira Code"/>
              <a:sym typeface="Fira Code"/>
            </a:endParaRPr>
          </a:p>
          <a:p>
            <a:pPr indent="0" lvl="0" marL="0" rtl="0" algn="l">
              <a:spcBef>
                <a:spcPts val="0"/>
              </a:spcBef>
              <a:spcAft>
                <a:spcPts val="0"/>
              </a:spcAft>
              <a:buNone/>
            </a:pPr>
            <a:r>
              <a:t/>
            </a:r>
            <a:endParaRPr sz="1100">
              <a:latin typeface="Fira Code"/>
              <a:ea typeface="Fira Code"/>
              <a:cs typeface="Fira Code"/>
              <a:sym typeface="Fira Code"/>
            </a:endParaRPr>
          </a:p>
        </p:txBody>
      </p:sp>
      <p:sp>
        <p:nvSpPr>
          <p:cNvPr id="123" name="Google Shape;123;p19"/>
          <p:cNvSpPr txBox="1"/>
          <p:nvPr/>
        </p:nvSpPr>
        <p:spPr>
          <a:xfrm rot="-1066931">
            <a:off x="6795166" y="2117155"/>
            <a:ext cx="1082518" cy="86193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Fira Code"/>
                <a:ea typeface="Fira Code"/>
                <a:cs typeface="Fira Code"/>
                <a:sym typeface="Fira Code"/>
              </a:rPr>
              <a:t>R </a:t>
            </a:r>
            <a:endParaRPr sz="1100">
              <a:latin typeface="Fira Code"/>
              <a:ea typeface="Fira Code"/>
              <a:cs typeface="Fira Code"/>
              <a:sym typeface="Fira Code"/>
            </a:endParaRPr>
          </a:p>
          <a:p>
            <a:pPr indent="0" lvl="0" marL="0" rtl="0" algn="l">
              <a:spcBef>
                <a:spcPts val="0"/>
              </a:spcBef>
              <a:spcAft>
                <a:spcPts val="0"/>
              </a:spcAft>
              <a:buNone/>
            </a:pPr>
            <a:r>
              <a:rPr lang="en" sz="1100">
                <a:latin typeface="Fira Code"/>
                <a:ea typeface="Fira Code"/>
                <a:cs typeface="Fira Code"/>
                <a:sym typeface="Fira Code"/>
              </a:rPr>
              <a:t>Strength of relationship</a:t>
            </a:r>
            <a:endParaRPr sz="1300">
              <a:latin typeface="Fira Code"/>
              <a:ea typeface="Fira Code"/>
              <a:cs typeface="Fira Code"/>
              <a:sym typeface="Fira Code"/>
            </a:endParaRPr>
          </a:p>
          <a:p>
            <a:pPr indent="0" lvl="0" marL="0" rtl="0" algn="l">
              <a:spcBef>
                <a:spcPts val="0"/>
              </a:spcBef>
              <a:spcAft>
                <a:spcPts val="0"/>
              </a:spcAft>
              <a:buNone/>
            </a:pPr>
            <a:r>
              <a:t/>
            </a:r>
            <a:endParaRPr sz="1100">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29" name="Google Shape;129;p20"/>
          <p:cNvPicPr preferRelativeResize="0"/>
          <p:nvPr/>
        </p:nvPicPr>
        <p:blipFill>
          <a:blip r:embed="rId3">
            <a:alphaModFix/>
          </a:blip>
          <a:stretch>
            <a:fillRect/>
          </a:stretch>
        </p:blipFill>
        <p:spPr>
          <a:xfrm>
            <a:off x="1537723" y="824900"/>
            <a:ext cx="3369900" cy="3827050"/>
          </a:xfrm>
          <a:prstGeom prst="rect">
            <a:avLst/>
          </a:prstGeom>
          <a:noFill/>
          <a:ln>
            <a:noFill/>
          </a:ln>
        </p:spPr>
      </p:pic>
      <p:cxnSp>
        <p:nvCxnSpPr>
          <p:cNvPr id="130" name="Google Shape;130;p20"/>
          <p:cNvCxnSpPr/>
          <p:nvPr/>
        </p:nvCxnSpPr>
        <p:spPr>
          <a:xfrm>
            <a:off x="311700" y="2913450"/>
            <a:ext cx="1014300" cy="0"/>
          </a:xfrm>
          <a:prstGeom prst="straightConnector1">
            <a:avLst/>
          </a:prstGeom>
          <a:noFill/>
          <a:ln cap="flat" cmpd="sng" w="9525">
            <a:solidFill>
              <a:schemeClr val="dk1"/>
            </a:solidFill>
            <a:prstDash val="solid"/>
            <a:round/>
            <a:headEnd len="med" w="med" type="none"/>
            <a:tailEnd len="med" w="med" type="triangle"/>
          </a:ln>
        </p:spPr>
      </p:cxnSp>
      <p:sp>
        <p:nvSpPr>
          <p:cNvPr id="131" name="Google Shape;131;p20"/>
          <p:cNvSpPr txBox="1"/>
          <p:nvPr/>
        </p:nvSpPr>
        <p:spPr>
          <a:xfrm>
            <a:off x="1532275" y="4675925"/>
            <a:ext cx="33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Top 100 strongest links</a:t>
            </a:r>
            <a:endParaRPr>
              <a:solidFill>
                <a:schemeClr val="dk1"/>
              </a:solidFill>
            </a:endParaRPr>
          </a:p>
        </p:txBody>
      </p:sp>
      <p:cxnSp>
        <p:nvCxnSpPr>
          <p:cNvPr id="132" name="Google Shape;132;p20"/>
          <p:cNvCxnSpPr/>
          <p:nvPr/>
        </p:nvCxnSpPr>
        <p:spPr>
          <a:xfrm>
            <a:off x="5089675" y="2913450"/>
            <a:ext cx="1014300" cy="0"/>
          </a:xfrm>
          <a:prstGeom prst="straightConnector1">
            <a:avLst/>
          </a:prstGeom>
          <a:noFill/>
          <a:ln cap="flat" cmpd="sng" w="9525">
            <a:solidFill>
              <a:schemeClr val="dk1"/>
            </a:solidFill>
            <a:prstDash val="solid"/>
            <a:round/>
            <a:headEnd len="med" w="med" type="none"/>
            <a:tailEnd len="med" w="med" type="triangle"/>
          </a:ln>
        </p:spPr>
      </p:cxnSp>
      <p:pic>
        <p:nvPicPr>
          <p:cNvPr id="133" name="Google Shape;133;p20"/>
          <p:cNvPicPr preferRelativeResize="0"/>
          <p:nvPr/>
        </p:nvPicPr>
        <p:blipFill rotWithShape="1">
          <a:blip r:embed="rId4">
            <a:alphaModFix/>
          </a:blip>
          <a:srcRect b="-62736" l="-50628" r="50015" t="66867"/>
          <a:stretch/>
        </p:blipFill>
        <p:spPr>
          <a:xfrm>
            <a:off x="-1336213" y="1735850"/>
            <a:ext cx="10066136" cy="3827050"/>
          </a:xfrm>
          <a:prstGeom prst="rect">
            <a:avLst/>
          </a:prstGeom>
          <a:noFill/>
          <a:ln>
            <a:noFill/>
          </a:ln>
        </p:spPr>
      </p:pic>
      <p:sp>
        <p:nvSpPr>
          <p:cNvPr id="134" name="Google Shape;134;p20"/>
          <p:cNvSpPr txBox="1"/>
          <p:nvPr/>
        </p:nvSpPr>
        <p:spPr>
          <a:xfrm>
            <a:off x="5770200" y="3403975"/>
            <a:ext cx="3373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 of top 100 candidates, 6/100 are already in clinical trials for COVID-19. This is a much more effective way of finding new drugs then current techniques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endParaRPr/>
          </a:p>
        </p:txBody>
      </p:sp>
      <p:sp>
        <p:nvSpPr>
          <p:cNvPr id="140" name="Google Shape;140;p21"/>
          <p:cNvSpPr txBox="1"/>
          <p:nvPr>
            <p:ph idx="1" type="body"/>
          </p:nvPr>
        </p:nvSpPr>
        <p:spPr>
          <a:xfrm>
            <a:off x="3372825" y="1207125"/>
            <a:ext cx="2601000" cy="88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Increased Success Rates</a:t>
            </a:r>
            <a:endParaRPr>
              <a:solidFill>
                <a:schemeClr val="dk1"/>
              </a:solidFill>
            </a:endParaRPr>
          </a:p>
        </p:txBody>
      </p:sp>
      <p:sp>
        <p:nvSpPr>
          <p:cNvPr id="141" name="Google Shape;141;p21"/>
          <p:cNvSpPr txBox="1"/>
          <p:nvPr>
            <p:ph idx="1" type="body"/>
          </p:nvPr>
        </p:nvSpPr>
        <p:spPr>
          <a:xfrm>
            <a:off x="206325" y="1152475"/>
            <a:ext cx="3166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Repurposing of existing drugs</a:t>
            </a:r>
            <a:endParaRPr>
              <a:solidFill>
                <a:schemeClr val="dk1"/>
              </a:solidFill>
            </a:endParaRPr>
          </a:p>
        </p:txBody>
      </p:sp>
      <p:sp>
        <p:nvSpPr>
          <p:cNvPr id="142" name="Google Shape;142;p21"/>
          <p:cNvSpPr txBox="1"/>
          <p:nvPr>
            <p:ph idx="1" type="body"/>
          </p:nvPr>
        </p:nvSpPr>
        <p:spPr>
          <a:xfrm>
            <a:off x="6373100" y="1152475"/>
            <a:ext cx="2797800" cy="88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New and Innovative Drugs</a:t>
            </a:r>
            <a:endParaRPr>
              <a:solidFill>
                <a:schemeClr val="dk1"/>
              </a:solidFill>
            </a:endParaRPr>
          </a:p>
        </p:txBody>
      </p:sp>
      <p:pic>
        <p:nvPicPr>
          <p:cNvPr id="143" name="Google Shape;143;p21"/>
          <p:cNvPicPr preferRelativeResize="0"/>
          <p:nvPr/>
        </p:nvPicPr>
        <p:blipFill>
          <a:blip r:embed="rId3">
            <a:alphaModFix/>
          </a:blip>
          <a:stretch>
            <a:fillRect/>
          </a:stretch>
        </p:blipFill>
        <p:spPr>
          <a:xfrm>
            <a:off x="206325" y="1859925"/>
            <a:ext cx="3089725" cy="2813475"/>
          </a:xfrm>
          <a:prstGeom prst="rect">
            <a:avLst/>
          </a:prstGeom>
          <a:noFill/>
          <a:ln>
            <a:noFill/>
          </a:ln>
        </p:spPr>
      </p:pic>
      <p:pic>
        <p:nvPicPr>
          <p:cNvPr id="144" name="Google Shape;144;p21"/>
          <p:cNvPicPr preferRelativeResize="0"/>
          <p:nvPr/>
        </p:nvPicPr>
        <p:blipFill>
          <a:blip r:embed="rId4">
            <a:alphaModFix/>
          </a:blip>
          <a:stretch>
            <a:fillRect/>
          </a:stretch>
        </p:blipFill>
        <p:spPr>
          <a:xfrm>
            <a:off x="6447400" y="2171925"/>
            <a:ext cx="2696599" cy="1883876"/>
          </a:xfrm>
          <a:prstGeom prst="rect">
            <a:avLst/>
          </a:prstGeom>
          <a:noFill/>
          <a:ln>
            <a:noFill/>
          </a:ln>
        </p:spPr>
      </p:pic>
      <p:pic>
        <p:nvPicPr>
          <p:cNvPr id="145" name="Google Shape;145;p21"/>
          <p:cNvPicPr preferRelativeResize="0"/>
          <p:nvPr/>
        </p:nvPicPr>
        <p:blipFill rotWithShape="1">
          <a:blip r:embed="rId5">
            <a:alphaModFix/>
          </a:blip>
          <a:srcRect b="10193" l="11571" r="15785" t="0"/>
          <a:stretch/>
        </p:blipFill>
        <p:spPr>
          <a:xfrm>
            <a:off x="3145063" y="2091830"/>
            <a:ext cx="3240626" cy="21398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